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drawings/drawing1.xml" ContentType="application/vnd.openxmlformats-officedocument.drawingml.chartshapes+xml"/>
  <Override PartName="/ppt/charts/chart2.xml" ContentType="application/vnd.openxmlformats-officedocument.drawingml.chart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9" r:id="rId2"/>
    <p:sldId id="287" r:id="rId3"/>
    <p:sldId id="280" r:id="rId4"/>
    <p:sldId id="262" r:id="rId5"/>
    <p:sldId id="292" r:id="rId6"/>
    <p:sldId id="290" r:id="rId7"/>
    <p:sldId id="282" r:id="rId8"/>
    <p:sldId id="283" r:id="rId9"/>
    <p:sldId id="288" r:id="rId10"/>
    <p:sldId id="291" r:id="rId11"/>
    <p:sldId id="270" r:id="rId12"/>
    <p:sldId id="285" r:id="rId13"/>
    <p:sldId id="289" r:id="rId14"/>
    <p:sldId id="278" r:id="rId15"/>
    <p:sldId id="25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BON" initials="B" lastIdx="1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F0B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722" autoAdjust="0"/>
  </p:normalViewPr>
  <p:slideViewPr>
    <p:cSldViewPr>
      <p:cViewPr>
        <p:scale>
          <a:sx n="90" d="100"/>
          <a:sy n="90" d="100"/>
        </p:scale>
        <p:origin x="12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SUDAKOVA_NASTYA\MARA\MARA_2013\&#1087;&#1088;&#1077;&#1079;&#1077;&#1085;&#1090;&#1072;&#1094;&#1080;&#1080;\&#1050;&#1085;&#1080;&#1075;&#1072;1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0"/>
    <c:plotArea>
      <c:layout>
        <c:manualLayout>
          <c:layoutTarget val="inner"/>
          <c:xMode val="edge"/>
          <c:yMode val="edge"/>
          <c:x val="1.0802469135802472E-2"/>
          <c:y val="0.13325679862731304"/>
          <c:w val="0.96604938271604934"/>
          <c:h val="0.60012498611265408"/>
        </c:manualLayout>
      </c:layout>
      <c:barChart>
        <c:barDir val="col"/>
        <c:grouping val="clustered"/>
        <c:varyColors val="0"/>
        <c:ser>
          <c:idx val="0"/>
          <c:order val="0"/>
          <c:spPr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chemeClr val="tx2">
                  <a:lumMod val="40000"/>
                  <a:lumOff val="60000"/>
                </a:schemeClr>
              </a:solidFill>
              <a:ln>
                <a:noFill/>
              </a:ln>
            </c:spPr>
          </c:dPt>
          <c:dPt>
            <c:idx val="1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  <a:ln>
                <a:noFill/>
              </a:ln>
            </c:spPr>
          </c:dPt>
          <c:dPt>
            <c:idx val="2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</c:spPr>
          </c:dPt>
          <c:dPt>
            <c:idx val="3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</c:spPr>
          </c:dPt>
          <c:dPt>
            <c:idx val="4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</c:spPr>
          </c:dPt>
          <c:dPt>
            <c:idx val="5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</c:spPr>
          </c:dPt>
          <c:dPt>
            <c:idx val="6"/>
            <c:invertIfNegative val="0"/>
            <c:bubble3D val="0"/>
            <c:spPr>
              <a:solidFill>
                <a:schemeClr val="accent3">
                  <a:lumMod val="75000"/>
                </a:schemeClr>
              </a:solidFill>
              <a:ln>
                <a:noFill/>
              </a:ln>
            </c:spPr>
          </c:dPt>
          <c:dLbls>
            <c:dLbl>
              <c:idx val="0"/>
              <c:layout>
                <c:manualLayout>
                  <c:x val="4.3127192193542574E-3"/>
                  <c:y val="-3.273186508754034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1.0802469135802416E-2"/>
                  <c:y val="-4.98494866058944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2.7694967255067092E-3"/>
                  <c:y val="-8.38839673790154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1.5432224938476099E-3"/>
                  <c:y val="-7.962963893480995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4.5504623535471654E-3"/>
                  <c:y val="-4.154133984547072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4.6296296296296302E-3"/>
                  <c:y val="-4.154123883824530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1.2345679012345569E-2"/>
                  <c:y val="-4.569536272206980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ln>
                <a:solidFill>
                  <a:schemeClr val="tx1"/>
                </a:solidFill>
              </a:ln>
            </c:spPr>
            <c:txPr>
              <a:bodyPr/>
              <a:lstStyle/>
              <a:p>
                <a:pPr>
                  <a:defRPr sz="2500" b="0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Лист1!$A$2:$A$8</c:f>
              <c:strCache>
                <c:ptCount val="7"/>
                <c:pt idx="0">
                  <c:v>хлопці</c:v>
                </c:pt>
                <c:pt idx="1">
                  <c:v>дівчата</c:v>
                </c:pt>
                <c:pt idx="2">
                  <c:v>13 років</c:v>
                </c:pt>
                <c:pt idx="3">
                  <c:v>14-15 років</c:v>
                </c:pt>
                <c:pt idx="4">
                  <c:v>16-17 років</c:v>
                </c:pt>
                <c:pt idx="5">
                  <c:v>18-19 років</c:v>
                </c:pt>
                <c:pt idx="6">
                  <c:v>20-24 роки</c:v>
                </c:pt>
              </c:strCache>
            </c:strRef>
          </c:cat>
          <c:val>
            <c:numRef>
              <c:f>Лист1!$B$2:$B$8</c:f>
              <c:numCache>
                <c:formatCode>General</c:formatCode>
                <c:ptCount val="7"/>
                <c:pt idx="0">
                  <c:v>7.2</c:v>
                </c:pt>
                <c:pt idx="1">
                  <c:v>14.5</c:v>
                </c:pt>
                <c:pt idx="2">
                  <c:v>2.8</c:v>
                </c:pt>
                <c:pt idx="3">
                  <c:v>2.9</c:v>
                </c:pt>
                <c:pt idx="4">
                  <c:v>10.5</c:v>
                </c:pt>
                <c:pt idx="5">
                  <c:v>45.9</c:v>
                </c:pt>
                <c:pt idx="6">
                  <c:v>45.5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5971584"/>
        <c:axId val="115973120"/>
      </c:barChart>
      <c:catAx>
        <c:axId val="115971584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1900" b="1" i="0" baseline="0"/>
            </a:pPr>
            <a:endParaRPr lang="ru-RU"/>
          </a:p>
        </c:txPr>
        <c:crossAx val="115973120"/>
        <c:crosses val="autoZero"/>
        <c:auto val="1"/>
        <c:lblAlgn val="ctr"/>
        <c:lblOffset val="100"/>
        <c:noMultiLvlLbl val="0"/>
      </c:catAx>
      <c:valAx>
        <c:axId val="115973120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spPr>
          <a:ln>
            <a:noFill/>
          </a:ln>
        </c:spPr>
        <c:crossAx val="115971584"/>
        <c:crosses val="autoZero"/>
        <c:crossBetween val="between"/>
      </c:valAx>
    </c:plotArea>
    <c:plotVisOnly val="1"/>
    <c:dispBlanksAs val="gap"/>
    <c:showDLblsOverMax val="0"/>
  </c:chart>
  <c:spPr>
    <a:ln>
      <a:noFill/>
    </a:ln>
  </c:spPr>
  <c:externalData r:id="rId2">
    <c:autoUpdate val="0"/>
  </c:externalData>
  <c:userShapes r:id="rId3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9575359678905188"/>
          <c:y val="0"/>
          <c:w val="0.77110348940079176"/>
          <c:h val="0.91564949436490928"/>
        </c:manualLayout>
      </c:layout>
      <c:bar3DChart>
        <c:barDir val="bar"/>
        <c:grouping val="clustered"/>
        <c:varyColors val="0"/>
        <c:ser>
          <c:idx val="0"/>
          <c:order val="0"/>
          <c:invertIfNegative val="0"/>
          <c:dPt>
            <c:idx val="0"/>
            <c:invertIfNegative val="0"/>
            <c:bubble3D val="0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2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</c:dPt>
          <c:dPt>
            <c:idx val="3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4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5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6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7"/>
            <c:invertIfNegative val="0"/>
            <c:bubble3D val="0"/>
            <c:spPr>
              <a:solidFill>
                <a:schemeClr val="accent3"/>
              </a:solidFill>
            </c:spPr>
          </c:dPt>
          <c:dPt>
            <c:idx val="8"/>
            <c:invertIfNegative val="0"/>
            <c:bubble3D val="0"/>
            <c:spPr>
              <a:solidFill>
                <a:schemeClr val="accent2">
                  <a:lumMod val="75000"/>
                </a:schemeClr>
              </a:solidFill>
            </c:spPr>
          </c:dPt>
          <c:dLbls>
            <c:dLbl>
              <c:idx val="0"/>
              <c:layout>
                <c:manualLayout>
                  <c:x val="1.574082910789161E-2"/>
                  <c:y val="2.3004985253756449E-2"/>
                </c:manualLayout>
              </c:layout>
              <c:spPr>
                <a:ln>
                  <a:solidFill>
                    <a:schemeClr val="tx1"/>
                  </a:solidFill>
                </a:ln>
              </c:spPr>
              <c:txPr>
                <a:bodyPr/>
                <a:lstStyle/>
                <a:p>
                  <a:pPr>
                    <a:defRPr sz="2000" b="1" i="0" baseline="0">
                      <a:solidFill>
                        <a:srgbClr val="BF0B58"/>
                      </a:solidFill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500" b="1" i="0" baseline="0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Лист1!$A$23:$A$31</c:f>
              <c:strCache>
                <c:ptCount val="9"/>
                <c:pt idx="0">
                  <c:v>Cеред усіх</c:v>
                </c:pt>
                <c:pt idx="1">
                  <c:v>Cеред хлопців</c:v>
                </c:pt>
                <c:pt idx="2">
                  <c:v>Cеред дівчат</c:v>
                </c:pt>
                <c:pt idx="3">
                  <c:v>13 років</c:v>
                </c:pt>
                <c:pt idx="4">
                  <c:v>14-15 років</c:v>
                </c:pt>
                <c:pt idx="5">
                  <c:v>16-17 років</c:v>
                </c:pt>
                <c:pt idx="6">
                  <c:v>18-19 років</c:v>
                </c:pt>
                <c:pt idx="7">
                  <c:v>20-24 роки</c:v>
                </c:pt>
                <c:pt idx="8">
                  <c:v>Cеред ГРМ</c:v>
                </c:pt>
              </c:strCache>
            </c:strRef>
          </c:cat>
          <c:val>
            <c:numRef>
              <c:f>Лист1!$B$23:$B$31</c:f>
              <c:numCache>
                <c:formatCode>General</c:formatCode>
                <c:ptCount val="9"/>
                <c:pt idx="0">
                  <c:v>30.4</c:v>
                </c:pt>
                <c:pt idx="1">
                  <c:v>24.6</c:v>
                </c:pt>
                <c:pt idx="2">
                  <c:v>33.300000000000011</c:v>
                </c:pt>
                <c:pt idx="3">
                  <c:v>20</c:v>
                </c:pt>
                <c:pt idx="4">
                  <c:v>33.300000000000011</c:v>
                </c:pt>
                <c:pt idx="5">
                  <c:v>23.5</c:v>
                </c:pt>
                <c:pt idx="6">
                  <c:v>30.8</c:v>
                </c:pt>
                <c:pt idx="7">
                  <c:v>32.6</c:v>
                </c:pt>
                <c:pt idx="8">
                  <c:v>22.1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115998080"/>
        <c:axId val="116003968"/>
        <c:axId val="0"/>
      </c:bar3DChart>
      <c:catAx>
        <c:axId val="115998080"/>
        <c:scaling>
          <c:orientation val="maxMin"/>
        </c:scaling>
        <c:delete val="0"/>
        <c:axPos val="l"/>
        <c:majorTickMark val="out"/>
        <c:minorTickMark val="none"/>
        <c:tickLblPos val="nextTo"/>
        <c:txPr>
          <a:bodyPr/>
          <a:lstStyle/>
          <a:p>
            <a:pPr>
              <a:defRPr sz="1300" b="1" i="0" baseline="0"/>
            </a:pPr>
            <a:endParaRPr lang="ru-RU"/>
          </a:p>
        </c:txPr>
        <c:crossAx val="116003968"/>
        <c:crosses val="autoZero"/>
        <c:auto val="1"/>
        <c:lblAlgn val="ctr"/>
        <c:lblOffset val="100"/>
        <c:noMultiLvlLbl val="0"/>
      </c:catAx>
      <c:valAx>
        <c:axId val="116003968"/>
        <c:scaling>
          <c:orientation val="minMax"/>
        </c:scaling>
        <c:delete val="1"/>
        <c:axPos val="t"/>
        <c:majorGridlines>
          <c:spPr>
            <a:ln>
              <a:noFill/>
            </a:ln>
          </c:spPr>
        </c:majorGridlines>
        <c:numFmt formatCode="General" sourceLinked="1"/>
        <c:majorTickMark val="out"/>
        <c:minorTickMark val="none"/>
        <c:tickLblPos val="none"/>
        <c:crossAx val="115998080"/>
        <c:crosses val="autoZero"/>
        <c:crossBetween val="between"/>
      </c:valAx>
      <c:spPr>
        <a:ln>
          <a:noFill/>
        </a:ln>
      </c:spPr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971CBC-BC5A-4E11-97B4-59AB41418423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E5E16818-02AF-49C2-B5C9-A665F0681162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algn="l">
            <a:tabLst>
              <a:tab pos="180975" algn="l"/>
            </a:tabLst>
          </a:pPr>
          <a:r>
            <a:rPr lang="uk-UA" sz="2000" b="1" dirty="0" smtClean="0"/>
            <a:t>Низький рівень тестування на ВІЛ через</a:t>
          </a:r>
          <a:r>
            <a:rPr lang="uk-UA" sz="1800" b="1" dirty="0" smtClean="0">
              <a:solidFill>
                <a:srgbClr val="BF0B58"/>
              </a:solidFill>
            </a:rPr>
            <a:t>: </a:t>
          </a:r>
        </a:p>
        <a:p>
          <a:pPr marL="174625" indent="-174625" algn="l">
            <a:tabLst>
              <a:tab pos="180975" algn="l"/>
            </a:tabLst>
          </a:pPr>
          <a:r>
            <a:rPr lang="uk-UA" sz="1800" b="1" dirty="0" smtClean="0"/>
            <a:t>-  Відсутність налагодженої системи переадресації між установами</a:t>
          </a:r>
        </a:p>
        <a:p>
          <a:pPr marL="174625" indent="-174625" algn="l">
            <a:tabLst>
              <a:tab pos="180975" algn="l"/>
            </a:tabLst>
          </a:pPr>
          <a:r>
            <a:rPr lang="uk-UA" sz="1800" b="1" dirty="0" smtClean="0"/>
            <a:t>- Нормативні суперечності щодо віку отримувачів послуг та згоди батьків</a:t>
          </a:r>
        </a:p>
        <a:p>
          <a:pPr marL="174625" indent="-174625" algn="l">
            <a:tabLst>
              <a:tab pos="180975" algn="l"/>
            </a:tabLst>
          </a:pPr>
          <a:r>
            <a:rPr lang="uk-UA" sz="1800" b="1" dirty="0" smtClean="0"/>
            <a:t>- Недостатній рівень знань підлітків та молоді щодо ВІЛ/СНІД та можливостей проходження тесту на ВІЛ</a:t>
          </a:r>
        </a:p>
        <a:p>
          <a:pPr marL="174625" indent="-174625" algn="l">
            <a:tabLst>
              <a:tab pos="180975" algn="l"/>
            </a:tabLst>
          </a:pPr>
          <a:r>
            <a:rPr lang="uk-UA" sz="1800" b="1" dirty="0" smtClean="0"/>
            <a:t>- Нетолерантне ставлення соціального оточення та фахівців до ВІЛ+ підлітків та молоді </a:t>
          </a:r>
          <a:endParaRPr lang="ru-RU" sz="1800" dirty="0"/>
        </a:p>
      </dgm:t>
    </dgm:pt>
    <dgm:pt modelId="{33E62583-00F9-41DE-B48D-5E8245430A2D}" type="parTrans" cxnId="{4DAF11EA-031F-4741-9E0B-96CDEB9C704E}">
      <dgm:prSet/>
      <dgm:spPr/>
      <dgm:t>
        <a:bodyPr/>
        <a:lstStyle/>
        <a:p>
          <a:endParaRPr lang="ru-RU"/>
        </a:p>
      </dgm:t>
    </dgm:pt>
    <dgm:pt modelId="{3310AE93-C013-40A0-A637-558F6CA6600B}" type="sibTrans" cxnId="{4DAF11EA-031F-4741-9E0B-96CDEB9C704E}">
      <dgm:prSet/>
      <dgm:spPr/>
      <dgm:t>
        <a:bodyPr/>
        <a:lstStyle/>
        <a:p>
          <a:endParaRPr lang="ru-RU"/>
        </a:p>
      </dgm:t>
    </dgm:pt>
    <dgm:pt modelId="{B112B3CE-E544-4EFA-845E-BC307B827328}">
      <dgm:prSet phldrT="[Текст]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uk-UA" b="1" dirty="0" smtClean="0"/>
            <a:t>Формує низку  додаткових </a:t>
          </a:r>
          <a:r>
            <a:rPr lang="uk-UA" b="1" dirty="0" smtClean="0">
              <a:solidFill>
                <a:srgbClr val="BF0B58"/>
              </a:solidFill>
            </a:rPr>
            <a:t>бар’єрів </a:t>
          </a:r>
          <a:r>
            <a:rPr lang="uk-UA" b="1" dirty="0" smtClean="0"/>
            <a:t>в отриманні підлітками та молоддю послуг </a:t>
          </a:r>
          <a:r>
            <a:rPr lang="uk-UA" b="1" dirty="0" err="1" smtClean="0"/>
            <a:t>КіТ</a:t>
          </a:r>
          <a:endParaRPr lang="ru-RU" dirty="0"/>
        </a:p>
      </dgm:t>
    </dgm:pt>
    <dgm:pt modelId="{69B68B3E-6902-4C93-94DE-43446C98AFAA}" type="parTrans" cxnId="{1A6E7713-C227-49C7-964D-31F7B60A43D8}">
      <dgm:prSet/>
      <dgm:spPr/>
      <dgm:t>
        <a:bodyPr/>
        <a:lstStyle/>
        <a:p>
          <a:endParaRPr lang="ru-RU"/>
        </a:p>
      </dgm:t>
    </dgm:pt>
    <dgm:pt modelId="{A0640061-0AA1-4650-AB94-047DEAE82112}" type="sibTrans" cxnId="{1A6E7713-C227-49C7-964D-31F7B60A43D8}">
      <dgm:prSet/>
      <dgm:spPr/>
      <dgm:t>
        <a:bodyPr/>
        <a:lstStyle/>
        <a:p>
          <a:endParaRPr lang="ru-RU"/>
        </a:p>
      </dgm:t>
    </dgm:pt>
    <dgm:pt modelId="{0C1237B5-19A4-4537-83B7-8109DA32528E}">
      <dgm:prSet phldrT="[Текст]" custT="1">
        <dgm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dgm:style>
      </dgm:prSet>
      <dgm:spPr/>
      <dgm:t>
        <a:bodyPr/>
        <a:lstStyle/>
        <a:p>
          <a:pPr marL="182563" indent="-182563" algn="l">
            <a:lnSpc>
              <a:spcPct val="100000"/>
            </a:lnSpc>
          </a:pPr>
          <a:r>
            <a:rPr lang="uk-UA" sz="1800" b="1" dirty="0" smtClean="0"/>
            <a:t>- Відсутність мотивації підлітків та молоді проходити тестування на ВІЛ </a:t>
          </a:r>
        </a:p>
        <a:p>
          <a:pPr marL="180975" indent="-109538" algn="l">
            <a:lnSpc>
              <a:spcPct val="100000"/>
            </a:lnSpc>
          </a:pPr>
          <a:r>
            <a:rPr lang="uk-UA" sz="1800" b="1" dirty="0" smtClean="0"/>
            <a:t>- </a:t>
          </a:r>
          <a:r>
            <a:rPr lang="uk-UA" sz="1800" b="1" dirty="0" smtClean="0">
              <a:solidFill>
                <a:schemeClr val="tx1"/>
              </a:solidFill>
            </a:rPr>
            <a:t>Відсутність відповідних умов для доступності послуг </a:t>
          </a:r>
          <a:r>
            <a:rPr lang="uk-UA" sz="1800" b="1" dirty="0" err="1" smtClean="0">
              <a:solidFill>
                <a:schemeClr val="tx1"/>
              </a:solidFill>
            </a:rPr>
            <a:t>КіТ</a:t>
          </a:r>
          <a:endParaRPr lang="ru-RU" sz="1800" dirty="0">
            <a:solidFill>
              <a:schemeClr val="tx1"/>
            </a:solidFill>
          </a:endParaRPr>
        </a:p>
      </dgm:t>
    </dgm:pt>
    <dgm:pt modelId="{34903BAF-0BFC-426D-A64A-87907CF2A2D7}" type="parTrans" cxnId="{3A9EDFCB-79AC-4D54-8C2D-40957B3761C5}">
      <dgm:prSet/>
      <dgm:spPr/>
      <dgm:t>
        <a:bodyPr/>
        <a:lstStyle/>
        <a:p>
          <a:endParaRPr lang="ru-RU"/>
        </a:p>
      </dgm:t>
    </dgm:pt>
    <dgm:pt modelId="{A7000711-A965-409B-93BB-40A5F674295D}" type="sibTrans" cxnId="{3A9EDFCB-79AC-4D54-8C2D-40957B3761C5}">
      <dgm:prSet/>
      <dgm:spPr/>
      <dgm:t>
        <a:bodyPr/>
        <a:lstStyle/>
        <a:p>
          <a:endParaRPr lang="ru-RU"/>
        </a:p>
      </dgm:t>
    </dgm:pt>
    <dgm:pt modelId="{2CBC9EF3-36E1-488A-9262-20A5AB641EED}" type="pres">
      <dgm:prSet presAssocID="{E4971CBC-BC5A-4E11-97B4-59AB41418423}" presName="CompostProcess" presStyleCnt="0">
        <dgm:presLayoutVars>
          <dgm:dir/>
          <dgm:resizeHandles val="exact"/>
        </dgm:presLayoutVars>
      </dgm:prSet>
      <dgm:spPr/>
    </dgm:pt>
    <dgm:pt modelId="{6754984F-438E-48E8-9C2C-35C30B02A807}" type="pres">
      <dgm:prSet presAssocID="{E4971CBC-BC5A-4E11-97B4-59AB41418423}" presName="arrow" presStyleLbl="bgShp" presStyleIdx="0" presStyleCnt="1"/>
      <dgm:spPr/>
    </dgm:pt>
    <dgm:pt modelId="{8B129819-B9AD-4922-8065-DEE623FA871A}" type="pres">
      <dgm:prSet presAssocID="{E4971CBC-BC5A-4E11-97B4-59AB41418423}" presName="linearProcess" presStyleCnt="0"/>
      <dgm:spPr/>
    </dgm:pt>
    <dgm:pt modelId="{5B54BEB2-B091-41C8-93A4-C990D02BCB2C}" type="pres">
      <dgm:prSet presAssocID="{E5E16818-02AF-49C2-B5C9-A665F0681162}" presName="textNode" presStyleLbl="node1" presStyleIdx="0" presStyleCnt="3" custScaleX="125635" custScaleY="20625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762468F-2374-4D89-BAF9-F3AB59517949}" type="pres">
      <dgm:prSet presAssocID="{3310AE93-C013-40A0-A637-558F6CA6600B}" presName="sibTrans" presStyleCnt="0"/>
      <dgm:spPr/>
    </dgm:pt>
    <dgm:pt modelId="{CBCAF99A-CF1D-49D3-813A-FE2DA64372AF}" type="pres">
      <dgm:prSet presAssocID="{B112B3CE-E544-4EFA-845E-BC307B827328}" presName="textNode" presStyleLbl="node1" presStyleIdx="1" presStyleCnt="3" custScaleX="8749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1D27837-2806-4872-A06D-6C591B2ECEF1}" type="pres">
      <dgm:prSet presAssocID="{A0640061-0AA1-4650-AB94-047DEAE82112}" presName="sibTrans" presStyleCnt="0"/>
      <dgm:spPr/>
    </dgm:pt>
    <dgm:pt modelId="{1CC68EF9-0A28-4A78-B148-EFB2B6AD8267}" type="pres">
      <dgm:prSet presAssocID="{0C1237B5-19A4-4537-83B7-8109DA32528E}" presName="textNode" presStyleLbl="node1" presStyleIdx="2" presStyleCnt="3" custScaleY="1124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DAF11EA-031F-4741-9E0B-96CDEB9C704E}" srcId="{E4971CBC-BC5A-4E11-97B4-59AB41418423}" destId="{E5E16818-02AF-49C2-B5C9-A665F0681162}" srcOrd="0" destOrd="0" parTransId="{33E62583-00F9-41DE-B48D-5E8245430A2D}" sibTransId="{3310AE93-C013-40A0-A637-558F6CA6600B}"/>
    <dgm:cxn modelId="{3B138931-4CF0-4EA3-A490-02F581416BE5}" type="presOf" srcId="{0C1237B5-19A4-4537-83B7-8109DA32528E}" destId="{1CC68EF9-0A28-4A78-B148-EFB2B6AD8267}" srcOrd="0" destOrd="0" presId="urn:microsoft.com/office/officeart/2005/8/layout/hProcess9"/>
    <dgm:cxn modelId="{98FEC8E6-6ED9-4F9F-9085-FC9E283C69A4}" type="presOf" srcId="{E5E16818-02AF-49C2-B5C9-A665F0681162}" destId="{5B54BEB2-B091-41C8-93A4-C990D02BCB2C}" srcOrd="0" destOrd="0" presId="urn:microsoft.com/office/officeart/2005/8/layout/hProcess9"/>
    <dgm:cxn modelId="{B4B9DC32-1A56-46F0-91AA-B0B6A4DE89D0}" type="presOf" srcId="{B112B3CE-E544-4EFA-845E-BC307B827328}" destId="{CBCAF99A-CF1D-49D3-813A-FE2DA64372AF}" srcOrd="0" destOrd="0" presId="urn:microsoft.com/office/officeart/2005/8/layout/hProcess9"/>
    <dgm:cxn modelId="{3A9EDFCB-79AC-4D54-8C2D-40957B3761C5}" srcId="{E4971CBC-BC5A-4E11-97B4-59AB41418423}" destId="{0C1237B5-19A4-4537-83B7-8109DA32528E}" srcOrd="2" destOrd="0" parTransId="{34903BAF-0BFC-426D-A64A-87907CF2A2D7}" sibTransId="{A7000711-A965-409B-93BB-40A5F674295D}"/>
    <dgm:cxn modelId="{1A6E7713-C227-49C7-964D-31F7B60A43D8}" srcId="{E4971CBC-BC5A-4E11-97B4-59AB41418423}" destId="{B112B3CE-E544-4EFA-845E-BC307B827328}" srcOrd="1" destOrd="0" parTransId="{69B68B3E-6902-4C93-94DE-43446C98AFAA}" sibTransId="{A0640061-0AA1-4650-AB94-047DEAE82112}"/>
    <dgm:cxn modelId="{8BC615E9-675B-4A80-97DE-9DD4D9DDB44A}" type="presOf" srcId="{E4971CBC-BC5A-4E11-97B4-59AB41418423}" destId="{2CBC9EF3-36E1-488A-9262-20A5AB641EED}" srcOrd="0" destOrd="0" presId="urn:microsoft.com/office/officeart/2005/8/layout/hProcess9"/>
    <dgm:cxn modelId="{B72C4A88-091F-4D9F-A30C-A584C09197CA}" type="presParOf" srcId="{2CBC9EF3-36E1-488A-9262-20A5AB641EED}" destId="{6754984F-438E-48E8-9C2C-35C30B02A807}" srcOrd="0" destOrd="0" presId="urn:microsoft.com/office/officeart/2005/8/layout/hProcess9"/>
    <dgm:cxn modelId="{F29D4165-5D16-485A-91D8-1366A56490EE}" type="presParOf" srcId="{2CBC9EF3-36E1-488A-9262-20A5AB641EED}" destId="{8B129819-B9AD-4922-8065-DEE623FA871A}" srcOrd="1" destOrd="0" presId="urn:microsoft.com/office/officeart/2005/8/layout/hProcess9"/>
    <dgm:cxn modelId="{53225E3D-78EE-4DD7-9BF8-47A226F95691}" type="presParOf" srcId="{8B129819-B9AD-4922-8065-DEE623FA871A}" destId="{5B54BEB2-B091-41C8-93A4-C990D02BCB2C}" srcOrd="0" destOrd="0" presId="urn:microsoft.com/office/officeart/2005/8/layout/hProcess9"/>
    <dgm:cxn modelId="{D2B55D0E-73BD-422B-B0B2-61D1BE02C7CB}" type="presParOf" srcId="{8B129819-B9AD-4922-8065-DEE623FA871A}" destId="{4762468F-2374-4D89-BAF9-F3AB59517949}" srcOrd="1" destOrd="0" presId="urn:microsoft.com/office/officeart/2005/8/layout/hProcess9"/>
    <dgm:cxn modelId="{E82DA502-73E6-4B12-A0DD-75DA7539E11E}" type="presParOf" srcId="{8B129819-B9AD-4922-8065-DEE623FA871A}" destId="{CBCAF99A-CF1D-49D3-813A-FE2DA64372AF}" srcOrd="2" destOrd="0" presId="urn:microsoft.com/office/officeart/2005/8/layout/hProcess9"/>
    <dgm:cxn modelId="{4822707F-1C9F-4675-BBB5-F0BF269A4E9D}" type="presParOf" srcId="{8B129819-B9AD-4922-8065-DEE623FA871A}" destId="{A1D27837-2806-4872-A06D-6C591B2ECEF1}" srcOrd="3" destOrd="0" presId="urn:microsoft.com/office/officeart/2005/8/layout/hProcess9"/>
    <dgm:cxn modelId="{7B7D9AF7-8C21-418E-9585-906D034BC152}" type="presParOf" srcId="{8B129819-B9AD-4922-8065-DEE623FA871A}" destId="{1CC68EF9-0A28-4A78-B148-EFB2B6AD8267}" srcOrd="4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754984F-438E-48E8-9C2C-35C30B02A807}">
      <dsp:nvSpPr>
        <dsp:cNvPr id="0" name=""/>
        <dsp:cNvSpPr/>
      </dsp:nvSpPr>
      <dsp:spPr>
        <a:xfrm>
          <a:off x="626469" y="0"/>
          <a:ext cx="7099988" cy="5761801"/>
        </a:xfrm>
        <a:prstGeom prst="rightArrow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B54BEB2-B091-41C8-93A4-C990D02BCB2C}">
      <dsp:nvSpPr>
        <dsp:cNvPr id="0" name=""/>
        <dsp:cNvSpPr/>
      </dsp:nvSpPr>
      <dsp:spPr>
        <a:xfrm>
          <a:off x="5275" y="504053"/>
          <a:ext cx="3243568" cy="4753693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tabLst>
              <a:tab pos="180975" algn="l"/>
            </a:tabLst>
          </a:pPr>
          <a:r>
            <a:rPr lang="uk-UA" sz="2000" b="1" kern="1200" dirty="0" smtClean="0"/>
            <a:t>Низький рівень тестування на ВІЛ через</a:t>
          </a:r>
          <a:r>
            <a:rPr lang="uk-UA" sz="1800" b="1" kern="1200" dirty="0" smtClean="0">
              <a:solidFill>
                <a:srgbClr val="BF0B58"/>
              </a:solidFill>
            </a:rPr>
            <a:t>: </a:t>
          </a:r>
        </a:p>
        <a:p>
          <a:pPr marL="174625" lvl="0" indent="-174625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tabLst>
              <a:tab pos="180975" algn="l"/>
            </a:tabLst>
          </a:pPr>
          <a:r>
            <a:rPr lang="uk-UA" sz="1800" b="1" kern="1200" dirty="0" smtClean="0"/>
            <a:t>-  Відсутність налагодженої системи переадресації між установами</a:t>
          </a:r>
        </a:p>
        <a:p>
          <a:pPr marL="174625" lvl="0" indent="-174625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tabLst>
              <a:tab pos="180975" algn="l"/>
            </a:tabLst>
          </a:pPr>
          <a:r>
            <a:rPr lang="uk-UA" sz="1800" b="1" kern="1200" dirty="0" smtClean="0"/>
            <a:t>- Нормативні суперечності щодо віку отримувачів послуг та згоди батьків</a:t>
          </a:r>
        </a:p>
        <a:p>
          <a:pPr marL="174625" lvl="0" indent="-174625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tabLst>
              <a:tab pos="180975" algn="l"/>
            </a:tabLst>
          </a:pPr>
          <a:r>
            <a:rPr lang="uk-UA" sz="1800" b="1" kern="1200" dirty="0" smtClean="0"/>
            <a:t>- Недостатній рівень знань підлітків та молоді щодо ВІЛ/СНІД та можливостей проходження тесту на ВІЛ</a:t>
          </a:r>
        </a:p>
        <a:p>
          <a:pPr marL="174625" lvl="0" indent="-174625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tabLst>
              <a:tab pos="180975" algn="l"/>
            </a:tabLst>
          </a:pPr>
          <a:r>
            <a:rPr lang="uk-UA" sz="1800" b="1" kern="1200" dirty="0" smtClean="0"/>
            <a:t>- Нетолерантне ставлення соціального оточення та фахівців до ВІЛ+ підлітків та молоді </a:t>
          </a:r>
          <a:endParaRPr lang="ru-RU" sz="1800" kern="1200" dirty="0"/>
        </a:p>
      </dsp:txBody>
      <dsp:txXfrm>
        <a:off x="163613" y="662391"/>
        <a:ext cx="2926892" cy="4437017"/>
      </dsp:txXfrm>
    </dsp:sp>
    <dsp:sp modelId="{CBCAF99A-CF1D-49D3-813A-FE2DA64372AF}">
      <dsp:nvSpPr>
        <dsp:cNvPr id="0" name=""/>
        <dsp:cNvSpPr/>
      </dsp:nvSpPr>
      <dsp:spPr>
        <a:xfrm>
          <a:off x="3377931" y="1728540"/>
          <a:ext cx="2258893" cy="2304720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b="1" kern="1200" dirty="0" smtClean="0"/>
            <a:t>Формує низку  додаткових </a:t>
          </a:r>
          <a:r>
            <a:rPr lang="uk-UA" sz="1900" b="1" kern="1200" dirty="0" smtClean="0">
              <a:solidFill>
                <a:srgbClr val="BF0B58"/>
              </a:solidFill>
            </a:rPr>
            <a:t>бар’єрів </a:t>
          </a:r>
          <a:r>
            <a:rPr lang="uk-UA" sz="1900" b="1" kern="1200" dirty="0" smtClean="0"/>
            <a:t>в отриманні підлітками та молоддю послуг </a:t>
          </a:r>
          <a:r>
            <a:rPr lang="uk-UA" sz="1900" b="1" kern="1200" dirty="0" err="1" smtClean="0"/>
            <a:t>КіТ</a:t>
          </a:r>
          <a:endParaRPr lang="ru-RU" sz="1900" kern="1200" dirty="0"/>
        </a:p>
      </dsp:txBody>
      <dsp:txXfrm>
        <a:off x="3488201" y="1838810"/>
        <a:ext cx="2038353" cy="2084180"/>
      </dsp:txXfrm>
    </dsp:sp>
    <dsp:sp modelId="{1CC68EF9-0A28-4A78-B148-EFB2B6AD8267}">
      <dsp:nvSpPr>
        <dsp:cNvPr id="0" name=""/>
        <dsp:cNvSpPr/>
      </dsp:nvSpPr>
      <dsp:spPr>
        <a:xfrm>
          <a:off x="5765912" y="1585336"/>
          <a:ext cx="2581739" cy="2591128"/>
        </a:xfrm>
        <a:prstGeom prst="roundRect">
          <a:avLst/>
        </a:prstGeom>
        <a:solidFill>
          <a:schemeClr val="lt1"/>
        </a:solidFill>
        <a:ln w="25400" cap="flat" cmpd="sng" algn="ctr">
          <a:solidFill>
            <a:schemeClr val="accent1"/>
          </a:solidFill>
          <a:prstDash val="solid"/>
        </a:ln>
        <a:effectLst/>
      </dsp:spPr>
      <dsp:style>
        <a:lnRef idx="2">
          <a:schemeClr val="accent1"/>
        </a:lnRef>
        <a:fillRef idx="1">
          <a:schemeClr val="lt1"/>
        </a:fillRef>
        <a:effectRef idx="0">
          <a:schemeClr val="accent1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182563" lvl="0" indent="-182563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- Відсутність мотивації підлітків та молоді проходити тестування на ВІЛ </a:t>
          </a:r>
        </a:p>
        <a:p>
          <a:pPr marL="180975" lvl="0" indent="-109538" algn="l" defTabSz="800100">
            <a:lnSpc>
              <a:spcPct val="100000"/>
            </a:lnSpc>
            <a:spcBef>
              <a:spcPct val="0"/>
            </a:spcBef>
            <a:spcAft>
              <a:spcPct val="35000"/>
            </a:spcAft>
          </a:pPr>
          <a:r>
            <a:rPr lang="uk-UA" sz="1800" b="1" kern="1200" dirty="0" smtClean="0"/>
            <a:t>- </a:t>
          </a:r>
          <a:r>
            <a:rPr lang="uk-UA" sz="1800" b="1" kern="1200" dirty="0" smtClean="0">
              <a:solidFill>
                <a:schemeClr val="tx1"/>
              </a:solidFill>
            </a:rPr>
            <a:t>Відсутність відповідних умов для доступності послуг </a:t>
          </a:r>
          <a:r>
            <a:rPr lang="uk-UA" sz="1800" b="1" kern="1200" dirty="0" err="1" smtClean="0">
              <a:solidFill>
                <a:schemeClr val="tx1"/>
              </a:solidFill>
            </a:rPr>
            <a:t>КіТ</a:t>
          </a:r>
          <a:endParaRPr lang="ru-RU" sz="1800" kern="1200" dirty="0">
            <a:solidFill>
              <a:schemeClr val="tx1"/>
            </a:solidFill>
          </a:endParaRPr>
        </a:p>
      </dsp:txBody>
      <dsp:txXfrm>
        <a:off x="5891942" y="1711366"/>
        <a:ext cx="2329679" cy="23390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0.0525</cdr:x>
      <cdr:y>0.62716</cdr:y>
    </cdr:from>
    <cdr:to>
      <cdr:x>0.96481</cdr:x>
      <cdr:y>0.62716</cdr:y>
    </cdr:to>
    <cdr:cxnSp macro="">
      <cdr:nvCxnSpPr>
        <cdr:cNvPr id="3" name="Прямая соединительная линия 2"/>
        <cdr:cNvCxnSpPr/>
      </cdr:nvCxnSpPr>
      <cdr:spPr>
        <a:xfrm xmlns:a="http://schemas.openxmlformats.org/drawingml/2006/main">
          <a:off x="410952" y="1872208"/>
          <a:ext cx="7141368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2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1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0.28707</cdr:x>
      <cdr:y>0.24956</cdr:y>
    </cdr:from>
    <cdr:to>
      <cdr:x>0.28707</cdr:x>
      <cdr:y>0.8794</cdr:y>
    </cdr:to>
    <cdr:cxnSp macro="">
      <cdr:nvCxnSpPr>
        <cdr:cNvPr id="4" name="Прямая соединительная линия 3"/>
        <cdr:cNvCxnSpPr/>
      </cdr:nvCxnSpPr>
      <cdr:spPr>
        <a:xfrm xmlns:a="http://schemas.openxmlformats.org/drawingml/2006/main" flipH="1">
          <a:off x="2247152" y="745000"/>
          <a:ext cx="0" cy="1880195"/>
        </a:xfrm>
        <a:prstGeom xmlns:a="http://schemas.openxmlformats.org/drawingml/2006/main" prst="line">
          <a:avLst/>
        </a:prstGeom>
        <a:ln xmlns:a="http://schemas.openxmlformats.org/drawingml/2006/main"/>
      </cdr:spPr>
      <cdr:style>
        <a:lnRef xmlns:a="http://schemas.openxmlformats.org/drawingml/2006/main" idx="1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0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782A53-B46C-45C8-9C91-6C8F8838E591}" type="datetimeFigureOut">
              <a:rPr lang="ru-RU" smtClean="0"/>
              <a:pPr/>
              <a:t>10.11.2014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BB4863-6B41-401F-89F8-AEE9C1686C7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629642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4D4576-030B-4413-B2CE-F0FF49A1E7C8}" type="datetimeFigureOut">
              <a:rPr lang="ru-RU" smtClean="0"/>
              <a:pPr/>
              <a:t>10.11.2014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F1F021-E3B0-4398-AA0F-507ACCC5E59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15148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B59A4C-D648-44C6-A680-EDD2CC8F1E2E}" type="slidenum">
              <a:rPr lang="uk-UA" smtClean="0"/>
              <a:pPr/>
              <a:t>2</a:t>
            </a:fld>
            <a:endParaRPr lang="uk-UA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CF1F021-E3B0-4398-AA0F-507ACCC5E594}" type="slidenum">
              <a:rPr lang="ru-RU" smtClean="0"/>
              <a:pPr/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81840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74586-75D5-4750-8BB0-F29B803B84D1}" type="datetimeFigureOut">
              <a:rPr lang="ru-RU" smtClean="0"/>
              <a:pPr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0FB7-8C1D-4763-B6DE-181EF545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7114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74586-75D5-4750-8BB0-F29B803B84D1}" type="datetimeFigureOut">
              <a:rPr lang="ru-RU" smtClean="0"/>
              <a:pPr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0FB7-8C1D-4763-B6DE-181EF545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7540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74586-75D5-4750-8BB0-F29B803B84D1}" type="datetimeFigureOut">
              <a:rPr lang="ru-RU" smtClean="0"/>
              <a:pPr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0FB7-8C1D-4763-B6DE-181EF545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0375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74586-75D5-4750-8BB0-F29B803B84D1}" type="datetimeFigureOut">
              <a:rPr lang="ru-RU" smtClean="0"/>
              <a:pPr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0FB7-8C1D-4763-B6DE-181EF545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1489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74586-75D5-4750-8BB0-F29B803B84D1}" type="datetimeFigureOut">
              <a:rPr lang="ru-RU" smtClean="0"/>
              <a:pPr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0FB7-8C1D-4763-B6DE-181EF545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84144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74586-75D5-4750-8BB0-F29B803B84D1}" type="datetimeFigureOut">
              <a:rPr lang="ru-RU" smtClean="0"/>
              <a:pPr/>
              <a:t>10.11.2014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0FB7-8C1D-4763-B6DE-181EF545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58887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74586-75D5-4750-8BB0-F29B803B84D1}" type="datetimeFigureOut">
              <a:rPr lang="ru-RU" smtClean="0"/>
              <a:pPr/>
              <a:t>10.11.2014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0FB7-8C1D-4763-B6DE-181EF545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61092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74586-75D5-4750-8BB0-F29B803B84D1}" type="datetimeFigureOut">
              <a:rPr lang="ru-RU" smtClean="0"/>
              <a:pPr/>
              <a:t>10.11.2014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0FB7-8C1D-4763-B6DE-181EF545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6157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74586-75D5-4750-8BB0-F29B803B84D1}" type="datetimeFigureOut">
              <a:rPr lang="ru-RU" smtClean="0"/>
              <a:pPr/>
              <a:t>10.11.2014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0FB7-8C1D-4763-B6DE-181EF545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22873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74586-75D5-4750-8BB0-F29B803B84D1}" type="datetimeFigureOut">
              <a:rPr lang="ru-RU" smtClean="0"/>
              <a:pPr/>
              <a:t>10.11.2014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0FB7-8C1D-4763-B6DE-181EF545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34449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74586-75D5-4750-8BB0-F29B803B84D1}" type="datetimeFigureOut">
              <a:rPr lang="ru-RU" smtClean="0"/>
              <a:pPr/>
              <a:t>10.11.2014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210FB7-8C1D-4763-B6DE-181EF545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2907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174586-75D5-4750-8BB0-F29B803B84D1}" type="datetimeFigureOut">
              <a:rPr lang="ru-RU" smtClean="0"/>
              <a:pPr/>
              <a:t>10.11.2014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210FB7-8C1D-4763-B6DE-181EF545708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3997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mailto:bon_smc@inet.ua" TargetMode="External"/><Relationship Id="rId2" Type="http://schemas.openxmlformats.org/officeDocument/2006/relationships/hyperlink" Target="mailto:osakovych@unicef.org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a.s&#1080;dakova@uisr.org.ua" TargetMode="External"/><Relationship Id="rId4" Type="http://schemas.openxmlformats.org/officeDocument/2006/relationships/hyperlink" Target="mailto:bondar@uisr.org.ua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223097" y="1556792"/>
            <a:ext cx="8786874" cy="5040560"/>
          </a:xfrm>
        </p:spPr>
        <p:txBody>
          <a:bodyPr>
            <a:normAutofit fontScale="25000" lnSpcReduction="20000"/>
          </a:bodyPr>
          <a:lstStyle/>
          <a:p>
            <a:pPr marL="0" indent="0" algn="ctr">
              <a:buNone/>
            </a:pPr>
            <a:endParaRPr lang="uk-UA" sz="3100" b="1" dirty="0">
              <a:solidFill>
                <a:srgbClr val="424456"/>
              </a:solidFill>
              <a:latin typeface="Arial Black" pitchFamily="34" charset="0"/>
              <a:ea typeface="+mj-ea"/>
              <a:cs typeface="+mj-cs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endParaRPr lang="en-US" sz="11200" b="1" dirty="0" smtClean="0">
              <a:solidFill>
                <a:srgbClr val="BF0B58"/>
              </a:solidFill>
              <a:effectLst/>
              <a:latin typeface="Arial Black" pitchFamily="34" charset="0"/>
              <a:ea typeface="Calibri"/>
              <a:cs typeface="Times New Roman"/>
            </a:endParaRP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uk-UA" sz="11200" b="1" dirty="0" smtClean="0">
                <a:solidFill>
                  <a:srgbClr val="BF0B58"/>
                </a:solidFill>
                <a:effectLst/>
                <a:latin typeface="Arial Black" pitchFamily="34" charset="0"/>
                <a:ea typeface="Calibri"/>
                <a:cs typeface="Times New Roman"/>
              </a:rPr>
              <a:t>ДОСТУПНІСТЬ </a:t>
            </a:r>
            <a:r>
              <a:rPr lang="ru-RU" sz="11200" b="1" dirty="0" smtClean="0">
                <a:solidFill>
                  <a:srgbClr val="BF0B58"/>
                </a:solidFill>
                <a:effectLst/>
                <a:latin typeface="Arial Black" pitchFamily="34" charset="0"/>
                <a:ea typeface="Calibri"/>
                <a:cs typeface="Times New Roman"/>
              </a:rPr>
              <a:t>К</a:t>
            </a:r>
            <a:r>
              <a:rPr lang="uk-UA" sz="11200" b="1" dirty="0" err="1" smtClean="0">
                <a:solidFill>
                  <a:srgbClr val="BF0B58"/>
                </a:solidFill>
                <a:latin typeface="Arial Black" pitchFamily="34" charset="0"/>
                <a:ea typeface="Calibri"/>
                <a:cs typeface="Times New Roman"/>
              </a:rPr>
              <a:t>і</a:t>
            </a:r>
            <a:r>
              <a:rPr lang="uk-UA" sz="11200" b="1" dirty="0" err="1" smtClean="0">
                <a:solidFill>
                  <a:srgbClr val="BF0B58"/>
                </a:solidFill>
                <a:effectLst/>
                <a:latin typeface="Arial Black" pitchFamily="34" charset="0"/>
                <a:ea typeface="Calibri"/>
                <a:cs typeface="Times New Roman"/>
              </a:rPr>
              <a:t>Т</a:t>
            </a:r>
            <a:r>
              <a:rPr lang="uk-UA" sz="11200" b="1" dirty="0" smtClean="0">
                <a:solidFill>
                  <a:srgbClr val="BF0B58"/>
                </a:solidFill>
                <a:effectLst/>
                <a:latin typeface="Arial Black" pitchFamily="34" charset="0"/>
                <a:ea typeface="Calibri"/>
                <a:cs typeface="Times New Roman"/>
              </a:rPr>
              <a:t> НА ВІЛ-ІНФЕКЦІЮ </a:t>
            </a:r>
          </a:p>
          <a:p>
            <a:pPr marL="0" indent="0" algn="ctr">
              <a:lnSpc>
                <a:spcPct val="115000"/>
              </a:lnSpc>
              <a:spcAft>
                <a:spcPts val="0"/>
              </a:spcAft>
              <a:buNone/>
            </a:pPr>
            <a:r>
              <a:rPr lang="uk-UA" sz="11200" b="1" dirty="0" smtClean="0">
                <a:solidFill>
                  <a:srgbClr val="BF0B58"/>
                </a:solidFill>
                <a:effectLst/>
                <a:latin typeface="Arial Black" pitchFamily="34" charset="0"/>
                <a:ea typeface="Calibri"/>
                <a:cs typeface="Times New Roman"/>
              </a:rPr>
              <a:t>ДЛЯ ДІТЕЙ ТА МОЛОДІ</a:t>
            </a:r>
          </a:p>
          <a:p>
            <a:pPr marL="0" indent="0" algn="ctr">
              <a:buNone/>
            </a:pPr>
            <a:r>
              <a:rPr lang="uk-UA" sz="1000" b="1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  <a:ea typeface="+mj-ea"/>
                <a:cs typeface="Arial" pitchFamily="34" charset="0"/>
              </a:rPr>
              <a:t>5</a:t>
            </a:r>
          </a:p>
          <a:p>
            <a:pPr marL="0" indent="0" algn="ctr">
              <a:buNone/>
            </a:pPr>
            <a:endParaRPr lang="en-US" sz="20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  <a:ea typeface="+mj-ea"/>
              <a:cs typeface="Arial" pitchFamily="34" charset="0"/>
            </a:endParaRPr>
          </a:p>
          <a:p>
            <a:pPr marL="0" indent="0" algn="ctr">
              <a:buNone/>
            </a:pPr>
            <a:endParaRPr lang="en-US" sz="2000" b="1" dirty="0">
              <a:solidFill>
                <a:schemeClr val="accent4">
                  <a:lumMod val="75000"/>
                </a:schemeClr>
              </a:solidFill>
              <a:latin typeface="Arial Black" pitchFamily="34" charset="0"/>
              <a:ea typeface="+mj-ea"/>
              <a:cs typeface="Arial" pitchFamily="34" charset="0"/>
            </a:endParaRPr>
          </a:p>
          <a:p>
            <a:pPr marL="0" indent="0" algn="ctr">
              <a:buNone/>
            </a:pPr>
            <a:endParaRPr lang="uk-UA" sz="2000" b="1" dirty="0" smtClean="0">
              <a:solidFill>
                <a:schemeClr val="accent4">
                  <a:lumMod val="75000"/>
                </a:schemeClr>
              </a:solidFill>
              <a:latin typeface="Arial Black" pitchFamily="34" charset="0"/>
              <a:ea typeface="+mj-ea"/>
              <a:cs typeface="Arial" pitchFamily="34" charset="0"/>
            </a:endParaRPr>
          </a:p>
          <a:p>
            <a:pPr marL="0" indent="0" algn="ctr">
              <a:buNone/>
            </a:pPr>
            <a:r>
              <a:rPr lang="uk-UA" sz="80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ea typeface="+mj-ea"/>
                <a:cs typeface="Arial" pitchFamily="34" charset="0"/>
              </a:rPr>
              <a:t>за результатами </a:t>
            </a:r>
            <a:r>
              <a:rPr lang="uk-UA" sz="80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ea typeface="Times New Roman"/>
                <a:cs typeface="Calibri"/>
              </a:rPr>
              <a:t>дослідження </a:t>
            </a:r>
          </a:p>
          <a:p>
            <a:pPr marL="0" indent="0" algn="ctr">
              <a:buNone/>
            </a:pPr>
            <a:r>
              <a:rPr lang="uk-UA" sz="80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</a:rPr>
              <a:t>“</a:t>
            </a:r>
            <a:r>
              <a:rPr lang="uk-UA" sz="8000" b="1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ea typeface="Times New Roman"/>
                <a:cs typeface="Arial"/>
              </a:rPr>
              <a:t>Думки, оцінки та уподобання підлітків </a:t>
            </a:r>
            <a:endParaRPr lang="uk-UA" sz="8000" b="1" dirty="0" smtClean="0">
              <a:solidFill>
                <a:schemeClr val="tx2">
                  <a:lumMod val="50000"/>
                </a:schemeClr>
              </a:solidFill>
              <a:latin typeface="Arial Black" pitchFamily="34" charset="0"/>
              <a:ea typeface="Times New Roman"/>
              <a:cs typeface="Arial"/>
            </a:endParaRPr>
          </a:p>
          <a:p>
            <a:pPr marL="0" indent="0" algn="ctr">
              <a:buNone/>
            </a:pPr>
            <a:r>
              <a:rPr lang="uk-UA" sz="80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ea typeface="Times New Roman"/>
                <a:cs typeface="Arial"/>
              </a:rPr>
              <a:t>щодо </a:t>
            </a:r>
            <a:r>
              <a:rPr lang="uk-UA" sz="8000" b="1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ea typeface="Times New Roman"/>
                <a:cs typeface="Arial"/>
              </a:rPr>
              <a:t>тестування на ВІЛ </a:t>
            </a:r>
            <a:r>
              <a:rPr lang="uk-UA" sz="8000" b="1" dirty="0" smtClean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ea typeface="Times New Roman"/>
                <a:cs typeface="Arial"/>
              </a:rPr>
              <a:t>та </a:t>
            </a:r>
            <a:r>
              <a:rPr lang="uk-UA" sz="8000" b="1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ea typeface="Times New Roman"/>
                <a:cs typeface="Arial"/>
              </a:rPr>
              <a:t>консультування”</a:t>
            </a:r>
            <a:r>
              <a:rPr lang="uk-UA" sz="8000" i="1" dirty="0">
                <a:solidFill>
                  <a:schemeClr val="tx2">
                    <a:lumMod val="50000"/>
                  </a:schemeClr>
                </a:solidFill>
                <a:latin typeface="Arial Black" pitchFamily="34" charset="0"/>
                <a:ea typeface="Times New Roman"/>
                <a:cs typeface="Arial"/>
              </a:rPr>
              <a:t> </a:t>
            </a:r>
            <a:endParaRPr lang="uk-UA" sz="8000" b="1" dirty="0" smtClean="0">
              <a:solidFill>
                <a:schemeClr val="tx2">
                  <a:lumMod val="50000"/>
                </a:schemeClr>
              </a:solidFill>
              <a:latin typeface="Arial Black" pitchFamily="34" charset="0"/>
              <a:ea typeface="+mj-ea"/>
              <a:cs typeface="Arial" pitchFamily="34" charset="0"/>
            </a:endParaRPr>
          </a:p>
          <a:p>
            <a:pPr marL="0" indent="0" algn="ctr">
              <a:buNone/>
            </a:pPr>
            <a:endParaRPr lang="uk-UA" sz="2000" b="1" dirty="0" smtClean="0">
              <a:solidFill>
                <a:srgbClr val="C00000"/>
              </a:solidFill>
              <a:latin typeface="Arial Black" pitchFamily="34" charset="0"/>
              <a:ea typeface="+mj-ea"/>
              <a:cs typeface="Arial" pitchFamily="34" charset="0"/>
            </a:endParaRPr>
          </a:p>
          <a:p>
            <a:endParaRPr lang="uk-UA" sz="1800" b="1" dirty="0">
              <a:solidFill>
                <a:srgbClr val="424456"/>
              </a:solidFill>
              <a:latin typeface="Arial Black" pitchFamily="34" charset="0"/>
              <a:ea typeface="+mj-ea"/>
              <a:cs typeface="+mj-cs"/>
            </a:endParaRPr>
          </a:p>
          <a:p>
            <a:pPr marL="0" indent="0">
              <a:buNone/>
            </a:pPr>
            <a:endParaRPr lang="uk-UA" sz="6400" dirty="0" smtClean="0">
              <a:latin typeface="Arial Black" pitchFamily="34" charset="0"/>
            </a:endParaRPr>
          </a:p>
          <a:p>
            <a:pPr marL="0" indent="0">
              <a:buNone/>
            </a:pPr>
            <a:r>
              <a:rPr lang="en-US" sz="6400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                 </a:t>
            </a:r>
          </a:p>
          <a:p>
            <a:pPr marL="0" indent="0">
              <a:buNone/>
            </a:pPr>
            <a:endParaRPr lang="en-US" sz="6400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  <a:p>
            <a:pPr marL="0" indent="0">
              <a:buNone/>
            </a:pPr>
            <a:endParaRPr lang="en-US" sz="2800" dirty="0" smtClean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  <a:p>
            <a:pPr marL="0" indent="0">
              <a:buNone/>
            </a:pPr>
            <a:endParaRPr lang="en-US" sz="2800" dirty="0">
              <a:solidFill>
                <a:schemeClr val="accent1">
                  <a:lumMod val="50000"/>
                </a:schemeClr>
              </a:solidFill>
              <a:latin typeface="Arial Black" pitchFamily="34" charset="0"/>
            </a:endParaRPr>
          </a:p>
          <a:p>
            <a:pPr marL="0" indent="0" algn="ctr">
              <a:buNone/>
            </a:pPr>
            <a:endParaRPr lang="uk-UA" sz="7200" dirty="0" smtClean="0">
              <a:solidFill>
                <a:schemeClr val="accent2">
                  <a:lumMod val="50000"/>
                </a:schemeClr>
              </a:solidFill>
              <a:effectLst/>
              <a:latin typeface="Arial" pitchFamily="34" charset="0"/>
              <a:ea typeface="Calibri"/>
              <a:cs typeface="Arial" pitchFamily="34" charset="0"/>
            </a:endParaRPr>
          </a:p>
          <a:p>
            <a:pPr marL="0" indent="0" algn="ctr">
              <a:buNone/>
            </a:pPr>
            <a:r>
              <a:rPr lang="uk-UA" sz="7200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ІІ Національна науково-практична конференці</a:t>
            </a:r>
            <a:r>
              <a:rPr lang="uk-UA" sz="7200" u="sng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я</a:t>
            </a:r>
            <a:r>
              <a:rPr lang="uk-UA" sz="7200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 з питань ВІЛ-інфекції/</a:t>
            </a:r>
            <a:r>
              <a:rPr lang="uk-UA" sz="7200" dirty="0" err="1" smtClean="0"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СНІДу</a:t>
            </a:r>
            <a:r>
              <a:rPr lang="uk-UA" sz="7200" dirty="0" smtClean="0">
                <a:solidFill>
                  <a:schemeClr val="accent2">
                    <a:lumMod val="50000"/>
                  </a:schemeClr>
                </a:solidFill>
                <a:effectLst/>
                <a:latin typeface="Arial" pitchFamily="34" charset="0"/>
                <a:ea typeface="Calibri"/>
                <a:cs typeface="Arial" pitchFamily="34" charset="0"/>
              </a:rPr>
              <a:t> з міжнародною участю «За кожне життя разом»</a:t>
            </a:r>
            <a:endParaRPr lang="en-US" sz="7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ea typeface="+mj-ea"/>
              <a:cs typeface="Arial" pitchFamily="34" charset="0"/>
            </a:endParaRPr>
          </a:p>
          <a:p>
            <a:pPr marL="0" indent="0" algn="ctr">
              <a:buNone/>
            </a:pPr>
            <a:r>
              <a:rPr lang="uk-UA" sz="7200" dirty="0" smtClean="0">
                <a:solidFill>
                  <a:srgbClr val="BF0B58"/>
                </a:solidFill>
                <a:latin typeface="Arial" pitchFamily="34" charset="0"/>
                <a:ea typeface="+mj-ea"/>
                <a:cs typeface="Arial" pitchFamily="34" charset="0"/>
              </a:rPr>
              <a:t>м. Київ, 24</a:t>
            </a:r>
            <a:r>
              <a:rPr lang="uk-UA" sz="7200" dirty="0" smtClean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uk-UA" sz="7200" dirty="0" smtClean="0">
                <a:solidFill>
                  <a:srgbClr val="BF0B58"/>
                </a:solidFill>
                <a:latin typeface="Arial" pitchFamily="34" charset="0"/>
                <a:ea typeface="+mj-ea"/>
                <a:cs typeface="Arial" pitchFamily="34" charset="0"/>
              </a:rPr>
              <a:t>26 жовтня 2013 р.</a:t>
            </a:r>
          </a:p>
          <a:p>
            <a:pPr marL="0" indent="0" algn="ctr">
              <a:buNone/>
            </a:pPr>
            <a:endParaRPr lang="uk-UA" sz="7200" b="1" dirty="0" smtClean="0">
              <a:solidFill>
                <a:srgbClr val="424456"/>
              </a:solidFill>
              <a:latin typeface="+mj-lt"/>
              <a:ea typeface="+mj-ea"/>
              <a:cs typeface="+mj-cs"/>
            </a:endParaRPr>
          </a:p>
          <a:p>
            <a:endParaRPr lang="uk-UA" sz="6400" b="1" dirty="0" smtClean="0">
              <a:solidFill>
                <a:srgbClr val="424456"/>
              </a:solidFill>
              <a:ea typeface="+mj-ea"/>
              <a:cs typeface="+mj-cs"/>
            </a:endParaRPr>
          </a:p>
          <a:p>
            <a:endParaRPr lang="uk-UA" sz="1800" b="1" dirty="0" smtClean="0">
              <a:solidFill>
                <a:srgbClr val="424456"/>
              </a:solidFill>
              <a:latin typeface="Calibri" pitchFamily="34" charset="0"/>
              <a:ea typeface="+mj-ea"/>
              <a:cs typeface="+mj-cs"/>
            </a:endParaRPr>
          </a:p>
          <a:p>
            <a:endParaRPr lang="uk-UA" sz="1800" b="1" dirty="0" smtClean="0">
              <a:solidFill>
                <a:srgbClr val="424456"/>
              </a:solidFill>
              <a:latin typeface="Calibri" pitchFamily="34" charset="0"/>
              <a:ea typeface="+mj-ea"/>
              <a:cs typeface="+mj-cs"/>
            </a:endParaRPr>
          </a:p>
          <a:p>
            <a:pPr>
              <a:buNone/>
            </a:pPr>
            <a:endParaRPr lang="uk-UA" sz="1800" b="1" dirty="0" smtClean="0">
              <a:solidFill>
                <a:srgbClr val="424456"/>
              </a:solidFill>
              <a:latin typeface="Calibri" pitchFamily="34" charset="0"/>
              <a:ea typeface="+mj-ea"/>
              <a:cs typeface="+mj-cs"/>
            </a:endParaRPr>
          </a:p>
          <a:p>
            <a:endParaRPr lang="uk-UA" sz="1800" b="1" dirty="0" smtClean="0">
              <a:solidFill>
                <a:srgbClr val="424456"/>
              </a:solidFill>
              <a:latin typeface="Calibri" pitchFamily="34" charset="0"/>
              <a:ea typeface="+mj-ea"/>
              <a:cs typeface="+mj-cs"/>
            </a:endParaRPr>
          </a:p>
          <a:p>
            <a:endParaRPr lang="uk-UA" sz="1800" b="1" dirty="0">
              <a:solidFill>
                <a:srgbClr val="424456"/>
              </a:solidFill>
              <a:latin typeface="Calibri" pitchFamily="34" charset="0"/>
              <a:ea typeface="+mj-ea"/>
              <a:cs typeface="+mj-cs"/>
            </a:endParaRPr>
          </a:p>
          <a:p>
            <a:endParaRPr lang="uk-UA" sz="1800" b="1" dirty="0" smtClean="0">
              <a:solidFill>
                <a:srgbClr val="424456"/>
              </a:solidFill>
              <a:latin typeface="Calibri" pitchFamily="34" charset="0"/>
              <a:ea typeface="+mj-ea"/>
              <a:cs typeface="+mj-cs"/>
            </a:endParaRPr>
          </a:p>
          <a:p>
            <a:endParaRPr lang="uk-UA" sz="1800" b="1" dirty="0">
              <a:solidFill>
                <a:srgbClr val="424456"/>
              </a:solidFill>
              <a:latin typeface="Calibri" pitchFamily="34" charset="0"/>
              <a:ea typeface="+mj-ea"/>
              <a:cs typeface="+mj-cs"/>
            </a:endParaRPr>
          </a:p>
          <a:p>
            <a:endParaRPr lang="uk-UA" sz="1800" b="1" dirty="0" smtClean="0">
              <a:solidFill>
                <a:srgbClr val="424456"/>
              </a:solidFill>
              <a:latin typeface="Calibri" pitchFamily="34" charset="0"/>
              <a:ea typeface="+mj-ea"/>
              <a:cs typeface="+mj-cs"/>
            </a:endParaRPr>
          </a:p>
          <a:p>
            <a:pPr algn="l"/>
            <a:endParaRPr lang="ru-RU" dirty="0"/>
          </a:p>
        </p:txBody>
      </p:sp>
      <p:pic>
        <p:nvPicPr>
          <p:cNvPr id="4" name="Picture 8" descr="uisr_emblem_new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3671887" cy="1166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00694" y="357166"/>
            <a:ext cx="3346450" cy="804863"/>
          </a:xfrm>
          <a:prstGeom prst="rect">
            <a:avLst/>
          </a:prstGeom>
          <a:solidFill>
            <a:srgbClr val="00CCFF"/>
          </a:solidFill>
          <a:ln w="9525">
            <a:noFill/>
            <a:miter lim="800000"/>
            <a:headEnd/>
            <a:tailEnd/>
          </a:ln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7F10E0-A3D9-483D-8D01-7B00FB73CC6B}" type="slidenum">
              <a:rPr lang="ru-RU" smtClean="0"/>
              <a:pPr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9713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9001000" cy="778098"/>
          </a:xfrm>
        </p:spPr>
        <p:txBody>
          <a:bodyPr>
            <a:normAutofit/>
          </a:bodyPr>
          <a:lstStyle/>
          <a:p>
            <a:pPr algn="l"/>
            <a:r>
              <a:rPr lang="uk-UA" sz="2200" b="1" u="sng" dirty="0" smtClean="0">
                <a:solidFill>
                  <a:srgbClr val="BF0B58"/>
                </a:solidFill>
                <a:latin typeface="Arial Black" pitchFamily="34" charset="0"/>
              </a:rPr>
              <a:t>РЕЗУЛЬТАТИ: ОТРИМАННЯ РЕЗУЛЬТАТУ ТЕСТУВАННЯ</a:t>
            </a:r>
            <a:endParaRPr lang="ru-RU" sz="2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14197610"/>
              </p:ext>
            </p:extLst>
          </p:nvPr>
        </p:nvGraphicFramePr>
        <p:xfrm>
          <a:off x="323528" y="1196752"/>
          <a:ext cx="8640960" cy="3247384"/>
        </p:xfrm>
        <a:graphic>
          <a:graphicData uri="http://schemas.openxmlformats.org/drawingml/2006/table">
            <a:tbl>
              <a:tblPr firstRow="1" firstCol="1" bandRow="1"/>
              <a:tblGrid>
                <a:gridCol w="5328592"/>
                <a:gridCol w="3312368"/>
              </a:tblGrid>
              <a:tr h="3247384">
                <a:tc>
                  <a:txBody>
                    <a:bodyPr/>
                    <a:lstStyle/>
                    <a:p>
                      <a:pPr marL="0" indent="452438"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u="sng" dirty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6%</a:t>
                      </a:r>
                      <a:r>
                        <a:rPr lang="uk-UA" sz="1800" dirty="0"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</a:t>
                      </a:r>
                      <a:r>
                        <a:rPr lang="uk-UA" sz="1800" b="1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не отримали</a:t>
                      </a:r>
                      <a:r>
                        <a:rPr lang="uk-UA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результат </a:t>
                      </a:r>
                      <a:r>
                        <a:rPr lang="uk-UA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тестування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dirty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uk-UA" sz="1600" b="1" u="sng" dirty="0" smtClean="0"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271463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b="1" u="sng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Причини </a:t>
                      </a:r>
                      <a:r>
                        <a:rPr lang="uk-UA" sz="1800" b="1" u="sng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неявки за отриманням результату тестування</a:t>
                      </a:r>
                      <a:r>
                        <a:rPr lang="uk-UA" sz="18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:</a:t>
                      </a:r>
                      <a:endParaRPr lang="ru-RU" sz="180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uk-UA" sz="1800" dirty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58,3</a:t>
                      </a:r>
                      <a:r>
                        <a:rPr lang="uk-UA" sz="1800" dirty="0" smtClean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 </a:t>
                      </a:r>
                      <a:r>
                        <a:rPr lang="uk-UA" sz="1800" dirty="0" smtClean="0">
                          <a:solidFill>
                            <a:srgbClr val="BF0B58"/>
                          </a:solidFill>
                        </a:rPr>
                        <a:t>–</a:t>
                      </a:r>
                      <a:r>
                        <a:rPr lang="uk-UA" sz="1800" dirty="0" smtClean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байдужість </a:t>
                      </a:r>
                      <a:r>
                        <a:rPr lang="uk-UA" sz="1800" dirty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медперсоналу</a:t>
                      </a:r>
                      <a:endParaRPr lang="ru-RU" sz="1800" dirty="0">
                        <a:solidFill>
                          <a:srgbClr val="BF0B58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uk-UA" sz="1800" dirty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25</a:t>
                      </a:r>
                      <a:r>
                        <a:rPr lang="uk-UA" sz="1800" dirty="0" smtClean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 </a:t>
                      </a:r>
                      <a:r>
                        <a:rPr lang="uk-UA" sz="1800" dirty="0" smtClean="0">
                          <a:solidFill>
                            <a:srgbClr val="BF0B58"/>
                          </a:solidFill>
                        </a:rPr>
                        <a:t>–</a:t>
                      </a:r>
                      <a:r>
                        <a:rPr lang="uk-UA" sz="1800" dirty="0" smtClean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проблема</a:t>
                      </a:r>
                      <a:r>
                        <a:rPr lang="uk-UA" sz="1800" dirty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, пов'язана з проїздом</a:t>
                      </a:r>
                      <a:endParaRPr lang="ru-RU" sz="1800" dirty="0">
                        <a:solidFill>
                          <a:srgbClr val="BF0B58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uk-UA" sz="1800" dirty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16,7</a:t>
                      </a:r>
                      <a:r>
                        <a:rPr lang="uk-UA" sz="1800" dirty="0" smtClean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 </a:t>
                      </a:r>
                      <a:r>
                        <a:rPr lang="uk-UA" sz="1800" dirty="0" smtClean="0">
                          <a:solidFill>
                            <a:srgbClr val="BF0B58"/>
                          </a:solidFill>
                        </a:rPr>
                        <a:t>–</a:t>
                      </a:r>
                      <a:r>
                        <a:rPr lang="uk-UA" sz="1800" dirty="0" smtClean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забули </a:t>
                      </a:r>
                      <a:r>
                        <a:rPr lang="uk-UA" sz="1800" dirty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або були зайняті</a:t>
                      </a:r>
                      <a:endParaRPr lang="ru-RU" sz="1800" dirty="0">
                        <a:solidFill>
                          <a:srgbClr val="BF0B58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/>
                        <a:buChar char="•"/>
                        <a:tabLst>
                          <a:tab pos="457200" algn="l"/>
                        </a:tabLst>
                      </a:pPr>
                      <a:r>
                        <a:rPr lang="uk-UA" sz="1800" dirty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8,3</a:t>
                      </a:r>
                      <a:r>
                        <a:rPr lang="uk-UA" sz="1800" dirty="0" smtClean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% </a:t>
                      </a:r>
                      <a:r>
                        <a:rPr lang="uk-UA" sz="1800" dirty="0" smtClean="0">
                          <a:solidFill>
                            <a:srgbClr val="BF0B58"/>
                          </a:solidFill>
                        </a:rPr>
                        <a:t>–</a:t>
                      </a:r>
                      <a:r>
                        <a:rPr lang="uk-UA" sz="1800" dirty="0" smtClean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не з'явилися </a:t>
                      </a:r>
                      <a:r>
                        <a:rPr lang="uk-UA" sz="1800" dirty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через недовіру закладові</a:t>
                      </a:r>
                      <a:endParaRPr lang="ru-RU" sz="1800" dirty="0">
                        <a:solidFill>
                          <a:srgbClr val="BF0B58"/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з </a:t>
                      </a:r>
                      <a:r>
                        <a:rPr lang="uk-UA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них </a:t>
                      </a:r>
                      <a:r>
                        <a:rPr lang="uk-UA" sz="2000" b="1" u="sng" dirty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15,5%</a:t>
                      </a:r>
                      <a:r>
                        <a:rPr lang="uk-UA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не пройшли </a:t>
                      </a:r>
                      <a:r>
                        <a:rPr lang="uk-UA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передтестового</a:t>
                      </a:r>
                      <a:r>
                        <a:rPr lang="uk-UA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/>
                          <a:cs typeface="Arial" pitchFamily="34" charset="0"/>
                        </a:rPr>
                        <a:t> консультування</a:t>
                      </a:r>
                      <a:endParaRPr lang="ru-RU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Arial" pitchFamily="34" charset="0"/>
                        <a:ea typeface="Calibri"/>
                        <a:cs typeface="Arial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pic>
        <p:nvPicPr>
          <p:cNvPr id="2049" name="Рисунок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1248" y="1668174"/>
            <a:ext cx="647008" cy="3969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Правая фигурная скобка 5"/>
          <p:cNvSpPr/>
          <p:nvPr/>
        </p:nvSpPr>
        <p:spPr>
          <a:xfrm>
            <a:off x="5504094" y="1319875"/>
            <a:ext cx="465137" cy="2829205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539552" y="4653136"/>
            <a:ext cx="8208912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2000" b="1" dirty="0" err="1">
                <a:solidFill>
                  <a:srgbClr val="002060"/>
                </a:solidFill>
              </a:rPr>
              <a:t>Переадресація</a:t>
            </a:r>
            <a:r>
              <a:rPr lang="uk-UA" sz="2000" b="1" dirty="0">
                <a:solidFill>
                  <a:srgbClr val="002060"/>
                </a:solidFill>
              </a:rPr>
              <a:t> після отримання результату:</a:t>
            </a:r>
          </a:p>
          <a:p>
            <a:pPr algn="ctr"/>
            <a:endParaRPr lang="uk-UA" sz="300" dirty="0">
              <a:solidFill>
                <a:srgbClr val="002060"/>
              </a:solidFill>
              <a:cs typeface="Arial" pitchFamily="34" charset="0"/>
            </a:endParaRPr>
          </a:p>
          <a:p>
            <a:pPr algn="ctr"/>
            <a:r>
              <a:rPr lang="uk-UA" b="1" dirty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10%</a:t>
            </a:r>
            <a:r>
              <a:rPr lang="uk-UA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були </a:t>
            </a:r>
            <a:r>
              <a:rPr lang="uk-UA" dirty="0" err="1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перенаправлені</a:t>
            </a:r>
            <a:r>
              <a:rPr lang="uk-UA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до інших установ/ послуг, а саме:</a:t>
            </a:r>
          </a:p>
          <a:p>
            <a:pPr algn="ctr"/>
            <a:endParaRPr lang="uk-UA" sz="1100" dirty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§"/>
            </a:pPr>
            <a:r>
              <a:rPr lang="uk-UA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58,8%</a:t>
            </a:r>
            <a:r>
              <a:rPr lang="uk-UA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 отримали адресу і телефон установи, куди необхідно </a:t>
            </a:r>
            <a:r>
              <a:rPr lang="uk-UA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звернутись</a:t>
            </a:r>
          </a:p>
          <a:p>
            <a:pPr indent="803275"/>
            <a:r>
              <a:rPr lang="uk-UA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по </a:t>
            </a:r>
            <a:r>
              <a:rPr lang="uk-UA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додаткову допомогу </a:t>
            </a:r>
          </a:p>
          <a:p>
            <a:pPr>
              <a:buFont typeface="Wingdings" pitchFamily="2" charset="2"/>
              <a:buChar char="§"/>
            </a:pPr>
            <a:r>
              <a:rPr lang="uk-UA" b="1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41,2%</a:t>
            </a:r>
            <a:r>
              <a:rPr lang="uk-UA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ea typeface="Times New Roman"/>
                <a:cs typeface="Arial" pitchFamily="34" charset="0"/>
              </a:rPr>
              <a:t> випадків супроводжував соціальний працівник</a:t>
            </a:r>
            <a:endParaRPr lang="uk-UA" dirty="0">
              <a:solidFill>
                <a:schemeClr val="accent1">
                  <a:lumMod val="50000"/>
                </a:schemeClr>
              </a:solidFill>
              <a:latin typeface="Arial" pitchFamily="34" charset="0"/>
              <a:ea typeface="Times New Roman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44195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uk-UA" sz="2200" b="1" u="sng" dirty="0" smtClean="0">
                <a:solidFill>
                  <a:srgbClr val="BF0B58"/>
                </a:solidFill>
                <a:latin typeface="Arial Black" pitchFamily="34" charset="0"/>
              </a:rPr>
              <a:t>РЕЗУЛЬТАТИ: РОЗКРИТТЯ ПІДЛІТКАМИ ТА МОЛОДДЮ </a:t>
            </a:r>
            <a:r>
              <a:rPr lang="uk-UA" sz="2200" b="1" u="sng" dirty="0">
                <a:solidFill>
                  <a:srgbClr val="BF0B58"/>
                </a:solidFill>
                <a:latin typeface="Arial Black" pitchFamily="34" charset="0"/>
              </a:rPr>
              <a:t>СВОГО ВІЛ+ СТАТУСУ</a:t>
            </a:r>
            <a:endParaRPr lang="ru-RU" sz="2200" u="sng" dirty="0">
              <a:solidFill>
                <a:srgbClr val="BF0B58"/>
              </a:solidFill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052736"/>
            <a:ext cx="8856984" cy="5616624"/>
          </a:xfrm>
        </p:spPr>
        <p:txBody>
          <a:bodyPr>
            <a:normAutofit fontScale="700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endParaRPr lang="uk-UA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260350" indent="-260350">
              <a:spcBef>
                <a:spcPts val="0"/>
              </a:spcBef>
              <a:buFont typeface="Wingdings" pitchFamily="2" charset="2"/>
              <a:buChar char="Ø"/>
            </a:pPr>
            <a:r>
              <a:rPr lang="uk-UA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77,8 % повідомили близьки</a:t>
            </a:r>
            <a:r>
              <a:rPr lang="uk-UA" b="1" dirty="0" smtClean="0">
                <a:latin typeface="Arial" pitchFamily="34" charset="0"/>
                <a:cs typeface="Arial" pitchFamily="34" charset="0"/>
              </a:rPr>
              <a:t>м</a:t>
            </a:r>
            <a:r>
              <a:rPr lang="uk-UA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про свій ВІЛ+ статус менш ніж</a:t>
            </a:r>
          </a:p>
          <a:p>
            <a:pPr marL="0" indent="271463">
              <a:spcBef>
                <a:spcPts val="0"/>
              </a:spcBef>
              <a:buNone/>
            </a:pPr>
            <a:r>
              <a:rPr lang="uk-UA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 місяць </a:t>
            </a:r>
          </a:p>
          <a:p>
            <a:pPr marL="0" indent="0">
              <a:spcBef>
                <a:spcPts val="0"/>
              </a:spcBef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uk-UA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Причини, чому не інформують батьків або близьких людей:</a:t>
            </a:r>
          </a:p>
          <a:p>
            <a:pPr marL="0" indent="0">
              <a:spcBef>
                <a:spcPts val="0"/>
              </a:spcBef>
              <a:buNone/>
            </a:pPr>
            <a:endParaRPr lang="uk-UA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pPr marL="536575" indent="-173038"/>
            <a:r>
              <a:rPr lang="uk-UA" b="1" dirty="0" smtClean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72,7%</a:t>
            </a:r>
            <a:r>
              <a:rPr lang="uk-UA" dirty="0">
                <a:solidFill>
                  <a:schemeClr val="tx2">
                    <a:lumMod val="50000"/>
                  </a:schemeClr>
                </a:solidFill>
              </a:rPr>
              <a:t> –</a:t>
            </a:r>
            <a:r>
              <a:rPr lang="uk-UA" dirty="0" smtClean="0">
                <a:solidFill>
                  <a:schemeClr val="accent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побоювання, що про ВІЛ-статус дізнається оточення</a:t>
            </a:r>
          </a:p>
          <a:p>
            <a:pPr marL="536575" indent="-173038"/>
            <a:r>
              <a:rPr lang="uk-UA" b="1" dirty="0" smtClean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18,2%</a:t>
            </a:r>
            <a:r>
              <a:rPr lang="uk-UA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dirty="0">
                <a:solidFill>
                  <a:schemeClr val="tx2">
                    <a:lumMod val="50000"/>
                  </a:schemeClr>
                </a:solidFill>
              </a:rPr>
              <a:t>– 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спочатку хотіли справитися з цим самі</a:t>
            </a:r>
          </a:p>
          <a:p>
            <a:pPr marL="536575" indent="-173038"/>
            <a:r>
              <a:rPr lang="uk-UA" b="1" dirty="0" smtClean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18,2%</a:t>
            </a:r>
            <a:r>
              <a:rPr lang="uk-UA" dirty="0">
                <a:solidFill>
                  <a:schemeClr val="tx2">
                    <a:lumMod val="50000"/>
                  </a:schemeClr>
                </a:solidFill>
              </a:rPr>
              <a:t> –</a:t>
            </a:r>
            <a:r>
              <a:rPr lang="uk-UA" dirty="0" smtClean="0">
                <a:latin typeface="Arial" pitchFamily="34" charset="0"/>
                <a:cs typeface="Arial" pitchFamily="34" charset="0"/>
              </a:rPr>
              <a:t> нема з ким поділитися</a:t>
            </a:r>
          </a:p>
          <a:p>
            <a:pPr marL="363537" indent="0">
              <a:buNone/>
            </a:pPr>
            <a:endParaRPr lang="uk-UA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ts val="0"/>
              </a:spcBef>
              <a:buFont typeface="Wingdings" pitchFamily="2" charset="2"/>
              <a:buChar char="Ø"/>
            </a:pPr>
            <a:r>
              <a:rPr lang="uk-UA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Кому повідомляють про ВІЛ(+) результат: </a:t>
            </a:r>
          </a:p>
          <a:p>
            <a:pPr marL="0" indent="0">
              <a:spcBef>
                <a:spcPts val="0"/>
              </a:spcBef>
              <a:buNone/>
            </a:pPr>
            <a:endParaRPr lang="uk-UA" sz="2600" b="1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49263" indent="-274638">
              <a:lnSpc>
                <a:spcPct val="120000"/>
              </a:lnSpc>
              <a:spcBef>
                <a:spcPts val="0"/>
              </a:spcBef>
            </a:pPr>
            <a:r>
              <a:rPr lang="uk-UA" b="1" dirty="0" smtClean="0">
                <a:solidFill>
                  <a:srgbClr val="BF0B58"/>
                </a:solidFill>
                <a:latin typeface="Arial" pitchFamily="34" charset="0"/>
                <a:ea typeface="Times New Roman"/>
                <a:cs typeface="Arial" pitchFamily="34" charset="0"/>
              </a:rPr>
              <a:t>Дві третини</a:t>
            </a:r>
            <a:r>
              <a:rPr lang="uk-UA" dirty="0" smtClean="0">
                <a:latin typeface="Arial" pitchFamily="34" charset="0"/>
                <a:ea typeface="Times New Roman"/>
                <a:cs typeface="Arial" pitchFamily="34" charset="0"/>
              </a:rPr>
              <a:t> опитаних –  статевому партнеру або другу,подрузі </a:t>
            </a:r>
            <a:endParaRPr lang="uk-UA" b="1" dirty="0" smtClean="0">
              <a:solidFill>
                <a:srgbClr val="BF0B58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449263" indent="-274638">
              <a:lnSpc>
                <a:spcPct val="120000"/>
              </a:lnSpc>
              <a:spcBef>
                <a:spcPts val="0"/>
              </a:spcBef>
            </a:pPr>
            <a:r>
              <a:rPr lang="uk-UA" b="1" dirty="0" smtClean="0">
                <a:solidFill>
                  <a:srgbClr val="BF0B58"/>
                </a:solidFill>
                <a:latin typeface="Arial" pitchFamily="34" charset="0"/>
                <a:ea typeface="Times New Roman"/>
                <a:cs typeface="Arial" pitchFamily="34" charset="0"/>
              </a:rPr>
              <a:t>Кожний другий </a:t>
            </a:r>
            <a:r>
              <a:rPr lang="uk-UA" dirty="0" smtClean="0">
                <a:latin typeface="Arial" pitchFamily="34" charset="0"/>
                <a:ea typeface="Times New Roman"/>
                <a:cs typeface="Arial" pitchFamily="34" charset="0"/>
              </a:rPr>
              <a:t>– батькам або соціальному працівникові </a:t>
            </a:r>
            <a:endParaRPr lang="uk-UA" b="1" dirty="0" smtClean="0">
              <a:solidFill>
                <a:srgbClr val="BF0B58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449263" indent="-274638">
              <a:lnSpc>
                <a:spcPct val="120000"/>
              </a:lnSpc>
              <a:spcBef>
                <a:spcPts val="0"/>
              </a:spcBef>
            </a:pPr>
            <a:r>
              <a:rPr lang="uk-UA" b="1" dirty="0" smtClean="0">
                <a:solidFill>
                  <a:srgbClr val="BF0B58"/>
                </a:solidFill>
                <a:latin typeface="Arial" pitchFamily="34" charset="0"/>
                <a:ea typeface="Times New Roman"/>
                <a:cs typeface="Arial" pitchFamily="34" charset="0"/>
              </a:rPr>
              <a:t>Кожний п'ятий</a:t>
            </a:r>
            <a:r>
              <a:rPr lang="uk-UA" dirty="0" smtClean="0">
                <a:latin typeface="Arial" pitchFamily="34" charset="0"/>
                <a:ea typeface="Times New Roman"/>
                <a:cs typeface="Arial" pitchFamily="34" charset="0"/>
              </a:rPr>
              <a:t> – медичному працівникові (не тому, що проводив тестування) </a:t>
            </a:r>
            <a:endParaRPr lang="uk-UA" sz="1100" dirty="0" smtClean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uk-UA" sz="1800" dirty="0" smtClean="0"/>
          </a:p>
        </p:txBody>
      </p:sp>
    </p:spTree>
    <p:extLst>
      <p:ext uri="{BB962C8B-B14F-4D97-AF65-F5344CB8AC3E}">
        <p14:creationId xmlns:p14="http://schemas.microsoft.com/office/powerpoint/2010/main" val="10588526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pPr algn="l"/>
            <a:r>
              <a:rPr lang="uk-UA" sz="2200" b="1" u="sng" dirty="0" smtClean="0">
                <a:solidFill>
                  <a:srgbClr val="BF0B58"/>
                </a:solidFill>
                <a:latin typeface="Arial Black" pitchFamily="34" charset="0"/>
              </a:rPr>
              <a:t>РЕЗУЛЬТАТИ: МОТИВАЦІЯ ПІДЛІТКІВ ТА МОЛОДІ ЩОДО ПРОХОДЖЕННЯ </a:t>
            </a:r>
            <a:r>
              <a:rPr lang="uk-UA" sz="2200" b="1" u="sng" dirty="0" err="1" smtClean="0">
                <a:solidFill>
                  <a:srgbClr val="BF0B58"/>
                </a:solidFill>
                <a:latin typeface="Arial Black" pitchFamily="34" charset="0"/>
              </a:rPr>
              <a:t>КіТ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4797152"/>
            <a:ext cx="8640960" cy="1728192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uk-UA" sz="600" b="1" dirty="0" smtClean="0">
              <a:solidFill>
                <a:srgbClr val="0070C0"/>
              </a:solidFill>
            </a:endParaRPr>
          </a:p>
          <a:p>
            <a:pPr marL="0" lvl="2" indent="0" algn="ctr">
              <a:buNone/>
            </a:pPr>
            <a:r>
              <a:rPr lang="uk-UA" sz="3000" b="1" dirty="0" smtClean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62,8</a:t>
            </a:r>
            <a:r>
              <a:rPr lang="uk-UA" sz="3000" b="1" dirty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%</a:t>
            </a:r>
            <a:r>
              <a:rPr lang="uk-UA" sz="3000" b="1" dirty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3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 тих, хто робив тест на ВІЛ, порекомендували </a:t>
            </a:r>
            <a:r>
              <a:rPr lang="uk-UA" sz="3000" dirty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 пройти тест на ВІЛ своїм друзям та знайомим </a:t>
            </a:r>
            <a:endParaRPr lang="uk-UA" sz="3000" dirty="0" smtClean="0">
              <a:solidFill>
                <a:schemeClr val="tx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lvl="2" indent="0" algn="ctr">
              <a:buNone/>
            </a:pPr>
            <a:r>
              <a:rPr lang="uk-UA" sz="3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uk-UA" sz="3000" b="1" dirty="0" smtClean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69,7%</a:t>
            </a:r>
            <a:r>
              <a:rPr lang="uk-UA" sz="3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– дів.,</a:t>
            </a:r>
            <a:r>
              <a:rPr lang="uk-UA" sz="3000" dirty="0" smtClean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3000" b="1" dirty="0" smtClean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55,8%</a:t>
            </a:r>
            <a:r>
              <a:rPr lang="uk-UA" sz="3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– </a:t>
            </a:r>
            <a:r>
              <a:rPr lang="uk-UA" sz="3000" dirty="0" err="1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хл</a:t>
            </a:r>
            <a:r>
              <a:rPr lang="uk-UA" sz="3000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uk-UA" sz="3000" dirty="0" smtClean="0">
                <a:latin typeface="Arial" pitchFamily="34" charset="0"/>
                <a:cs typeface="Arial" pitchFamily="34" charset="0"/>
              </a:rPr>
              <a:t>)</a:t>
            </a:r>
            <a:endParaRPr lang="uk-UA" sz="3000" b="1" dirty="0" smtClean="0">
              <a:solidFill>
                <a:schemeClr val="tx2"/>
              </a:solidFill>
              <a:latin typeface="Arial" pitchFamily="34" charset="0"/>
              <a:cs typeface="Arial" pitchFamily="34" charset="0"/>
            </a:endParaRPr>
          </a:p>
          <a:p>
            <a:endParaRPr lang="ru-RU" dirty="0">
              <a:cs typeface="Times New Roman"/>
            </a:endParaRPr>
          </a:p>
          <a:p>
            <a:endParaRPr lang="uk-UA" dirty="0" smtClean="0"/>
          </a:p>
          <a:p>
            <a:endParaRPr lang="ru-RU" dirty="0">
              <a:cs typeface="Times New Roman"/>
            </a:endParaRPr>
          </a:p>
          <a:p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56076624"/>
              </p:ext>
            </p:extLst>
          </p:nvPr>
        </p:nvGraphicFramePr>
        <p:xfrm>
          <a:off x="467544" y="1412775"/>
          <a:ext cx="8280920" cy="315468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7164972"/>
                <a:gridCol w="1115948"/>
              </a:tblGrid>
              <a:tr h="20840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Хотіли знати свій ВІЛ-статус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46,9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Був секс без презерватива і/чи вживання ін’єкційних наркотиків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23,5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Дізналися про важливість тестування на уроці/лекції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>
                          <a:solidFill>
                            <a:schemeClr val="tx1"/>
                          </a:solidFill>
                          <a:effectLst/>
                        </a:rPr>
                        <a:t>15,3</a:t>
                      </a:r>
                      <a:endParaRPr lang="ru-RU" sz="180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Необхідно для подання документів до ВНЗ, для оформлення візи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15,3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24052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Порада друзів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11,7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Після отриманої із ЗМІ інформації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9,7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Пропозиція статевого партнера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5,1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Перед зачаттям дитини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5,1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Перед вступом у шлюб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3,1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 smtClean="0">
                          <a:solidFill>
                            <a:schemeClr val="tx1"/>
                          </a:solidFill>
                          <a:effectLst/>
                        </a:rPr>
                        <a:t>Після татуювання</a:t>
                      </a: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, </a:t>
                      </a:r>
                      <a:r>
                        <a:rPr lang="uk-UA" sz="1800" dirty="0" err="1" smtClean="0">
                          <a:solidFill>
                            <a:schemeClr val="tx1"/>
                          </a:solidFill>
                          <a:effectLst/>
                        </a:rPr>
                        <a:t>пірсингу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800" dirty="0">
                          <a:solidFill>
                            <a:schemeClr val="tx1"/>
                          </a:solidFill>
                          <a:effectLst/>
                        </a:rPr>
                        <a:t>2,0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</a:endParaRPr>
                    </a:p>
                  </a:txBody>
                  <a:tcPr marL="68580" marR="68580" marT="0" marB="0" anchor="ctr"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6112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610964936"/>
              </p:ext>
            </p:extLst>
          </p:nvPr>
        </p:nvGraphicFramePr>
        <p:xfrm>
          <a:off x="467544" y="691535"/>
          <a:ext cx="8352928" cy="57618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664118" y="260648"/>
            <a:ext cx="828092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200" b="1" u="sng" dirty="0" smtClean="0">
                <a:solidFill>
                  <a:srgbClr val="BF0B58"/>
                </a:solidFill>
                <a:latin typeface="Arial Black" pitchFamily="34" charset="0"/>
                <a:cs typeface="Arial" pitchFamily="34" charset="0"/>
              </a:rPr>
              <a:t>ВИСНОВКИ:</a:t>
            </a:r>
            <a:endParaRPr lang="ru-RU" sz="2200" b="1" u="sng" dirty="0">
              <a:solidFill>
                <a:srgbClr val="BF0B58"/>
              </a:solidFill>
              <a:latin typeface="Arial Black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2839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346050"/>
          </a:xfrm>
        </p:spPr>
        <p:txBody>
          <a:bodyPr>
            <a:noAutofit/>
          </a:bodyPr>
          <a:lstStyle/>
          <a:p>
            <a:r>
              <a:rPr lang="uk-UA" sz="2200" b="1" dirty="0" smtClean="0">
                <a:solidFill>
                  <a:schemeClr val="tx2">
                    <a:lumMod val="75000"/>
                  </a:schemeClr>
                </a:solidFill>
                <a:latin typeface="Arial Black" pitchFamily="34" charset="0"/>
              </a:rPr>
              <a:t>Рекомендації</a:t>
            </a:r>
            <a:endParaRPr lang="ru-RU" sz="2200" b="1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764704"/>
            <a:ext cx="8856984" cy="5976664"/>
          </a:xfrm>
        </p:spPr>
        <p:txBody>
          <a:bodyPr>
            <a:noAutofit/>
          </a:bodyPr>
          <a:lstStyle/>
          <a:p>
            <a:pPr algn="just">
              <a:buFont typeface="Wingdings" pitchFamily="2" charset="2"/>
              <a:buChar char="v"/>
            </a:pP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Підвищення </a:t>
            </a: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серед підлітків та 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молоді, зокрема з груп ризику, рівня знань </a:t>
            </a: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щодо ВІЛ-інфекції/</a:t>
            </a:r>
            <a:r>
              <a:rPr lang="uk-UA" sz="1670" dirty="0" err="1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СНІДу</a:t>
            </a: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 мотивування до знання свого ВІЛ-статусу, що є важливим для корекції ризикованої поведінки та необхідного лікування.</a:t>
            </a:r>
          </a:p>
          <a:p>
            <a:pPr algn="just">
              <a:buFont typeface="Wingdings" pitchFamily="2" charset="2"/>
              <a:buChar char="v"/>
            </a:pP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Впровадження </a:t>
            </a: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активного використання сучасних 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технологій (</a:t>
            </a:r>
            <a:r>
              <a:rPr lang="uk-UA" sz="167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онлайн-консультування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за допомогою </a:t>
            </a: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соціальних 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мереж в Інтернеті, мобільних телефонів</a:t>
            </a:r>
            <a:r>
              <a:rPr lang="en-US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)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167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роведення </a:t>
            </a:r>
            <a:r>
              <a:rPr lang="uk-UA" sz="167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фокусованих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кампаній </a:t>
            </a: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для 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підлітків та молоді, з метою розповсюдження інформаційних матеріалів з використанням яскравих слоганів, які будуть зрозумілими різним віковим групам. </a:t>
            </a:r>
            <a:endParaRPr lang="uk-UA" sz="167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Активізація </a:t>
            </a: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роз’яснювальної роботи 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серед надавачів послуг про права підлітків, зокрема з груп ризику щодо проходження </a:t>
            </a:r>
            <a:r>
              <a:rPr lang="uk-UA" sz="167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КіТ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.</a:t>
            </a:r>
          </a:p>
          <a:p>
            <a:pPr algn="just">
              <a:buFont typeface="Wingdings" pitchFamily="2" charset="2"/>
              <a:buChar char="v"/>
            </a:pP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Проведення на постійній основі моніторингових досліджень, з системним </a:t>
            </a: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 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регулярним вимірюванням кількісних </a:t>
            </a: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та якісних змін, 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які дозволять </a:t>
            </a: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вчасно коригувати напрями та змістовні компоненти профілактичної 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діяльності з підлітками, зокрема з груп ризику.</a:t>
            </a:r>
            <a:endParaRPr lang="ru-RU" sz="167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Забезпечення </a:t>
            </a: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права підлітків, зокрема з груп 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ризику, на </a:t>
            </a: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безоплатне 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тестування.</a:t>
            </a:r>
          </a:p>
          <a:p>
            <a:pPr algn="just">
              <a:buFont typeface="Wingdings" pitchFamily="2" charset="2"/>
              <a:buChar char="v"/>
            </a:pP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Налагодження системи переадресації та взаємодії між організаціями соціально-медичного спрямування, що працюють у сфері надання послуг підліткам, </a:t>
            </a: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зокрема з груп 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ризику.</a:t>
            </a:r>
            <a:endParaRPr lang="en-US" sz="1670" dirty="0" smtClean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>
              <a:buFont typeface="Wingdings" pitchFamily="2" charset="2"/>
              <a:buChar char="v"/>
            </a:pP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Забезпечити у 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проекті «Порядку консультування і тестування на ВІЛ-інфекцію» </a:t>
            </a: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наявність розділу щодо особливостей </a:t>
            </a:r>
            <a:r>
              <a:rPr lang="uk-UA" sz="1670" dirty="0" err="1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КіТ</a:t>
            </a:r>
            <a:r>
              <a:rPr lang="uk-UA" sz="1670" dirty="0" smtClean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дітей </a:t>
            </a:r>
            <a:r>
              <a:rPr lang="uk-UA" sz="1670" dirty="0">
                <a:solidFill>
                  <a:schemeClr val="accent1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підліткового віку, з урахуванням вікових, соціально-психологічних особливостей та рівня інтелектуального розвитку.</a:t>
            </a:r>
            <a:endParaRPr lang="ru-RU" sz="1670" dirty="0">
              <a:solidFill>
                <a:schemeClr val="accent1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 algn="just">
              <a:buNone/>
            </a:pPr>
            <a:endParaRPr lang="uk-UA" sz="1650" dirty="0" smtClean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14739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4282" y="285728"/>
            <a:ext cx="8715436" cy="1143000"/>
          </a:xfrm>
        </p:spPr>
        <p:txBody>
          <a:bodyPr>
            <a:noAutofit/>
          </a:bodyPr>
          <a:lstStyle/>
          <a:p>
            <a:r>
              <a:rPr lang="uk-UA" sz="3000" b="1" dirty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Додаткову </a:t>
            </a:r>
            <a:r>
              <a:rPr lang="uk-UA" sz="3000" b="1" dirty="0" smtClean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інформацію можна </a:t>
            </a:r>
            <a:r>
              <a:rPr lang="uk-UA" sz="3000" b="1" dirty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отримати:</a:t>
            </a:r>
            <a:r>
              <a:rPr lang="uk-UA" sz="3000" b="1" dirty="0">
                <a:solidFill>
                  <a:srgbClr val="BF0B58"/>
                </a:solidFill>
                <a:cs typeface="Calibri" pitchFamily="34" charset="0"/>
              </a:rPr>
              <a:t/>
            </a:r>
            <a:br>
              <a:rPr lang="uk-UA" sz="3000" b="1" dirty="0">
                <a:solidFill>
                  <a:srgbClr val="BF0B58"/>
                </a:solidFill>
                <a:cs typeface="Calibri" pitchFamily="34" charset="0"/>
              </a:rPr>
            </a:br>
            <a:endParaRPr lang="ru-RU" sz="3000" dirty="0">
              <a:solidFill>
                <a:srgbClr val="BF0B58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71472" y="1124744"/>
            <a:ext cx="8158162" cy="551896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fontScale="40000" lnSpcReduction="20000"/>
          </a:bodyPr>
          <a:lstStyle/>
          <a:p>
            <a:pPr>
              <a:lnSpc>
                <a:spcPct val="90000"/>
              </a:lnSpc>
              <a:buFontTx/>
              <a:buNone/>
              <a:defRPr/>
            </a:pPr>
            <a:r>
              <a:rPr lang="uk-UA" sz="5100" b="1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ЮНІСЕФ: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sz="5100" dirty="0" smtClean="0">
                <a:latin typeface="Calibri" pitchFamily="34" charset="0"/>
                <a:cs typeface="Calibri" pitchFamily="34" charset="0"/>
              </a:rPr>
              <a:t>(044</a:t>
            </a:r>
            <a:r>
              <a:rPr lang="en-US" sz="5100" dirty="0">
                <a:latin typeface="Calibri" pitchFamily="34" charset="0"/>
                <a:cs typeface="Calibri" pitchFamily="34" charset="0"/>
              </a:rPr>
              <a:t>) 254 </a:t>
            </a:r>
            <a:r>
              <a:rPr lang="en-US" sz="5100" dirty="0" smtClean="0">
                <a:latin typeface="Calibri" pitchFamily="34" charset="0"/>
                <a:cs typeface="Calibri" pitchFamily="34" charset="0"/>
              </a:rPr>
              <a:t>24</a:t>
            </a:r>
            <a:r>
              <a:rPr lang="uk-UA" sz="51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5100" dirty="0" smtClean="0">
                <a:latin typeface="Calibri" pitchFamily="34" charset="0"/>
                <a:cs typeface="Calibri" pitchFamily="34" charset="0"/>
              </a:rPr>
              <a:t>50</a:t>
            </a:r>
            <a:r>
              <a:rPr lang="en-US" sz="5100" dirty="0">
                <a:latin typeface="Calibri" pitchFamily="34" charset="0"/>
                <a:cs typeface="Calibri" pitchFamily="34" charset="0"/>
              </a:rPr>
              <a:t>, 254 </a:t>
            </a:r>
            <a:r>
              <a:rPr lang="en-US" sz="5100" dirty="0" smtClean="0">
                <a:latin typeface="Calibri" pitchFamily="34" charset="0"/>
                <a:cs typeface="Calibri" pitchFamily="34" charset="0"/>
              </a:rPr>
              <a:t>24</a:t>
            </a:r>
            <a:r>
              <a:rPr lang="uk-UA" sz="51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5100" dirty="0" smtClean="0">
                <a:latin typeface="Calibri" pitchFamily="34" charset="0"/>
                <a:cs typeface="Calibri" pitchFamily="34" charset="0"/>
              </a:rPr>
              <a:t>39</a:t>
            </a:r>
            <a:r>
              <a:rPr lang="en-US" sz="5100" dirty="0">
                <a:latin typeface="Calibri" pitchFamily="34" charset="0"/>
                <a:cs typeface="Calibri" pitchFamily="34" charset="0"/>
              </a:rPr>
              <a:t>, 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sz="5100" dirty="0" smtClean="0">
                <a:latin typeface="Calibri" pitchFamily="34" charset="0"/>
                <a:cs typeface="Calibri" pitchFamily="34" charset="0"/>
              </a:rPr>
              <a:t>(044</a:t>
            </a:r>
            <a:r>
              <a:rPr lang="en-US" sz="5100" dirty="0">
                <a:latin typeface="Calibri" pitchFamily="34" charset="0"/>
                <a:cs typeface="Calibri" pitchFamily="34" charset="0"/>
              </a:rPr>
              <a:t>) </a:t>
            </a:r>
            <a:r>
              <a:rPr lang="en-US" sz="5100" dirty="0" smtClean="0">
                <a:latin typeface="Calibri" pitchFamily="34" charset="0"/>
                <a:cs typeface="Calibri" pitchFamily="34" charset="0"/>
              </a:rPr>
              <a:t>230</a:t>
            </a:r>
            <a:r>
              <a:rPr lang="uk-UA" sz="51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5100" dirty="0" smtClean="0">
                <a:latin typeface="Calibri" pitchFamily="34" charset="0"/>
                <a:cs typeface="Calibri" pitchFamily="34" charset="0"/>
              </a:rPr>
              <a:t>25</a:t>
            </a:r>
            <a:r>
              <a:rPr lang="uk-UA" sz="51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5100" dirty="0" smtClean="0">
                <a:latin typeface="Calibri" pitchFamily="34" charset="0"/>
                <a:cs typeface="Calibri" pitchFamily="34" charset="0"/>
              </a:rPr>
              <a:t>14 </a:t>
            </a:r>
            <a:r>
              <a:rPr lang="en-US" sz="5100" dirty="0">
                <a:latin typeface="Calibri" pitchFamily="34" charset="0"/>
                <a:cs typeface="Calibri" pitchFamily="34" charset="0"/>
              </a:rPr>
              <a:t>ext.103</a:t>
            </a: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en-US" sz="5100" dirty="0">
                <a:latin typeface="Calibri" pitchFamily="34" charset="0"/>
                <a:cs typeface="Calibri" pitchFamily="34" charset="0"/>
              </a:rPr>
              <a:t>Fax: </a:t>
            </a:r>
            <a:r>
              <a:rPr lang="en-US" sz="5100" dirty="0" smtClean="0">
                <a:latin typeface="Calibri" pitchFamily="34" charset="0"/>
                <a:cs typeface="Calibri" pitchFamily="34" charset="0"/>
              </a:rPr>
              <a:t>(+044</a:t>
            </a:r>
            <a:r>
              <a:rPr lang="en-US" sz="5100" dirty="0">
                <a:latin typeface="Calibri" pitchFamily="34" charset="0"/>
                <a:cs typeface="Calibri" pitchFamily="34" charset="0"/>
              </a:rPr>
              <a:t>) 230 </a:t>
            </a:r>
            <a:r>
              <a:rPr lang="en-US" sz="5100" dirty="0" smtClean="0">
                <a:latin typeface="Calibri" pitchFamily="34" charset="0"/>
                <a:cs typeface="Calibri" pitchFamily="34" charset="0"/>
              </a:rPr>
              <a:t>25</a:t>
            </a:r>
            <a:r>
              <a:rPr lang="uk-UA" sz="5100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5100" dirty="0" smtClean="0">
                <a:latin typeface="Calibri" pitchFamily="34" charset="0"/>
                <a:cs typeface="Calibri" pitchFamily="34" charset="0"/>
              </a:rPr>
              <a:t>06</a:t>
            </a:r>
            <a:endParaRPr lang="en-US" sz="51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endParaRPr lang="uk-UA" sz="5100" b="1" u="sng" dirty="0" smtClean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buFontTx/>
              <a:buNone/>
              <a:defRPr/>
            </a:pPr>
            <a:r>
              <a:rPr lang="uk-UA" sz="5100" b="1" i="1" dirty="0">
                <a:latin typeface="Calibri" pitchFamily="34" charset="0"/>
                <a:cs typeface="Calibri" pitchFamily="34" charset="0"/>
              </a:rPr>
              <a:t>Олена </a:t>
            </a:r>
            <a:r>
              <a:rPr lang="uk-UA" sz="5100" b="1" i="1" dirty="0" smtClean="0">
                <a:latin typeface="Calibri" pitchFamily="34" charset="0"/>
                <a:cs typeface="Calibri" pitchFamily="34" charset="0"/>
              </a:rPr>
              <a:t>Сакович, </a:t>
            </a:r>
            <a:r>
              <a:rPr lang="en-US" sz="5100" b="1" i="1" dirty="0" smtClean="0">
                <a:solidFill>
                  <a:srgbClr val="0000CC"/>
                </a:solidFill>
                <a:latin typeface="Calibri" pitchFamily="34" charset="0"/>
                <a:cs typeface="Calibri" pitchFamily="34" charset="0"/>
                <a:hlinkClick r:id="rId2"/>
              </a:rPr>
              <a:t>osakovych@unicef.org</a:t>
            </a:r>
            <a:endParaRPr lang="en-US" sz="5100" b="1" i="1" dirty="0" smtClean="0">
              <a:solidFill>
                <a:srgbClr val="0000CC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sz="5100" b="1" i="1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   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uk-UA" sz="5100" b="1" dirty="0" smtClean="0">
              <a:solidFill>
                <a:srgbClr val="0000FF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uk-UA" sz="5100" b="1" dirty="0">
              <a:solidFill>
                <a:srgbClr val="990000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uk-UA" sz="51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990000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uk-UA" sz="5100" b="1" dirty="0">
                <a:solidFill>
                  <a:srgbClr val="0070C0"/>
                </a:solidFill>
                <a:cs typeface="Times New Roman" pitchFamily="18" charset="0"/>
              </a:rPr>
              <a:t>УІСД ім. </a:t>
            </a:r>
            <a:r>
              <a:rPr lang="uk-UA" sz="5100" b="1" dirty="0" smtClean="0">
                <a:solidFill>
                  <a:srgbClr val="0070C0"/>
                </a:solidFill>
                <a:cs typeface="Times New Roman" pitchFamily="18" charset="0"/>
              </a:rPr>
              <a:t>О.Яременка:</a:t>
            </a:r>
            <a:endParaRPr lang="uk-UA" sz="5100" b="1" dirty="0">
              <a:solidFill>
                <a:srgbClr val="0070C0"/>
              </a:solidFill>
              <a:cs typeface="Times New Roman" pitchFamily="18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uk-UA" sz="1300" b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uk-UA" sz="5100" b="1" dirty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libri" pitchFamily="34" charset="0"/>
                <a:cs typeface="Calibri" pitchFamily="34" charset="0"/>
              </a:rPr>
              <a:t>       </a:t>
            </a:r>
            <a:endParaRPr lang="uk-UA" sz="5100" b="1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uk-UA" sz="5100" dirty="0" smtClean="0">
                <a:latin typeface="Calibri" pitchFamily="34" charset="0"/>
                <a:cs typeface="Calibri" pitchFamily="34" charset="0"/>
              </a:rPr>
              <a:t>Тел.</a:t>
            </a:r>
            <a:r>
              <a:rPr lang="en-US" sz="5100" dirty="0" smtClean="0">
                <a:latin typeface="Calibri" pitchFamily="34" charset="0"/>
                <a:cs typeface="Calibri" pitchFamily="34" charset="0"/>
              </a:rPr>
              <a:t>/</a:t>
            </a:r>
            <a:r>
              <a:rPr lang="ru-RU" sz="5100" dirty="0" smtClean="0">
                <a:latin typeface="Calibri" pitchFamily="34" charset="0"/>
                <a:cs typeface="Calibri" pitchFamily="34" charset="0"/>
              </a:rPr>
              <a:t>факс</a:t>
            </a:r>
            <a:r>
              <a:rPr lang="uk-UA" sz="5100" dirty="0" smtClean="0">
                <a:latin typeface="Calibri" pitchFamily="34" charset="0"/>
                <a:cs typeface="Calibri" pitchFamily="34" charset="0"/>
              </a:rPr>
              <a:t>: (044) 501 50 76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uk-UA" sz="1300" dirty="0" smtClean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en-US" sz="5100" dirty="0"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uk-UA" sz="5100" b="1" i="1" dirty="0" smtClean="0">
                <a:latin typeface="Calibri" pitchFamily="34" charset="0"/>
                <a:cs typeface="Calibri" pitchFamily="34" charset="0"/>
              </a:rPr>
              <a:t>Ольга </a:t>
            </a:r>
            <a:r>
              <a:rPr lang="uk-UA" sz="5100" b="1" i="1" dirty="0">
                <a:latin typeface="Calibri" pitchFamily="34" charset="0"/>
                <a:cs typeface="Calibri" pitchFamily="34" charset="0"/>
              </a:rPr>
              <a:t>Балакірєва</a:t>
            </a:r>
            <a:r>
              <a:rPr lang="en-US" sz="5100" b="1" i="1" dirty="0" smtClean="0">
                <a:latin typeface="Calibri" pitchFamily="34" charset="0"/>
                <a:cs typeface="Calibri" pitchFamily="34" charset="0"/>
              </a:rPr>
              <a:t>,</a:t>
            </a:r>
            <a:r>
              <a:rPr lang="uk-UA" sz="5100" b="1" i="1" dirty="0" smtClean="0">
                <a:latin typeface="Calibri" pitchFamily="34" charset="0"/>
                <a:cs typeface="Calibri" pitchFamily="34" charset="0"/>
              </a:rPr>
              <a:t> канд. </a:t>
            </a:r>
            <a:r>
              <a:rPr lang="uk-UA" sz="5100" b="1" i="1" dirty="0" err="1" smtClean="0">
                <a:latin typeface="Calibri" pitchFamily="34" charset="0"/>
                <a:cs typeface="Calibri" pitchFamily="34" charset="0"/>
              </a:rPr>
              <a:t>соціол</a:t>
            </a:r>
            <a:r>
              <a:rPr lang="uk-UA" sz="5100" b="1" i="1" dirty="0" smtClean="0">
                <a:latin typeface="Calibri" pitchFamily="34" charset="0"/>
                <a:cs typeface="Calibri" pitchFamily="34" charset="0"/>
              </a:rPr>
              <a:t>. наук,</a:t>
            </a:r>
            <a:r>
              <a:rPr lang="en-US" sz="5100" b="1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5100" b="1" i="1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  <a:hlinkClick r:id="rId3"/>
              </a:rPr>
              <a:t>bon_smc@inet.ua</a:t>
            </a:r>
            <a:endParaRPr lang="en-US" sz="5100" b="1" i="1" dirty="0" smtClean="0">
              <a:solidFill>
                <a:srgbClr val="0000FF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uk-UA" sz="5100" b="1" i="1" dirty="0">
              <a:solidFill>
                <a:srgbClr val="0000FF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uk-UA" sz="5100" b="1" i="1" dirty="0" smtClean="0">
                <a:latin typeface="Calibri" pitchFamily="34" charset="0"/>
                <a:cs typeface="Calibri" pitchFamily="34" charset="0"/>
              </a:rPr>
              <a:t>Тетяна </a:t>
            </a:r>
            <a:r>
              <a:rPr lang="uk-UA" sz="5100" b="1" i="1" dirty="0">
                <a:latin typeface="Calibri" pitchFamily="34" charset="0"/>
                <a:cs typeface="Calibri" pitchFamily="34" charset="0"/>
              </a:rPr>
              <a:t>Бондар,</a:t>
            </a:r>
            <a:r>
              <a:rPr lang="en-US" sz="51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uk-UA" sz="5100" b="1" i="1" dirty="0">
                <a:latin typeface="Calibri" pitchFamily="34" charset="0"/>
                <a:cs typeface="Calibri" pitchFamily="34" charset="0"/>
              </a:rPr>
              <a:t>канд. </a:t>
            </a:r>
            <a:r>
              <a:rPr lang="uk-UA" sz="5100" b="1" i="1" dirty="0" err="1">
                <a:latin typeface="Calibri" pitchFamily="34" charset="0"/>
                <a:cs typeface="Calibri" pitchFamily="34" charset="0"/>
              </a:rPr>
              <a:t>соціол</a:t>
            </a:r>
            <a:r>
              <a:rPr lang="uk-UA" sz="5100" b="1" i="1" dirty="0">
                <a:latin typeface="Calibri" pitchFamily="34" charset="0"/>
                <a:cs typeface="Calibri" pitchFamily="34" charset="0"/>
              </a:rPr>
              <a:t>. наук,</a:t>
            </a:r>
            <a:r>
              <a:rPr lang="en-US" sz="5100" b="1" i="1" dirty="0">
                <a:latin typeface="Calibri" pitchFamily="34" charset="0"/>
                <a:cs typeface="Calibri" pitchFamily="34" charset="0"/>
              </a:rPr>
              <a:t> </a:t>
            </a:r>
            <a:r>
              <a:rPr lang="en-US" sz="5100" b="1" i="1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  <a:hlinkClick r:id="rId4"/>
              </a:rPr>
              <a:t>bondar@uisr.org.ua</a:t>
            </a:r>
            <a:endParaRPr lang="en-US" sz="5100" b="1" i="1" dirty="0" smtClean="0">
              <a:solidFill>
                <a:srgbClr val="0000FF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r>
              <a:rPr lang="en-US" sz="5100" b="1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uk-UA" sz="5100" b="1" dirty="0" smtClean="0">
              <a:solidFill>
                <a:srgbClr val="0000FF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uk-UA" sz="5100" b="1" i="1" dirty="0" smtClean="0">
                <a:latin typeface="Calibri" pitchFamily="34" charset="0"/>
                <a:cs typeface="Calibri" pitchFamily="34" charset="0"/>
              </a:rPr>
              <a:t>Анастасія Судакова,</a:t>
            </a:r>
            <a:r>
              <a:rPr lang="en-US" sz="5100" b="1" i="1" dirty="0" smtClean="0">
                <a:latin typeface="Calibri" pitchFamily="34" charset="0"/>
                <a:cs typeface="Calibri" pitchFamily="34" charset="0"/>
              </a:rPr>
              <a:t> </a:t>
            </a:r>
            <a:r>
              <a:rPr lang="en-US" sz="5100" b="1" i="1" dirty="0" err="1" smtClean="0">
                <a:latin typeface="Calibri" pitchFamily="34" charset="0"/>
                <a:cs typeface="Calibri" pitchFamily="34" charset="0"/>
                <a:hlinkClick r:id="rId5"/>
              </a:rPr>
              <a:t>a.s</a:t>
            </a:r>
            <a:r>
              <a:rPr lang="uk-UA" sz="5100" b="1" i="1" dirty="0">
                <a:latin typeface="Calibri" pitchFamily="34" charset="0"/>
                <a:cs typeface="Calibri" pitchFamily="34" charset="0"/>
                <a:hlinkClick r:id="rId5"/>
              </a:rPr>
              <a:t>и</a:t>
            </a:r>
            <a:r>
              <a:rPr lang="en-US" sz="5100" b="1" i="1" dirty="0" smtClean="0">
                <a:latin typeface="Calibri" pitchFamily="34" charset="0"/>
                <a:cs typeface="Calibri" pitchFamily="34" charset="0"/>
                <a:hlinkClick r:id="rId5"/>
              </a:rPr>
              <a:t>dakova</a:t>
            </a:r>
            <a:r>
              <a:rPr lang="en-US" sz="5100" b="1" i="1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  <a:hlinkClick r:id="rId5"/>
              </a:rPr>
              <a:t>@uisr.org.ua</a:t>
            </a:r>
            <a:endParaRPr lang="en-US" sz="5100" b="1" i="1" dirty="0" smtClean="0">
              <a:solidFill>
                <a:srgbClr val="0000FF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None/>
              <a:defRPr/>
            </a:pPr>
            <a:r>
              <a:rPr lang="en-US" sz="5100" b="1" dirty="0" smtClean="0">
                <a:solidFill>
                  <a:srgbClr val="0000FF"/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uk-UA" sz="5100" b="1" dirty="0">
              <a:solidFill>
                <a:srgbClr val="0000FF"/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  <a:defRPr/>
            </a:pPr>
            <a:endParaRPr lang="uk-UA" sz="2900" b="1" dirty="0" smtClean="0">
              <a:solidFill>
                <a:srgbClr val="0000FF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010400" y="6492875"/>
            <a:ext cx="2133600" cy="365125"/>
          </a:xfrm>
        </p:spPr>
        <p:txBody>
          <a:bodyPr/>
          <a:lstStyle/>
          <a:p>
            <a:fld id="{687F10E0-A3D9-483D-8D01-7B00FB73CC6B}" type="slidenum">
              <a:rPr lang="ru-RU" smtClean="0"/>
              <a:pPr/>
              <a:t>15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63815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466" name="Rectangle 2"/>
          <p:cNvSpPr>
            <a:spLocks noGrp="1" noChangeArrowheads="1"/>
          </p:cNvSpPr>
          <p:nvPr>
            <p:ph type="title"/>
          </p:nvPr>
        </p:nvSpPr>
        <p:spPr>
          <a:xfrm>
            <a:off x="107504" y="260648"/>
            <a:ext cx="8640960" cy="679450"/>
          </a:xfrm>
        </p:spPr>
        <p:txBody>
          <a:bodyPr>
            <a:noAutofit/>
          </a:bodyPr>
          <a:lstStyle/>
          <a:p>
            <a:pPr algn="ctr"/>
            <a:r>
              <a:rPr lang="uk-UA" sz="2800" b="1" dirty="0" smtClean="0">
                <a:solidFill>
                  <a:srgbClr val="BF0B58"/>
                </a:solidFill>
                <a:latin typeface="Arial Black" pitchFamily="34" charset="0"/>
              </a:rPr>
              <a:t>ПОДЯКИ</a:t>
            </a:r>
            <a:endParaRPr lang="ru-RU" sz="2800" b="1" dirty="0">
              <a:solidFill>
                <a:srgbClr val="BF0B58"/>
              </a:solidFill>
              <a:latin typeface="Arial Black" pitchFamily="34" charset="0"/>
            </a:endParaRP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552" y="980728"/>
            <a:ext cx="8208912" cy="5616624"/>
          </a:xfrm>
        </p:spPr>
        <p:txBody>
          <a:bodyPr>
            <a:noAutofit/>
          </a:bodyPr>
          <a:lstStyle/>
          <a:p>
            <a:pPr marL="261938" indent="-261938">
              <a:spcBef>
                <a:spcPts val="1800"/>
              </a:spcBef>
              <a:buFont typeface="Arial" pitchFamily="34" charset="0"/>
              <a:buChar char="•"/>
            </a:pPr>
            <a:endParaRPr lang="uk-UA" sz="2000" b="1" dirty="0" smtClean="0">
              <a:solidFill>
                <a:srgbClr val="002060"/>
              </a:solidFill>
            </a:endParaRPr>
          </a:p>
          <a:p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Міністерство охорони здоров’я України</a:t>
            </a:r>
          </a:p>
          <a:p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Київський </a:t>
            </a:r>
            <a:r>
              <a:rPr lang="uk-UA" sz="2400" dirty="0">
                <a:solidFill>
                  <a:schemeClr val="accent1">
                    <a:lumMod val="75000"/>
                  </a:schemeClr>
                </a:solidFill>
              </a:rPr>
              <a:t>міський центр соціальних служб для сім’ї, дітей та молоді</a:t>
            </a:r>
          </a:p>
          <a:p>
            <a:r>
              <a:rPr lang="uk-UA" sz="2400" dirty="0">
                <a:solidFill>
                  <a:schemeClr val="accent1">
                    <a:lumMod val="75000"/>
                  </a:schemeClr>
                </a:solidFill>
              </a:rPr>
              <a:t>Українська клінічна спеціалізована дитяча лікарня «Охматдит»</a:t>
            </a:r>
          </a:p>
          <a:p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ВГЦ «Волонтер» (м. Київ)</a:t>
            </a:r>
          </a:p>
          <a:p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БФ «Дорога до дому» (м. Одеса)</a:t>
            </a:r>
          </a:p>
          <a:p>
            <a:r>
              <a:rPr lang="uk-UA" sz="2400" dirty="0" smtClean="0">
                <a:solidFill>
                  <a:schemeClr val="accent1">
                    <a:lumMod val="75000"/>
                  </a:schemeClr>
                </a:solidFill>
              </a:rPr>
              <a:t>МБФ «ЮНІТУС» (м. Миколаїв)</a:t>
            </a:r>
          </a:p>
        </p:txBody>
      </p:sp>
    </p:spTree>
    <p:extLst>
      <p:ext uri="{BB962C8B-B14F-4D97-AF65-F5344CB8AC3E}">
        <p14:creationId xmlns:p14="http://schemas.microsoft.com/office/powerpoint/2010/main" val="2795739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568952" cy="1354162"/>
          </a:xfrm>
        </p:spPr>
        <p:txBody>
          <a:bodyPr>
            <a:noAutofit/>
          </a:bodyPr>
          <a:lstStyle/>
          <a:p>
            <a:pPr marL="1074738" indent="-1074738" algn="l"/>
            <a:r>
              <a:rPr lang="uk-UA" sz="2200" dirty="0" smtClean="0">
                <a:solidFill>
                  <a:srgbClr val="BF0B58"/>
                </a:solidFill>
                <a:latin typeface="Arial Black" pitchFamily="34" charset="0"/>
              </a:rPr>
              <a:t>МЕТА:</a:t>
            </a:r>
            <a:r>
              <a:rPr lang="en-US" sz="2200" dirty="0" smtClean="0">
                <a:solidFill>
                  <a:srgbClr val="BF0B58"/>
                </a:solidFill>
                <a:latin typeface="Arial Black" pitchFamily="34" charset="0"/>
              </a:rPr>
              <a:t> </a:t>
            </a:r>
            <a:r>
              <a:rPr lang="uk-UA" sz="2400" dirty="0">
                <a:solidFill>
                  <a:schemeClr val="tx2">
                    <a:lumMod val="75000"/>
                  </a:schemeClr>
                </a:solidFill>
              </a:rPr>
              <a:t>збір інформації та підготовка рекомендацій </a:t>
            </a: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</a:rPr>
              <a:t>щодо</a:t>
            </a:r>
            <a:br>
              <a:rPr lang="uk-UA" sz="2400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</a:rPr>
              <a:t>покращення </a:t>
            </a:r>
            <a:r>
              <a:rPr lang="uk-UA" sz="2400" dirty="0">
                <a:solidFill>
                  <a:schemeClr val="tx2">
                    <a:lumMod val="75000"/>
                  </a:schemeClr>
                </a:solidFill>
              </a:rPr>
              <a:t>доступу підлітків </a:t>
            </a: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</a:rPr>
              <a:t>та молоді до </a:t>
            </a:r>
            <a:r>
              <a:rPr lang="uk-UA" sz="2400" dirty="0">
                <a:solidFill>
                  <a:schemeClr val="tx2">
                    <a:lumMod val="75000"/>
                  </a:schemeClr>
                </a:solidFill>
              </a:rPr>
              <a:t>якісних і комплексних послуг </a:t>
            </a:r>
            <a:r>
              <a:rPr lang="uk-UA" sz="2400" dirty="0" err="1">
                <a:solidFill>
                  <a:schemeClr val="tx2">
                    <a:lumMod val="75000"/>
                  </a:schemeClr>
                </a:solidFill>
              </a:rPr>
              <a:t>КіТ</a:t>
            </a:r>
            <a:r>
              <a:rPr lang="uk-UA" sz="2400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uk-UA" sz="2200" dirty="0">
              <a:solidFill>
                <a:schemeClr val="tx2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772816"/>
            <a:ext cx="8820472" cy="4896544"/>
          </a:xfrm>
        </p:spPr>
        <p:txBody>
          <a:bodyPr>
            <a:normAutofit fontScale="92500"/>
          </a:bodyPr>
          <a:lstStyle/>
          <a:p>
            <a:pPr marL="0" lvl="0" indent="0">
              <a:spcBef>
                <a:spcPts val="0"/>
              </a:spcBef>
              <a:buNone/>
              <a:defRPr/>
            </a:pPr>
            <a:r>
              <a:rPr lang="uk-UA" sz="2400" b="1" dirty="0">
                <a:solidFill>
                  <a:srgbClr val="BF0B58"/>
                </a:solidFill>
                <a:latin typeface="Arial Black" pitchFamily="34" charset="0"/>
              </a:rPr>
              <a:t>МЕТОДИ ЗБОРУ ІНФОРМАЦІЇ </a:t>
            </a:r>
            <a:r>
              <a:rPr lang="uk-UA" sz="2400" b="1" dirty="0" smtClean="0">
                <a:solidFill>
                  <a:srgbClr val="BF0B58"/>
                </a:solidFill>
                <a:latin typeface="Arial Black" pitchFamily="34" charset="0"/>
              </a:rPr>
              <a:t>(</a:t>
            </a:r>
            <a:r>
              <a:rPr lang="uk-UA" sz="2400" b="1" dirty="0">
                <a:solidFill>
                  <a:srgbClr val="BF0B58"/>
                </a:solidFill>
                <a:latin typeface="Arial Black" pitchFamily="34" charset="0"/>
              </a:rPr>
              <a:t>комплексний підхід</a:t>
            </a:r>
            <a:r>
              <a:rPr lang="uk-UA" sz="2400" b="1" dirty="0" smtClean="0">
                <a:solidFill>
                  <a:srgbClr val="BF0B58"/>
                </a:solidFill>
                <a:latin typeface="Arial Black" pitchFamily="34" charset="0"/>
              </a:rPr>
              <a:t>):</a:t>
            </a:r>
            <a:endParaRPr lang="uk-UA" sz="2400" b="1" dirty="0" smtClean="0">
              <a:solidFill>
                <a:srgbClr val="BF0B58"/>
              </a:solidFill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0"/>
              </a:spcBef>
              <a:buNone/>
              <a:defRPr/>
            </a:pPr>
            <a:endParaRPr lang="uk-UA" sz="16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lvl="0" indent="0">
              <a:spcBef>
                <a:spcPts val="0"/>
              </a:spcBef>
              <a:buNone/>
              <a:defRPr/>
            </a:pPr>
            <a:r>
              <a:rPr lang="uk-UA" sz="2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1) Анонімне он-лайн опитування підлітків та молоді 13</a:t>
            </a:r>
            <a:r>
              <a:rPr lang="uk-UA" sz="2400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–</a:t>
            </a:r>
            <a:r>
              <a:rPr lang="uk-UA" sz="2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24 років:</a:t>
            </a:r>
          </a:p>
          <a:p>
            <a:pPr marL="161925" lvl="0" indent="19050">
              <a:spcBef>
                <a:spcPts val="0"/>
              </a:spcBef>
              <a:buNone/>
              <a:tabLst>
                <a:tab pos="361950" algn="l"/>
                <a:tab pos="452438" algn="l"/>
              </a:tabLst>
              <a:defRPr/>
            </a:pPr>
            <a:r>
              <a:rPr lang="uk-UA" sz="2200" dirty="0" smtClean="0">
                <a:latin typeface="Arial" pitchFamily="34" charset="0"/>
                <a:cs typeface="Arial" pitchFamily="34" charset="0"/>
              </a:rPr>
              <a:t>971 особа (483 хлопці, 488 дівчат),зокрема з груп ризику (ГР) – 154 ос.</a:t>
            </a:r>
          </a:p>
          <a:p>
            <a:pPr lvl="0" indent="0">
              <a:spcBef>
                <a:spcPts val="0"/>
              </a:spcBef>
              <a:buNone/>
              <a:tabLst>
                <a:tab pos="361950" algn="l"/>
                <a:tab pos="452438" algn="l"/>
              </a:tabLst>
              <a:defRPr/>
            </a:pPr>
            <a:r>
              <a:rPr lang="uk-UA" sz="2200" dirty="0" smtClean="0">
                <a:latin typeface="Arial" pitchFamily="34" charset="0"/>
                <a:cs typeface="Arial" pitchFamily="34" charset="0"/>
              </a:rPr>
              <a:t>(опитування ГР здійснювалося з використанням планшетних ПК)</a:t>
            </a:r>
          </a:p>
          <a:p>
            <a:pPr marL="285750" lvl="0" indent="-14288">
              <a:spcBef>
                <a:spcPts val="0"/>
              </a:spcBef>
              <a:buNone/>
              <a:defRPr/>
            </a:pPr>
            <a:endParaRPr lang="uk-UA" sz="24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marL="285750" lvl="0" indent="-14288">
              <a:spcBef>
                <a:spcPts val="0"/>
              </a:spcBef>
              <a:buNone/>
              <a:defRPr/>
            </a:pPr>
            <a:r>
              <a:rPr lang="uk-UA" sz="2400" b="1" dirty="0" smtClean="0">
                <a:solidFill>
                  <a:schemeClr val="accent1">
                    <a:lumMod val="50000"/>
                  </a:schemeClr>
                </a:solidFill>
              </a:rPr>
              <a:t>Проведено дві </a:t>
            </a:r>
            <a:r>
              <a:rPr lang="uk-UA" sz="2400" b="1" dirty="0">
                <a:solidFill>
                  <a:schemeClr val="accent1">
                    <a:lumMod val="50000"/>
                  </a:schemeClr>
                </a:solidFill>
              </a:rPr>
              <a:t>хвилі опитування:</a:t>
            </a:r>
          </a:p>
          <a:p>
            <a:pPr marL="0" lvl="0" indent="271463">
              <a:spcBef>
                <a:spcPts val="0"/>
              </a:spcBef>
              <a:buNone/>
              <a:defRPr/>
            </a:pPr>
            <a:r>
              <a:rPr lang="uk-UA" sz="2400" dirty="0" smtClean="0">
                <a:ea typeface="Times New Roman"/>
                <a:cs typeface="Arial"/>
              </a:rPr>
              <a:t>1-а</a:t>
            </a:r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2400" dirty="0">
                <a:solidFill>
                  <a:schemeClr val="tx2">
                    <a:lumMod val="50000"/>
                  </a:schemeClr>
                </a:solidFill>
              </a:rPr>
              <a:t>–</a:t>
            </a:r>
            <a:r>
              <a:rPr lang="uk-UA" sz="2400" dirty="0" smtClean="0">
                <a:ea typeface="Times New Roman"/>
                <a:cs typeface="Arial"/>
              </a:rPr>
              <a:t>  без додаткових</a:t>
            </a:r>
            <a:r>
              <a:rPr lang="en-US" sz="2400" dirty="0" smtClean="0">
                <a:ea typeface="Times New Roman"/>
                <a:cs typeface="Arial"/>
              </a:rPr>
              <a:t> </a:t>
            </a:r>
            <a:r>
              <a:rPr lang="uk-UA" sz="2400" dirty="0" smtClean="0">
                <a:ea typeface="Times New Roman"/>
                <a:cs typeface="Arial"/>
              </a:rPr>
              <a:t>роз'яснень щодо тестування на ВІЛ/СНІД</a:t>
            </a:r>
          </a:p>
          <a:p>
            <a:pPr marL="0" lvl="0" indent="271463">
              <a:spcBef>
                <a:spcPts val="0"/>
              </a:spcBef>
              <a:buNone/>
              <a:defRPr/>
            </a:pPr>
            <a:r>
              <a:rPr lang="uk-UA" sz="2400" dirty="0" smtClean="0">
                <a:ea typeface="Times New Roman"/>
                <a:cs typeface="Arial"/>
              </a:rPr>
              <a:t>2-а </a:t>
            </a:r>
            <a:r>
              <a:rPr lang="uk-UA" sz="2400" dirty="0">
                <a:solidFill>
                  <a:schemeClr val="tx2">
                    <a:lumMod val="50000"/>
                  </a:schemeClr>
                </a:solidFill>
              </a:rPr>
              <a:t>– </a:t>
            </a:r>
            <a:r>
              <a:rPr lang="uk-UA" sz="2400" dirty="0" smtClean="0">
                <a:ea typeface="Times New Roman"/>
                <a:cs typeface="Arial"/>
              </a:rPr>
              <a:t>з </a:t>
            </a:r>
            <a:r>
              <a:rPr lang="uk-UA" sz="2400" dirty="0">
                <a:ea typeface="Times New Roman"/>
                <a:cs typeface="Arial"/>
              </a:rPr>
              <a:t>додатковим роз’ясненням </a:t>
            </a:r>
            <a:r>
              <a:rPr lang="uk-UA" sz="2400" dirty="0" smtClean="0">
                <a:ea typeface="Times New Roman"/>
                <a:cs typeface="Arial"/>
              </a:rPr>
              <a:t>щодо тестування на ВІЛ/СНІД</a:t>
            </a:r>
          </a:p>
          <a:p>
            <a:pPr marL="0" lvl="0" indent="0">
              <a:spcBef>
                <a:spcPts val="0"/>
              </a:spcBef>
              <a:buNone/>
              <a:tabLst>
                <a:tab pos="361950" algn="l"/>
                <a:tab pos="452438" algn="l"/>
              </a:tabLst>
              <a:defRPr/>
            </a:pPr>
            <a:endParaRPr lang="uk-UA" sz="2200" dirty="0" smtClean="0">
              <a:solidFill>
                <a:schemeClr val="accent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spcBef>
                <a:spcPts val="0"/>
              </a:spcBef>
              <a:spcAft>
                <a:spcPts val="200"/>
              </a:spcAft>
              <a:buNone/>
              <a:defRPr/>
            </a:pPr>
            <a:r>
              <a:rPr lang="uk-UA" sz="2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2) Глибинні </a:t>
            </a:r>
            <a:r>
              <a:rPr lang="uk-UA" sz="2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інтерв’ю </a:t>
            </a:r>
            <a:r>
              <a:rPr lang="uk-UA" sz="2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 експертами</a:t>
            </a:r>
          </a:p>
          <a:p>
            <a:pPr marL="812800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uk-UA" sz="2200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452438" indent="-452438">
              <a:spcBef>
                <a:spcPts val="0"/>
              </a:spcBef>
              <a:buNone/>
              <a:defRPr/>
            </a:pPr>
            <a:r>
              <a:rPr lang="uk-UA" sz="2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3) Фокус-групи </a:t>
            </a:r>
            <a:r>
              <a:rPr lang="uk-UA" sz="2200" b="1" dirty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з підлітками </a:t>
            </a:r>
            <a:r>
              <a:rPr lang="uk-UA" sz="2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15–19 років, зокрема з ГР</a:t>
            </a:r>
            <a:r>
              <a:rPr lang="en-US" sz="2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 (8 </a:t>
            </a:r>
            <a:r>
              <a:rPr lang="uk-UA" sz="2200" b="1" dirty="0" smtClean="0">
                <a:solidFill>
                  <a:schemeClr val="tx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груп)</a:t>
            </a:r>
            <a:endParaRPr lang="ru-RU" sz="2200" b="1" dirty="0">
              <a:solidFill>
                <a:schemeClr val="tx2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marL="363538" indent="0">
              <a:spcBef>
                <a:spcPts val="0"/>
              </a:spcBef>
              <a:spcAft>
                <a:spcPts val="200"/>
              </a:spcAft>
              <a:buNone/>
              <a:defRPr/>
            </a:pPr>
            <a:endParaRPr lang="uk-UA" sz="1800" dirty="0" smtClean="0">
              <a:solidFill>
                <a:schemeClr val="accent2">
                  <a:lumMod val="50000"/>
                </a:schemeClr>
              </a:solidFill>
            </a:endParaRPr>
          </a:p>
          <a:p>
            <a:pPr marL="623888" indent="-260350">
              <a:spcBef>
                <a:spcPts val="0"/>
              </a:spcBef>
              <a:spcAft>
                <a:spcPts val="200"/>
              </a:spcAft>
              <a:defRPr/>
            </a:pPr>
            <a:endParaRPr lang="uk-UA" sz="2000" dirty="0">
              <a:solidFill>
                <a:schemeClr val="tx2"/>
              </a:solidFill>
              <a:latin typeface="Arial" pitchFamily="34" charset="0"/>
              <a:ea typeface="Calibri"/>
              <a:cs typeface="Arial" pitchFamily="34" charset="0"/>
            </a:endParaRPr>
          </a:p>
          <a:p>
            <a:endParaRPr lang="ru-RU" dirty="0">
              <a:solidFill>
                <a:srgbClr val="0000CC"/>
              </a:solidFill>
            </a:endParaRPr>
          </a:p>
          <a:p>
            <a:pPr marL="285750" lvl="0" indent="-285750">
              <a:spcBef>
                <a:spcPts val="0"/>
              </a:spcBef>
              <a:buFontTx/>
              <a:buChar char="-"/>
              <a:defRPr/>
            </a:pPr>
            <a:endParaRPr lang="uk-UA" dirty="0" smtClean="0">
              <a:solidFill>
                <a:schemeClr val="dk1"/>
              </a:solidFill>
            </a:endParaRPr>
          </a:p>
          <a:p>
            <a:pPr marL="0" indent="0">
              <a:buNone/>
            </a:pPr>
            <a:endParaRPr lang="ru-RU" dirty="0">
              <a:solidFill>
                <a:srgbClr val="0000CC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98747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22114"/>
          </a:xfrm>
          <a:ln>
            <a:noFill/>
            <a:prstDash val="lgDash"/>
          </a:ln>
        </p:spPr>
        <p:txBody>
          <a:bodyPr>
            <a:noAutofit/>
          </a:bodyPr>
          <a:lstStyle/>
          <a:p>
            <a:pPr algn="l"/>
            <a:r>
              <a:rPr lang="uk-UA" sz="2200" b="1" u="sng" dirty="0" smtClean="0">
                <a:solidFill>
                  <a:srgbClr val="BF0B58"/>
                </a:solidFill>
                <a:latin typeface="Arial Black" pitchFamily="34" charset="0"/>
              </a:rPr>
              <a:t>РЕЗУЛЬТАТИ: РИЗИКОВАНІ ПРАКТИКИ ПІДЛІТКІВ ТА МОЛОДІ (1)</a:t>
            </a:r>
            <a:endParaRPr lang="ru-RU" sz="2200" b="1" u="sng" dirty="0">
              <a:solidFill>
                <a:srgbClr val="BF0B58"/>
              </a:solidFill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268760"/>
            <a:ext cx="8640960" cy="5472608"/>
          </a:xfrm>
          <a:ln>
            <a:noFill/>
          </a:ln>
        </p:spPr>
        <p:txBody>
          <a:bodyPr>
            <a:normAutofit/>
          </a:bodyPr>
          <a:lstStyle/>
          <a:p>
            <a:pPr algn="just"/>
            <a:r>
              <a:rPr lang="uk-UA" sz="2200" b="1" dirty="0" smtClean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44% </a:t>
            </a:r>
            <a:r>
              <a:rPr lang="uk-UA" sz="2200" dirty="0">
                <a:latin typeface="Arial" pitchFamily="34" charset="0"/>
                <a:cs typeface="Arial" pitchFamily="34" charset="0"/>
              </a:rPr>
              <a:t>практикували секс без презерватива з особою іншої </a:t>
            </a:r>
            <a:r>
              <a:rPr lang="uk-UA" sz="2200" dirty="0" smtClean="0">
                <a:latin typeface="Arial" pitchFamily="34" charset="0"/>
                <a:cs typeface="Arial" pitchFamily="34" charset="0"/>
              </a:rPr>
              <a:t>статі</a:t>
            </a:r>
          </a:p>
          <a:p>
            <a:pPr algn="just"/>
            <a:endParaRPr lang="uk-UA" sz="2400" dirty="0" smtClean="0"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endParaRPr lang="uk-UA" sz="900" b="1" dirty="0" smtClean="0"/>
          </a:p>
          <a:p>
            <a:pPr marL="0" indent="0" algn="ctr">
              <a:buNone/>
            </a:pPr>
            <a:endParaRPr lang="uk-UA" sz="30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uk-UA" sz="3000" b="1" dirty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uk-UA" sz="30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>
              <a:buNone/>
            </a:pPr>
            <a:endParaRPr lang="uk-UA" sz="30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just">
              <a:buNone/>
            </a:pPr>
            <a:r>
              <a:rPr lang="uk-UA" sz="2200" dirty="0" smtClean="0"/>
              <a:t>  </a:t>
            </a:r>
          </a:p>
          <a:p>
            <a:pPr marL="0" indent="0" algn="ctr" defTabSz="201613">
              <a:lnSpc>
                <a:spcPct val="110000"/>
              </a:lnSpc>
              <a:buNone/>
            </a:pPr>
            <a:endParaRPr lang="uk-UA" sz="28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 algn="ctr" defTabSz="201613">
              <a:lnSpc>
                <a:spcPct val="110000"/>
              </a:lnSpc>
              <a:buNone/>
            </a:pPr>
            <a:endParaRPr lang="uk-UA" sz="1500" b="1" dirty="0" smtClean="0">
              <a:solidFill>
                <a:schemeClr val="tx2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ru-RU" sz="2800" dirty="0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2863617"/>
              </p:ext>
            </p:extLst>
          </p:nvPr>
        </p:nvGraphicFramePr>
        <p:xfrm>
          <a:off x="251520" y="1916832"/>
          <a:ext cx="8568952" cy="381642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355595"/>
                <a:gridCol w="3213357"/>
              </a:tblGrid>
              <a:tr h="3816424">
                <a:tc>
                  <a:txBody>
                    <a:bodyPr/>
                    <a:lstStyle/>
                    <a:p>
                      <a:pPr marL="285750" indent="-285750" algn="l" defTabSz="180975"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</a:pPr>
                      <a:r>
                        <a:rPr lang="uk-UA" sz="2200" b="1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10%</a:t>
                      </a:r>
                      <a:r>
                        <a:rPr lang="uk-UA" sz="2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мали більше 6 статевих </a:t>
                      </a:r>
                      <a:endParaRPr lang="en-US" sz="22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l" defTabSz="180975">
                        <a:buFont typeface="Arial" pitchFamily="34" charset="0"/>
                        <a:buNone/>
                        <a:tabLst>
                          <a:tab pos="180975" algn="l"/>
                        </a:tabLst>
                      </a:pPr>
                      <a:r>
                        <a:rPr lang="en-US" sz="2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</a:t>
                      </a:r>
                      <a:r>
                        <a:rPr lang="uk-UA" sz="2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партнерів за 12 місяців</a:t>
                      </a:r>
                    </a:p>
                    <a:p>
                      <a:pPr marL="285750" indent="-285750" algn="l" defTabSz="180975"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</a:pPr>
                      <a:r>
                        <a:rPr lang="uk-UA" sz="2200" b="1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10%</a:t>
                      </a:r>
                      <a:r>
                        <a:rPr lang="uk-UA" sz="2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хлопців практикували секс без</a:t>
                      </a:r>
                      <a:endParaRPr lang="en-US" sz="22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l" defTabSz="180975">
                        <a:buFont typeface="Arial" pitchFamily="34" charset="0"/>
                        <a:buNone/>
                        <a:tabLst>
                          <a:tab pos="180975" algn="l"/>
                        </a:tabLst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  </a:t>
                      </a:r>
                      <a:r>
                        <a:rPr lang="uk-UA" sz="2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презерватива з</a:t>
                      </a:r>
                      <a:r>
                        <a:rPr lang="uk-UA" sz="2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uk-UA" sz="2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чоловіком/хлопцем </a:t>
                      </a:r>
                    </a:p>
                    <a:p>
                      <a:pPr marL="285750" indent="-285750" algn="l" defTabSz="180975"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</a:pPr>
                      <a:r>
                        <a:rPr lang="uk-UA" sz="2200" b="1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4,3%</a:t>
                      </a:r>
                      <a:r>
                        <a:rPr lang="uk-UA" sz="2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надавали сексуальні послуги</a:t>
                      </a:r>
                      <a:endParaRPr lang="en-US" sz="22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l" defTabSz="180975">
                        <a:buFont typeface="Arial" pitchFamily="34" charset="0"/>
                        <a:buNone/>
                        <a:tabLst>
                          <a:tab pos="180975" algn="l"/>
                        </a:tabLst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  </a:t>
                      </a:r>
                      <a:r>
                        <a:rPr lang="uk-UA" sz="2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за оплату або винагороду</a:t>
                      </a:r>
                      <a:r>
                        <a:rPr lang="uk-UA" sz="2200" b="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indent="271463" algn="l" defTabSz="180975">
                        <a:buFont typeface="Arial" pitchFamily="34" charset="0"/>
                        <a:buNone/>
                        <a:tabLst>
                          <a:tab pos="180975" algn="l"/>
                        </a:tabLst>
                      </a:pPr>
                      <a:r>
                        <a:rPr lang="uk-UA" sz="2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uk-UA" sz="2200" b="1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5,5%</a:t>
                      </a:r>
                      <a:r>
                        <a:rPr lang="uk-UA" sz="2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– дів., </a:t>
                      </a:r>
                      <a:r>
                        <a:rPr lang="uk-UA" sz="2200" b="1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3,1%</a:t>
                      </a:r>
                      <a:r>
                        <a:rPr lang="uk-UA" sz="2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– </a:t>
                      </a:r>
                      <a:r>
                        <a:rPr lang="uk-UA" sz="2200" b="0" dirty="0" err="1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хл</a:t>
                      </a:r>
                      <a:r>
                        <a:rPr lang="uk-UA" sz="2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.)</a:t>
                      </a:r>
                    </a:p>
                    <a:p>
                      <a:pPr marL="285750" indent="-285750" algn="l" defTabSz="180975">
                        <a:buFont typeface="Arial" pitchFamily="34" charset="0"/>
                        <a:buChar char="•"/>
                        <a:tabLst>
                          <a:tab pos="180975" algn="l"/>
                        </a:tabLst>
                      </a:pPr>
                      <a:r>
                        <a:rPr lang="uk-UA" sz="2200" b="1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15%</a:t>
                      </a:r>
                      <a:r>
                        <a:rPr lang="uk-UA" sz="2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мають досвід споживання</a:t>
                      </a:r>
                      <a:endParaRPr lang="en-US" sz="2200" b="0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indent="0" algn="l" defTabSz="180975">
                        <a:buFont typeface="Arial" pitchFamily="34" charset="0"/>
                        <a:buNone/>
                        <a:tabLst>
                          <a:tab pos="180975" algn="l"/>
                        </a:tabLst>
                      </a:pPr>
                      <a:r>
                        <a:rPr lang="en-US" sz="2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          </a:t>
                      </a:r>
                      <a:r>
                        <a:rPr lang="uk-UA" sz="2200" b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ін’єкційних наркотиків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200" b="1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Інтегрований показник тих, хто наражався на ризик інфікування ВІЛ – </a:t>
                      </a:r>
                      <a:r>
                        <a:rPr lang="uk-UA" sz="2200" b="1" u="sng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16%</a:t>
                      </a:r>
                      <a:r>
                        <a:rPr lang="uk-UA" sz="2200" b="1" u="sng" baseline="0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400" b="1" u="none" baseline="0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(</a:t>
                      </a:r>
                      <a:r>
                        <a:rPr lang="uk-UA" sz="1800" b="1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18% </a:t>
                      </a:r>
                      <a:r>
                        <a:rPr lang="uk-UA" sz="18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uk-UA" sz="1800" b="1" baseline="0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lang="uk-UA" sz="1800" b="1" dirty="0" err="1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хл</a:t>
                      </a:r>
                      <a:r>
                        <a:rPr lang="uk-UA" sz="1800" b="1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., 14% </a:t>
                      </a:r>
                      <a:r>
                        <a:rPr lang="uk-UA" sz="1800" b="1" dirty="0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uk-UA" sz="1800" b="1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 дів.),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uk-UA" sz="800" b="1" dirty="0" smtClean="0">
                        <a:solidFill>
                          <a:srgbClr val="BF0B5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За віком:</a:t>
                      </a:r>
                    </a:p>
                    <a:p>
                      <a:pPr algn="l"/>
                      <a:r>
                        <a:rPr lang="uk-UA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13–15 р. – </a:t>
                      </a:r>
                      <a:r>
                        <a:rPr lang="uk-UA" sz="2000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14%</a:t>
                      </a:r>
                    </a:p>
                    <a:p>
                      <a:pPr algn="l"/>
                      <a:r>
                        <a:rPr lang="uk-UA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16–17</a:t>
                      </a:r>
                      <a:r>
                        <a:rPr lang="uk-UA" sz="20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р. – </a:t>
                      </a:r>
                      <a:r>
                        <a:rPr lang="uk-UA" sz="2000" baseline="0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13,5%</a:t>
                      </a:r>
                    </a:p>
                    <a:p>
                      <a:pPr algn="l"/>
                      <a:r>
                        <a:rPr lang="uk-UA" sz="20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18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uk-UA" sz="20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19 р. – </a:t>
                      </a:r>
                      <a:r>
                        <a:rPr lang="uk-UA" sz="2000" baseline="0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28,5%</a:t>
                      </a:r>
                    </a:p>
                    <a:p>
                      <a:pPr algn="l"/>
                      <a:r>
                        <a:rPr lang="uk-UA" sz="20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20</a:t>
                      </a:r>
                      <a:r>
                        <a:rPr lang="uk-UA" sz="200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–</a:t>
                      </a:r>
                      <a:r>
                        <a:rPr lang="uk-UA" sz="2000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24 р. – </a:t>
                      </a:r>
                      <a:r>
                        <a:rPr lang="uk-UA" sz="2000" baseline="0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22,5%</a:t>
                      </a:r>
                      <a:endParaRPr lang="ru-RU" sz="2000" dirty="0">
                        <a:solidFill>
                          <a:srgbClr val="BF0B5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2700000" scaled="1"/>
                      <a:tileRect/>
                    </a:gra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20638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uk-UA" sz="2200" b="1" u="sng" dirty="0">
                <a:solidFill>
                  <a:srgbClr val="BF0B58"/>
                </a:solidFill>
                <a:latin typeface="Arial Black" pitchFamily="34" charset="0"/>
              </a:rPr>
              <a:t>РЕЗУЛЬТАТИ: РИЗИКОВАНІ ПРАКТИКИ ПІДЛІТКІВ ТА МОЛОДІ </a:t>
            </a:r>
            <a:r>
              <a:rPr lang="uk-UA" sz="2200" b="1" u="sng" dirty="0" smtClean="0">
                <a:solidFill>
                  <a:srgbClr val="BF0B58"/>
                </a:solidFill>
                <a:latin typeface="Arial Black" pitchFamily="34" charset="0"/>
              </a:rPr>
              <a:t>(2)</a:t>
            </a:r>
            <a:endParaRPr lang="ru-RU" sz="22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0925445"/>
              </p:ext>
            </p:extLst>
          </p:nvPr>
        </p:nvGraphicFramePr>
        <p:xfrm>
          <a:off x="457200" y="1600200"/>
          <a:ext cx="8229600" cy="4206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14800"/>
                <a:gridCol w="4114800"/>
              </a:tblGrid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Відсоток</a:t>
                      </a:r>
                      <a:r>
                        <a:rPr lang="uk-UA" sz="20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молодих людей, які правильно визначають шляхи запобігання статевій передачі ВІЛ, та знають, як вона не передається</a:t>
                      </a:r>
                      <a:r>
                        <a:rPr lang="uk-UA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:</a:t>
                      </a:r>
                      <a:endParaRPr lang="ru-RU" sz="2000" b="1" dirty="0" smtClean="0">
                        <a:solidFill>
                          <a:schemeClr val="tx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uk-UA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Серед усіх респондентів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28,5%</a:t>
                      </a: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r"/>
                      <a:r>
                        <a:rPr lang="uk-UA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Серед групи</a:t>
                      </a:r>
                      <a:r>
                        <a:rPr lang="uk-UA" sz="1800" b="1" baseline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 ризику</a:t>
                      </a:r>
                      <a:endParaRPr lang="ru-RU" sz="1800" b="1" dirty="0">
                        <a:solidFill>
                          <a:schemeClr val="tx2">
                            <a:lumMod val="75000"/>
                          </a:schemeClr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2000" b="1" dirty="0" smtClean="0">
                          <a:solidFill>
                            <a:srgbClr val="BF0B58"/>
                          </a:solidFill>
                          <a:latin typeface="Arial" pitchFamily="34" charset="0"/>
                          <a:cs typeface="Arial" pitchFamily="34" charset="0"/>
                        </a:rPr>
                        <a:t>30%</a:t>
                      </a:r>
                      <a:endParaRPr lang="ru-RU" sz="2000" b="1" dirty="0">
                        <a:solidFill>
                          <a:srgbClr val="BF0B58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370840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Національний показник </a:t>
                      </a:r>
                      <a:r>
                        <a:rPr lang="ru-RU" sz="2000" b="0" i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uk-UA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2009</a:t>
                      </a:r>
                      <a:r>
                        <a:rPr kumimoji="0" lang="uk-UA" sz="20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–</a:t>
                      </a:r>
                      <a:r>
                        <a:rPr lang="uk-UA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2013 рр</a:t>
                      </a:r>
                      <a:r>
                        <a:rPr lang="uk-UA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Arial" pitchFamily="34" charset="0"/>
                          <a:cs typeface="Arial" pitchFamily="34" charset="0"/>
                        </a:rPr>
                        <a:t>.):</a:t>
                      </a:r>
                      <a:r>
                        <a:rPr lang="ru-RU" sz="1800" b="1" i="0" kern="120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«удосконалити механізм  профілактики  ВІЛ-інфекції/</a:t>
                      </a:r>
                      <a:r>
                        <a:rPr lang="uk-UA" sz="2000" kern="1200" dirty="0" err="1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СНІДу</a:t>
                      </a:r>
                      <a:r>
                        <a:rPr lang="uk-UA" sz="2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серед осіб віком від  15  до  24  років  з  метою  підвищення  рівня  їх обізнаності  щодо  безпечної  статевої  поведінки,  що дасть змогу збільшити </a:t>
                      </a:r>
                      <a:r>
                        <a:rPr lang="uk-UA" sz="2000" b="1" kern="1200" dirty="0" smtClean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до 60 відсотків</a:t>
                      </a:r>
                      <a:r>
                        <a:rPr lang="uk-UA" sz="2000" kern="1200" dirty="0" smtClean="0">
                          <a:solidFill>
                            <a:srgbClr val="BF0B58"/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uk-UA" sz="2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кількість осіб,  які</a:t>
                      </a:r>
                      <a:r>
                        <a:rPr lang="uk-UA" sz="2000" kern="1200" baseline="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 </a:t>
                      </a:r>
                      <a:r>
                        <a:rPr lang="uk-UA" sz="2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самостійно  можуть визначатися із запобіганням передачі ВІЛ-інфекції статевим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2000" kern="1200" dirty="0" smtClean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шляхом</a:t>
                      </a:r>
                      <a:r>
                        <a:rPr kumimoji="0" lang="uk-UA" sz="20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» </a:t>
                      </a:r>
                      <a:r>
                        <a:rPr kumimoji="0" lang="uk-UA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(</a:t>
                      </a:r>
                      <a:r>
                        <a:rPr lang="uk-UA" sz="1200" b="1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</a:t>
                      </a:r>
                      <a:r>
                        <a:rPr lang="uk-UA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АГАЛЬНОДЕРЖАВНА ПРОГРАМА забезпечення профілактики ВІЛ-інфекції, лікування, догляду та підтримки ВІЛ-інфікованих і хворих на СНІД на 2009</a:t>
                      </a:r>
                      <a:r>
                        <a:rPr lang="uk-UA" sz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</a:rPr>
                        <a:t>–</a:t>
                      </a:r>
                      <a:r>
                        <a:rPr lang="uk-UA" sz="1200" b="1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2013 роки</a:t>
                      </a:r>
                      <a:r>
                        <a:rPr kumimoji="0" lang="uk-UA" sz="12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Arial" pitchFamily="34" charset="0"/>
                          <a:ea typeface="+mn-ea"/>
                          <a:cs typeface="Arial" pitchFamily="34" charset="0"/>
                        </a:rPr>
                        <a:t>).</a:t>
                      </a:r>
                      <a:endParaRPr lang="uk-UA" sz="1200" b="1" dirty="0" smtClean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48285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/>
          </a:bodyPr>
          <a:lstStyle/>
          <a:p>
            <a:pPr algn="l"/>
            <a:r>
              <a:rPr lang="uk-UA" sz="2200" b="1" u="sng" dirty="0" smtClean="0">
                <a:solidFill>
                  <a:srgbClr val="BF0B58"/>
                </a:solidFill>
                <a:latin typeface="Arial Black" pitchFamily="34" charset="0"/>
              </a:rPr>
              <a:t>РЕЗУЛЬТАТИ: ДОСВІД ТЕСТУВАННЯ НА ВІЛ</a:t>
            </a:r>
            <a:endParaRPr lang="ru-RU" sz="2200" u="sng" dirty="0">
              <a:solidFill>
                <a:srgbClr val="BF0B58"/>
              </a:solidFill>
              <a:latin typeface="Arial Black" pitchFamily="34" charset="0"/>
            </a:endParaRPr>
          </a:p>
        </p:txBody>
      </p:sp>
      <p:graphicFrame>
        <p:nvGraphicFramePr>
          <p:cNvPr id="4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7596388"/>
              </p:ext>
            </p:extLst>
          </p:nvPr>
        </p:nvGraphicFramePr>
        <p:xfrm>
          <a:off x="56592" y="2780928"/>
          <a:ext cx="7827776" cy="29851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7596336" y="3971843"/>
            <a:ext cx="1368152" cy="70788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000" b="1" dirty="0" smtClean="0">
                <a:solidFill>
                  <a:schemeClr val="tx2">
                    <a:lumMod val="50000"/>
                  </a:schemeClr>
                </a:solidFill>
              </a:rPr>
              <a:t>Серед усіх  10,3%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472840" y="3064263"/>
            <a:ext cx="249299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2400" b="1" u="sng" dirty="0" smtClean="0">
                <a:solidFill>
                  <a:schemeClr val="tx2">
                    <a:lumMod val="50000"/>
                  </a:schemeClr>
                </a:solidFill>
              </a:rPr>
              <a:t>Упродовж життя:</a:t>
            </a:r>
            <a:endParaRPr lang="ru-RU" sz="2400" b="1" u="sng" dirty="0">
              <a:solidFill>
                <a:schemeClr val="tx2">
                  <a:lumMod val="50000"/>
                </a:schemeClr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67544" y="1412776"/>
            <a:ext cx="8496944" cy="1200329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uk-UA" sz="2400" b="1" u="sng" dirty="0" smtClean="0">
                <a:solidFill>
                  <a:schemeClr val="tx2">
                    <a:lumMod val="50000"/>
                  </a:schemeClr>
                </a:solidFill>
              </a:rPr>
              <a:t>За </a:t>
            </a:r>
            <a:r>
              <a:rPr lang="uk-UA" sz="2400" b="1" u="sng" dirty="0">
                <a:solidFill>
                  <a:schemeClr val="tx2">
                    <a:lumMod val="50000"/>
                  </a:schemeClr>
                </a:solidFill>
              </a:rPr>
              <a:t>останні 12 </a:t>
            </a:r>
            <a:r>
              <a:rPr lang="uk-UA" sz="2400" b="1" u="sng" dirty="0" smtClean="0">
                <a:solidFill>
                  <a:schemeClr val="tx2">
                    <a:lumMod val="50000"/>
                  </a:schemeClr>
                </a:solidFill>
              </a:rPr>
              <a:t>місяців (за даними другої хвилі опитування):</a:t>
            </a:r>
          </a:p>
          <a:p>
            <a:pPr indent="803275" algn="just"/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7,2</a:t>
            </a:r>
            <a:r>
              <a:rPr lang="uk-UA" sz="2400" dirty="0">
                <a:solidFill>
                  <a:schemeClr val="tx2">
                    <a:lumMod val="50000"/>
                  </a:schemeClr>
                </a:solidFill>
              </a:rPr>
              <a:t>% </a:t>
            </a:r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серед всіх опитаних</a:t>
            </a:r>
          </a:p>
          <a:p>
            <a:pPr indent="803275" algn="just"/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21% серед ГРМ (27% </a:t>
            </a:r>
            <a:r>
              <a:rPr lang="uk-UA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2400" dirty="0" smtClean="0"/>
              <a:t>–</a:t>
            </a:r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 дів., 19</a:t>
            </a:r>
            <a:r>
              <a:rPr lang="uk-UA" sz="2400" dirty="0">
                <a:solidFill>
                  <a:schemeClr val="tx2">
                    <a:lumMod val="50000"/>
                  </a:schemeClr>
                </a:solidFill>
              </a:rPr>
              <a:t>% </a:t>
            </a:r>
            <a:r>
              <a:rPr lang="uk-UA" sz="2400" dirty="0"/>
              <a:t>–</a:t>
            </a:r>
            <a:r>
              <a:rPr lang="uk-UA" sz="2400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2400" dirty="0" err="1" smtClean="0">
                <a:solidFill>
                  <a:schemeClr val="tx2">
                    <a:lumMod val="50000"/>
                  </a:schemeClr>
                </a:solidFill>
              </a:rPr>
              <a:t>хл</a:t>
            </a:r>
            <a:r>
              <a:rPr lang="uk-UA" sz="2400" dirty="0" smtClean="0">
                <a:solidFill>
                  <a:schemeClr val="tx2">
                    <a:lumMod val="50000"/>
                  </a:schemeClr>
                </a:solidFill>
              </a:rPr>
              <a:t>.) </a:t>
            </a:r>
            <a:endParaRPr lang="ru-RU" sz="2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16626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124744"/>
            <a:ext cx="8568952" cy="72008"/>
          </a:xfrm>
        </p:spPr>
        <p:txBody>
          <a:bodyPr>
            <a:noAutofit/>
          </a:bodyPr>
          <a:lstStyle/>
          <a:p>
            <a:pPr algn="l"/>
            <a:r>
              <a:rPr lang="uk-UA" sz="2200" b="1" u="sng" dirty="0" smtClean="0">
                <a:solidFill>
                  <a:srgbClr val="BF0B58"/>
                </a:solidFill>
                <a:latin typeface="Arial Black" pitchFamily="34" charset="0"/>
              </a:rPr>
              <a:t>РЕЗУЛЬТАТИ: ЗАФІКСОВАНО</a:t>
            </a:r>
            <a:br>
              <a:rPr lang="uk-UA" sz="2200" b="1" u="sng" dirty="0" smtClean="0">
                <a:solidFill>
                  <a:srgbClr val="BF0B58"/>
                </a:solidFill>
                <a:latin typeface="Arial Black" pitchFamily="34" charset="0"/>
              </a:rPr>
            </a:br>
            <a:r>
              <a:rPr lang="uk-UA" sz="2200" b="1" u="sng" dirty="0" smtClean="0">
                <a:solidFill>
                  <a:srgbClr val="BF0B58"/>
                </a:solidFill>
                <a:latin typeface="Arial Black" pitchFamily="34" charset="0"/>
              </a:rPr>
              <a:t>ПОРУШЕННЯ ПРИНЦИПІВ ТА УМОВ ТЕСТУВАННЯ</a:t>
            </a:r>
            <a:br>
              <a:rPr lang="uk-UA" sz="2200" b="1" u="sng" dirty="0" smtClean="0">
                <a:solidFill>
                  <a:srgbClr val="BF0B58"/>
                </a:solidFill>
                <a:latin typeface="Arial Black" pitchFamily="34" charset="0"/>
              </a:rPr>
            </a:br>
            <a:r>
              <a:rPr lang="uk-UA" sz="2200" b="1" u="sng" dirty="0" smtClean="0">
                <a:solidFill>
                  <a:srgbClr val="BF0B58"/>
                </a:solidFill>
                <a:latin typeface="Arial Black" pitchFamily="34" charset="0"/>
              </a:rPr>
              <a:t/>
            </a:r>
            <a:br>
              <a:rPr lang="uk-UA" sz="2200" b="1" u="sng" dirty="0" smtClean="0">
                <a:solidFill>
                  <a:srgbClr val="BF0B58"/>
                </a:solidFill>
                <a:latin typeface="Arial Black" pitchFamily="34" charset="0"/>
              </a:rPr>
            </a:br>
            <a:r>
              <a:rPr lang="uk-UA" sz="2800" b="1" u="sng" dirty="0" smtClean="0">
                <a:solidFill>
                  <a:srgbClr val="BF0B58"/>
                </a:solidFill>
                <a:latin typeface="Arial Black" pitchFamily="34" charset="0"/>
              </a:rPr>
              <a:t/>
            </a:r>
            <a:br>
              <a:rPr lang="uk-UA" sz="2800" b="1" u="sng" dirty="0" smtClean="0">
                <a:solidFill>
                  <a:srgbClr val="BF0B58"/>
                </a:solidFill>
                <a:latin typeface="Arial Black" pitchFamily="34" charset="0"/>
              </a:rPr>
            </a:br>
            <a:endParaRPr lang="ru-RU" sz="2800" u="sng" dirty="0">
              <a:solidFill>
                <a:srgbClr val="BF0B58"/>
              </a:solidFill>
              <a:latin typeface="Arial Black" pitchFamily="34" charset="0"/>
            </a:endParaRPr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2679795"/>
              </p:ext>
            </p:extLst>
          </p:nvPr>
        </p:nvGraphicFramePr>
        <p:xfrm>
          <a:off x="539552" y="1268759"/>
          <a:ext cx="8064896" cy="44670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51994"/>
                <a:gridCol w="1112902"/>
              </a:tblGrid>
              <a:tr h="3539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kern="1200" dirty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Тест на ВІЛ НЕ БУВ анонімний</a:t>
                      </a:r>
                      <a:endParaRPr lang="ru-RU" sz="2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b="1" kern="1200" dirty="0" smtClean="0">
                          <a:solidFill>
                            <a:schemeClr val="tx2">
                              <a:lumMod val="50000"/>
                            </a:schemeClr>
                          </a:solidFill>
                          <a:effectLst/>
                        </a:rPr>
                        <a:t>34%</a:t>
                      </a:r>
                      <a:endParaRPr lang="ru-RU" sz="2000" b="1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0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Не була надана передтестова консультація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effectLst/>
                        </a:rPr>
                        <a:t>30%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0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Не отримали післятестове консультування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effectLst/>
                        </a:rPr>
                        <a:t>27%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38060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Не отримали результатів тестування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effectLst/>
                        </a:rPr>
                        <a:t>6%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19310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kern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4087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Не сказали, що у підлітка є право </a:t>
                      </a:r>
                      <a:r>
                        <a:rPr lang="uk-UA" sz="2000" kern="1200" dirty="0" smtClean="0">
                          <a:effectLst/>
                        </a:rPr>
                        <a:t>відмовитис</a:t>
                      </a:r>
                      <a:r>
                        <a:rPr lang="uk-UA" sz="2000" kern="1200" dirty="0" smtClean="0">
                          <a:solidFill>
                            <a:schemeClr val="tx1"/>
                          </a:solidFill>
                          <a:effectLst/>
                        </a:rPr>
                        <a:t>я</a:t>
                      </a:r>
                      <a:r>
                        <a:rPr lang="uk-UA" sz="2000" kern="1200" dirty="0" smtClean="0">
                          <a:effectLst/>
                        </a:rPr>
                        <a:t> </a:t>
                      </a:r>
                      <a:r>
                        <a:rPr lang="uk-UA" sz="2000" kern="1200" dirty="0">
                          <a:effectLst/>
                        </a:rPr>
                        <a:t>від проходження тестування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effectLst/>
                        </a:rPr>
                        <a:t>23%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4472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Не питали у підлітка дозволу на проведення тестування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effectLst/>
                        </a:rPr>
                        <a:t>17%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4290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Вимагали показати дозвіл батьків на проведення тестування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effectLst/>
                        </a:rPr>
                        <a:t>9%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17868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kern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1025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Підлітки змушені були приховати свій справжній вік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effectLst/>
                        </a:rPr>
                        <a:t>8%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  <a:tr h="193107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500" kern="1200" dirty="0">
                          <a:effectLst/>
                        </a:rPr>
                        <a:t> 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540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>
                          <a:effectLst/>
                        </a:rPr>
                        <a:t>Тестування на ВІЛ було платне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2000" kern="1200" dirty="0" smtClean="0">
                          <a:effectLst/>
                        </a:rPr>
                        <a:t>17%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2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12632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188640"/>
            <a:ext cx="8229600" cy="778098"/>
          </a:xfrm>
        </p:spPr>
        <p:txBody>
          <a:bodyPr>
            <a:noAutofit/>
          </a:bodyPr>
          <a:lstStyle/>
          <a:p>
            <a:pPr algn="l"/>
            <a:r>
              <a:rPr lang="uk-UA" sz="2200" b="1" u="sng" dirty="0" smtClean="0">
                <a:solidFill>
                  <a:srgbClr val="BF0B58"/>
                </a:solidFill>
                <a:latin typeface="Arial Black" pitchFamily="34" charset="0"/>
              </a:rPr>
              <a:t>РЕЗУЛЬТАТИ:  МІСЦЯ </a:t>
            </a:r>
            <a:r>
              <a:rPr lang="uk-UA" sz="2200" b="1" u="sng" dirty="0">
                <a:solidFill>
                  <a:srgbClr val="BF0B58"/>
                </a:solidFill>
                <a:latin typeface="Arial Black" pitchFamily="34" charset="0"/>
              </a:rPr>
              <a:t>ПРОВЕДЕННЯ </a:t>
            </a:r>
            <a:r>
              <a:rPr lang="uk-UA" sz="2200" b="1" u="sng" dirty="0" err="1" smtClean="0">
                <a:solidFill>
                  <a:srgbClr val="BF0B58"/>
                </a:solidFill>
                <a:latin typeface="Arial Black" pitchFamily="34" charset="0"/>
              </a:rPr>
              <a:t>КіТ</a:t>
            </a:r>
            <a:endParaRPr lang="ru-RU" sz="2200" u="sng" dirty="0">
              <a:latin typeface="Arial Black" pitchFamily="34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052736"/>
            <a:ext cx="8568952" cy="5688632"/>
          </a:xfrm>
        </p:spPr>
        <p:txBody>
          <a:bodyPr>
            <a:noAutofit/>
          </a:bodyPr>
          <a:lstStyle/>
          <a:p>
            <a:pPr marL="0" indent="0">
              <a:spcBef>
                <a:spcPts val="600"/>
              </a:spcBef>
              <a:buNone/>
            </a:pPr>
            <a:r>
              <a:rPr lang="uk-UA" sz="1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Молодь вказала такі місця для проходження тестування:</a:t>
            </a:r>
          </a:p>
          <a:p>
            <a:pPr marL="0" indent="0">
              <a:buNone/>
            </a:pPr>
            <a:endParaRPr lang="uk-UA" sz="5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lvl="2">
              <a:spcBef>
                <a:spcPts val="600"/>
              </a:spcBef>
            </a:pPr>
            <a:r>
              <a:rPr lang="uk-UA" sz="1800" dirty="0" err="1">
                <a:latin typeface="Arial" pitchFamily="34" charset="0"/>
                <a:cs typeface="Arial" pitchFamily="34" charset="0"/>
              </a:rPr>
              <a:t>СНІД-центр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 </a:t>
            </a:r>
            <a:r>
              <a:rPr lang="uk-UA" sz="1800" b="1" dirty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(41,7%)                                 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Кабінет довіри </a:t>
            </a:r>
            <a:r>
              <a:rPr lang="uk-UA" sz="1800" b="1" dirty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(25,3%) </a:t>
            </a:r>
          </a:p>
          <a:p>
            <a:pPr lvl="2">
              <a:spcBef>
                <a:spcPts val="600"/>
              </a:spcBef>
            </a:pPr>
            <a:r>
              <a:rPr lang="uk-UA" sz="1800" dirty="0">
                <a:latin typeface="Arial" pitchFamily="34" charset="0"/>
                <a:cs typeface="Arial" pitchFamily="34" charset="0"/>
              </a:rPr>
              <a:t>КДМ </a:t>
            </a:r>
            <a:r>
              <a:rPr lang="uk-UA" sz="1800" b="1" dirty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(21,9%)                              </a:t>
            </a:r>
            <a:r>
              <a:rPr lang="uk-UA" sz="1800" dirty="0">
                <a:latin typeface="Arial" pitchFamily="34" charset="0"/>
                <a:cs typeface="Arial" pitchFamily="34" charset="0"/>
              </a:rPr>
              <a:t>Громадська організація </a:t>
            </a:r>
            <a:r>
              <a:rPr lang="uk-UA" sz="1800" b="1" dirty="0">
                <a:solidFill>
                  <a:srgbClr val="BF0B58"/>
                </a:solidFill>
                <a:latin typeface="Arial" pitchFamily="34" charset="0"/>
                <a:cs typeface="Arial" pitchFamily="34" charset="0"/>
              </a:rPr>
              <a:t>(14,1%)</a:t>
            </a:r>
          </a:p>
          <a:p>
            <a:pPr marL="0" indent="0" algn="ctr">
              <a:buNone/>
            </a:pPr>
            <a:endParaRPr lang="uk-UA" sz="12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indent="0" algn="ctr">
              <a:buNone/>
            </a:pPr>
            <a:r>
              <a:rPr lang="uk-UA" sz="1800" b="1" dirty="0" smtClean="0">
                <a:solidFill>
                  <a:schemeClr val="tx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ПРОБЛЕМИ ЩОДО ПРОХОДЖЕННЯ ТЕСТУВАННЯ</a:t>
            </a:r>
          </a:p>
          <a:p>
            <a:pPr marL="0" indent="0" algn="ctr">
              <a:buNone/>
            </a:pPr>
            <a:endParaRPr lang="uk-UA" sz="600" b="1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uk-UA" sz="1800" b="1" u="sng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Думка молоді</a:t>
            </a:r>
            <a:r>
              <a:rPr lang="uk-UA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. Кожний п’ятий </a:t>
            </a:r>
            <a:r>
              <a:rPr lang="uk-UA" sz="1800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(19,9%) </a:t>
            </a:r>
            <a:r>
              <a:rPr lang="uk-UA" sz="1800" b="1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опитаний відмітив:</a:t>
            </a:r>
          </a:p>
          <a:p>
            <a:pPr>
              <a:spcBef>
                <a:spcPts val="600"/>
              </a:spcBef>
              <a:buFontTx/>
              <a:buChar char="-"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часову </a:t>
            </a:r>
            <a:r>
              <a:rPr lang="uk-UA" sz="1600" dirty="0">
                <a:latin typeface="Arial" pitchFamily="34" charset="0"/>
                <a:cs typeface="Arial" pitchFamily="34" charset="0"/>
              </a:rPr>
              <a:t>незручність для проходження </a:t>
            </a:r>
            <a:r>
              <a:rPr lang="uk-UA" sz="1600" dirty="0" smtClean="0">
                <a:latin typeface="Arial" pitchFamily="34" charset="0"/>
                <a:cs typeface="Arial" pitchFamily="34" charset="0"/>
              </a:rPr>
              <a:t>тестування</a:t>
            </a:r>
          </a:p>
          <a:p>
            <a:pPr>
              <a:spcBef>
                <a:spcPts val="600"/>
              </a:spcBef>
              <a:buFontTx/>
              <a:buChar char="-"/>
            </a:pPr>
            <a:r>
              <a:rPr lang="uk-UA" sz="1600" dirty="0" smtClean="0">
                <a:latin typeface="Arial" pitchFamily="34" charset="0"/>
                <a:cs typeface="Arial" pitchFamily="34" charset="0"/>
              </a:rPr>
              <a:t>необхідність </a:t>
            </a:r>
            <a:r>
              <a:rPr lang="uk-UA" sz="1600" dirty="0">
                <a:latin typeface="Arial" pitchFamily="34" charset="0"/>
                <a:cs typeface="Arial" pitchFamily="34" charset="0"/>
              </a:rPr>
              <a:t>пропустити майже цілий день навчання/роботи для проходження </a:t>
            </a:r>
            <a:r>
              <a:rPr lang="uk-UA" sz="1600" dirty="0" smtClean="0">
                <a:latin typeface="Arial" pitchFamily="34" charset="0"/>
                <a:cs typeface="Arial" pitchFamily="34" charset="0"/>
              </a:rPr>
              <a:t>процедури</a:t>
            </a:r>
          </a:p>
          <a:p>
            <a:pPr marL="0" indent="0">
              <a:buNone/>
            </a:pPr>
            <a:endParaRPr lang="uk-UA" sz="1050" dirty="0">
              <a:solidFill>
                <a:schemeClr val="tx2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0" indent="0">
              <a:buNone/>
            </a:pPr>
            <a:r>
              <a:rPr lang="uk-UA" sz="1800" b="1" u="sng" dirty="0">
                <a:solidFill>
                  <a:srgbClr val="0070C0"/>
                </a:solidFill>
                <a:latin typeface="Arial" pitchFamily="34" charset="0"/>
                <a:ea typeface="Times New Roman"/>
                <a:cs typeface="Arial" pitchFamily="34" charset="0"/>
              </a:rPr>
              <a:t>Д</a:t>
            </a:r>
            <a:r>
              <a:rPr lang="uk-UA" sz="1800" b="1" u="sng" dirty="0" smtClean="0">
                <a:solidFill>
                  <a:srgbClr val="0070C0"/>
                </a:solidFill>
                <a:latin typeface="Arial" pitchFamily="34" charset="0"/>
                <a:ea typeface="Times New Roman"/>
                <a:cs typeface="Arial" pitchFamily="34" charset="0"/>
              </a:rPr>
              <a:t>умка експертів: </a:t>
            </a:r>
          </a:p>
          <a:p>
            <a:pPr marL="0" indent="0">
              <a:buNone/>
            </a:pPr>
            <a:endParaRPr lang="uk-UA" sz="500" b="1" u="sng" dirty="0">
              <a:solidFill>
                <a:srgbClr val="0070C0"/>
              </a:solidFill>
              <a:latin typeface="Arial" pitchFamily="34" charset="0"/>
              <a:ea typeface="Times New Roman"/>
              <a:cs typeface="Arial" pitchFamily="34" charset="0"/>
            </a:endParaRPr>
          </a:p>
          <a:p>
            <a:pPr marL="174625" indent="-174625">
              <a:spcBef>
                <a:spcPts val="600"/>
              </a:spcBef>
            </a:pPr>
            <a:r>
              <a:rPr lang="uk-UA" sz="1600" dirty="0" smtClean="0">
                <a:latin typeface="Arial" pitchFamily="34" charset="0"/>
                <a:ea typeface="Times New Roman"/>
                <a:cs typeface="Arial" pitchFamily="34" charset="0"/>
              </a:rPr>
              <a:t>територіальна віддаленість</a:t>
            </a:r>
            <a:endParaRPr lang="uk-UA" sz="16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174625" indent="-174625">
              <a:spcBef>
                <a:spcPts val="600"/>
              </a:spcBef>
            </a:pPr>
            <a:r>
              <a:rPr lang="uk-UA" sz="1600" dirty="0" smtClean="0">
                <a:latin typeface="Arial" pitchFamily="34" charset="0"/>
                <a:ea typeface="Times New Roman"/>
                <a:cs typeface="Arial" pitchFamily="34" charset="0"/>
              </a:rPr>
              <a:t>неспроможність </a:t>
            </a:r>
            <a:r>
              <a:rPr lang="uk-UA" sz="1600" dirty="0">
                <a:latin typeface="Arial" pitchFamily="34" charset="0"/>
                <a:ea typeface="Times New Roman"/>
                <a:cs typeface="Arial" pitchFamily="34" charset="0"/>
              </a:rPr>
              <a:t>підлітків сплатити за проїзд до місця проведення </a:t>
            </a:r>
            <a:r>
              <a:rPr lang="uk-UA" sz="1600" dirty="0" err="1" smtClean="0">
                <a:latin typeface="Arial" pitchFamily="34" charset="0"/>
                <a:ea typeface="Times New Roman"/>
                <a:cs typeface="Arial" pitchFamily="34" charset="0"/>
              </a:rPr>
              <a:t>КіТ</a:t>
            </a:r>
            <a:r>
              <a:rPr lang="uk-UA" sz="1600" dirty="0" smtClean="0">
                <a:latin typeface="Arial" pitchFamily="34" charset="0"/>
                <a:ea typeface="Times New Roman"/>
                <a:cs typeface="Arial" pitchFamily="34" charset="0"/>
              </a:rPr>
              <a:t> </a:t>
            </a:r>
            <a:endParaRPr lang="uk-UA" sz="16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174625" indent="-174625">
              <a:spcBef>
                <a:spcPts val="600"/>
              </a:spcBef>
            </a:pPr>
            <a:r>
              <a:rPr lang="uk-UA" sz="1600" dirty="0" smtClean="0">
                <a:latin typeface="Arial" pitchFamily="34" charset="0"/>
                <a:ea typeface="Times New Roman"/>
                <a:cs typeface="Arial" pitchFamily="34" charset="0"/>
              </a:rPr>
              <a:t>погана </a:t>
            </a:r>
            <a:r>
              <a:rPr lang="uk-UA" sz="1600" dirty="0">
                <a:latin typeface="Arial" pitchFamily="34" charset="0"/>
                <a:ea typeface="Times New Roman"/>
                <a:cs typeface="Arial" pitchFamily="34" charset="0"/>
              </a:rPr>
              <a:t>поінформованість підлітків про існування закладів </a:t>
            </a:r>
            <a:r>
              <a:rPr lang="uk-UA" sz="1600" dirty="0" smtClean="0">
                <a:latin typeface="Arial" pitchFamily="34" charset="0"/>
                <a:ea typeface="Times New Roman"/>
                <a:cs typeface="Arial" pitchFamily="34" charset="0"/>
              </a:rPr>
              <a:t>тестування </a:t>
            </a:r>
            <a:endParaRPr lang="uk-UA" sz="16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174625" indent="-174625">
              <a:spcBef>
                <a:spcPts val="600"/>
              </a:spcBef>
            </a:pPr>
            <a:r>
              <a:rPr lang="uk-UA" sz="1600" dirty="0" smtClean="0">
                <a:latin typeface="Arial" pitchFamily="34" charset="0"/>
                <a:ea typeface="Times New Roman"/>
                <a:cs typeface="Arial" pitchFamily="34" charset="0"/>
              </a:rPr>
              <a:t>нерозвиненість </a:t>
            </a:r>
            <a:r>
              <a:rPr lang="uk-UA" sz="1600" dirty="0">
                <a:latin typeface="Arial" pitchFamily="34" charset="0"/>
                <a:ea typeface="Times New Roman"/>
                <a:cs typeface="Arial" pitchFamily="34" charset="0"/>
              </a:rPr>
              <a:t>наявної мережі мобільних пунктів і </a:t>
            </a:r>
            <a:r>
              <a:rPr lang="uk-UA" sz="1600" dirty="0" smtClean="0">
                <a:latin typeface="Arial" pitchFamily="34" charset="0"/>
                <a:ea typeface="Times New Roman"/>
                <a:cs typeface="Arial" pitchFamily="34" charset="0"/>
              </a:rPr>
              <a:t>лабораторій</a:t>
            </a:r>
            <a:endParaRPr lang="uk-UA" sz="1600" dirty="0">
              <a:latin typeface="Arial" pitchFamily="34" charset="0"/>
              <a:ea typeface="Times New Roman"/>
              <a:cs typeface="Arial" pitchFamily="34" charset="0"/>
            </a:endParaRPr>
          </a:p>
          <a:p>
            <a:pPr marL="174625" indent="-174625">
              <a:spcBef>
                <a:spcPts val="600"/>
              </a:spcBef>
            </a:pPr>
            <a:r>
              <a:rPr lang="uk-UA" sz="1600" dirty="0" smtClean="0">
                <a:latin typeface="Arial" pitchFamily="34" charset="0"/>
                <a:ea typeface="Times New Roman"/>
                <a:cs typeface="Arial" pitchFamily="34" charset="0"/>
              </a:rPr>
              <a:t>неналагоджена система </a:t>
            </a:r>
            <a:r>
              <a:rPr lang="uk-UA" sz="1600" dirty="0">
                <a:latin typeface="Arial" pitchFamily="34" charset="0"/>
                <a:ea typeface="Times New Roman"/>
                <a:cs typeface="Arial" pitchFamily="34" charset="0"/>
              </a:rPr>
              <a:t>переадресації послуг і соціального супроводу </a:t>
            </a:r>
            <a:r>
              <a:rPr lang="uk-UA" sz="1600" dirty="0" smtClean="0">
                <a:latin typeface="Arial" pitchFamily="34" charset="0"/>
                <a:ea typeface="Times New Roman"/>
                <a:cs typeface="Arial" pitchFamily="34" charset="0"/>
              </a:rPr>
              <a:t>підлітків</a:t>
            </a:r>
          </a:p>
          <a:p>
            <a:pPr marL="0" indent="0">
              <a:spcBef>
                <a:spcPts val="600"/>
              </a:spcBef>
              <a:buNone/>
            </a:pPr>
            <a:endParaRPr lang="uk-UA" sz="1600" b="1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>
              <a:spcBef>
                <a:spcPts val="1200"/>
              </a:spcBef>
            </a:pPr>
            <a:endParaRPr lang="ru-RU" sz="16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ru-RU" sz="16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661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pPr algn="l"/>
            <a:r>
              <a:rPr lang="uk-UA" sz="2200" b="1" u="sng" dirty="0" smtClean="0">
                <a:solidFill>
                  <a:srgbClr val="BF0B58"/>
                </a:solidFill>
                <a:latin typeface="Arial Black" pitchFamily="34" charset="0"/>
              </a:rPr>
              <a:t>РЕЗУЛЬТАТИ: ПРОБЛЕМНІ ПИТАННЯ ПЕРЕДТЕСТОВОГО КОНСУЛЬТУВАННЯ</a:t>
            </a:r>
            <a:endParaRPr lang="ru-RU" sz="2200" u="sng" dirty="0">
              <a:solidFill>
                <a:srgbClr val="BF0B58"/>
              </a:solidFill>
              <a:latin typeface="Arial Black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 flipH="1">
            <a:off x="251520" y="2204864"/>
            <a:ext cx="1800200" cy="1754326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uk-UA" b="1" u="sng" dirty="0" smtClean="0">
                <a:solidFill>
                  <a:srgbClr val="002060"/>
                </a:solidFill>
              </a:rPr>
              <a:t>Не </a:t>
            </a:r>
            <a:r>
              <a:rPr lang="uk-UA" b="1" u="sng" dirty="0">
                <a:solidFill>
                  <a:srgbClr val="002060"/>
                </a:solidFill>
              </a:rPr>
              <a:t>отримали </a:t>
            </a:r>
            <a:r>
              <a:rPr lang="uk-UA" b="1" u="sng" dirty="0" err="1">
                <a:solidFill>
                  <a:srgbClr val="002060"/>
                </a:solidFill>
              </a:rPr>
              <a:t>передтестове</a:t>
            </a:r>
            <a:r>
              <a:rPr lang="uk-UA" b="1" u="sng" dirty="0">
                <a:solidFill>
                  <a:srgbClr val="002060"/>
                </a:solidFill>
              </a:rPr>
              <a:t> консультування </a:t>
            </a:r>
            <a:r>
              <a:rPr lang="uk-UA" b="1" dirty="0">
                <a:solidFill>
                  <a:srgbClr val="002060"/>
                </a:solidFill>
              </a:rPr>
              <a:t>(серед тих, хто мав досвід </a:t>
            </a:r>
            <a:r>
              <a:rPr lang="uk-UA" b="1" dirty="0" smtClean="0">
                <a:solidFill>
                  <a:srgbClr val="002060"/>
                </a:solidFill>
              </a:rPr>
              <a:t>тестування), %</a:t>
            </a:r>
            <a:endParaRPr lang="uk-UA" dirty="0">
              <a:solidFill>
                <a:srgbClr val="002060"/>
              </a:solidFill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51520" y="4568991"/>
            <a:ext cx="8640960" cy="2123658"/>
          </a:xfrm>
          <a:prstGeom prst="rect">
            <a:avLst/>
          </a:prstGeom>
          <a:ln>
            <a:solidFill>
              <a:schemeClr val="accent1"/>
            </a:solidFill>
          </a:ln>
        </p:spPr>
        <p:txBody>
          <a:bodyPr wrap="square">
            <a:spAutoFit/>
          </a:bodyPr>
          <a:lstStyle/>
          <a:p>
            <a:pPr indent="271463"/>
            <a:r>
              <a:rPr lang="uk-UA" b="1" dirty="0" smtClean="0">
                <a:solidFill>
                  <a:srgbClr val="002060"/>
                </a:solidFill>
              </a:rPr>
              <a:t>Думка експертів:</a:t>
            </a:r>
          </a:p>
          <a:p>
            <a:pPr indent="271463"/>
            <a:endParaRPr lang="uk-UA" b="1" dirty="0" smtClean="0">
              <a:solidFill>
                <a:srgbClr val="002060"/>
              </a:solidFill>
            </a:endParaRP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600" dirty="0" smtClean="0"/>
              <a:t>Відсутність рекомендацій в існуючому порядку з </a:t>
            </a:r>
            <a:r>
              <a:rPr lang="uk-UA" sz="1600" dirty="0" err="1" smtClean="0"/>
              <a:t>КіТ</a:t>
            </a:r>
            <a:r>
              <a:rPr lang="uk-UA" sz="1600" dirty="0" smtClean="0"/>
              <a:t> щодо особливостей консультування підлітків, які практикують ризиковану поведінку, з урахуванням вікових, гендерних та психологічних особливостей. </a:t>
            </a:r>
            <a:r>
              <a:rPr lang="uk-UA" sz="1600" dirty="0" smtClean="0">
                <a:solidFill>
                  <a:srgbClr val="FF0000"/>
                </a:solidFill>
              </a:rPr>
              <a:t> </a:t>
            </a:r>
          </a:p>
          <a:p>
            <a:pPr marL="285750" indent="-285750" algn="just">
              <a:buFont typeface="Arial" pitchFamily="34" charset="0"/>
              <a:buChar char="•"/>
            </a:pPr>
            <a:r>
              <a:rPr lang="uk-UA" sz="1600" dirty="0" smtClean="0"/>
              <a:t>Існують перешкоди для отримання повного комплексу послуг </a:t>
            </a:r>
            <a:r>
              <a:rPr lang="uk-UA" sz="1600" dirty="0" err="1" smtClean="0"/>
              <a:t>КіТ</a:t>
            </a:r>
            <a:r>
              <a:rPr lang="uk-UA" sz="1600" dirty="0" smtClean="0"/>
              <a:t> підлітками та молоддю, зокрема з груп ризику, а саме: наявність черг, обмеженість часу для спілкування з підлітком тощо.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88731431"/>
              </p:ext>
            </p:extLst>
          </p:nvPr>
        </p:nvGraphicFramePr>
        <p:xfrm>
          <a:off x="2339752" y="1124744"/>
          <a:ext cx="6454552" cy="33123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08047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  <a:fontScheme name="Стандартная">
    <a:majorFont>
      <a:latin typeface="Cambria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Стандартная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Composite</Template>
  <TotalTime>3520</TotalTime>
  <Words>1317</Words>
  <Application>Microsoft Office PowerPoint</Application>
  <PresentationFormat>Экран (4:3)</PresentationFormat>
  <Paragraphs>258</Paragraphs>
  <Slides>15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ПОДЯКИ</vt:lpstr>
      <vt:lpstr>МЕТА: збір інформації та підготовка рекомендацій щодо покращення доступу підлітків та молоді до якісних і комплексних послуг КіТ.</vt:lpstr>
      <vt:lpstr>РЕЗУЛЬТАТИ: РИЗИКОВАНІ ПРАКТИКИ ПІДЛІТКІВ ТА МОЛОДІ (1)</vt:lpstr>
      <vt:lpstr>РЕЗУЛЬТАТИ: РИЗИКОВАНІ ПРАКТИКИ ПІДЛІТКІВ ТА МОЛОДІ (2)</vt:lpstr>
      <vt:lpstr>РЕЗУЛЬТАТИ: ДОСВІД ТЕСТУВАННЯ НА ВІЛ</vt:lpstr>
      <vt:lpstr>РЕЗУЛЬТАТИ: ЗАФІКСОВАНО ПОРУШЕННЯ ПРИНЦИПІВ ТА УМОВ ТЕСТУВАННЯ   </vt:lpstr>
      <vt:lpstr>РЕЗУЛЬТАТИ:  МІСЦЯ ПРОВЕДЕННЯ КіТ</vt:lpstr>
      <vt:lpstr>РЕЗУЛЬТАТИ: ПРОБЛЕМНІ ПИТАННЯ ПЕРЕДТЕСТОВОГО КОНСУЛЬТУВАННЯ</vt:lpstr>
      <vt:lpstr>РЕЗУЛЬТАТИ: ОТРИМАННЯ РЕЗУЛЬТАТУ ТЕСТУВАННЯ</vt:lpstr>
      <vt:lpstr>РЕЗУЛЬТАТИ: РОЗКРИТТЯ ПІДЛІТКАМИ ТА МОЛОДДЮ СВОГО ВІЛ+ СТАТУСУ</vt:lpstr>
      <vt:lpstr>РЕЗУЛЬТАТИ: МОТИВАЦІЯ ПІДЛІТКІВ ТА МОЛОДІ ЩОДО ПРОХОДЖЕННЯ КіТ</vt:lpstr>
      <vt:lpstr>Презентация PowerPoint</vt:lpstr>
      <vt:lpstr>Рекомендації</vt:lpstr>
      <vt:lpstr>Додаткову інформацію можна отримати: </vt:lpstr>
    </vt:vector>
  </TitlesOfParts>
  <Company>*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Katerina</cp:lastModifiedBy>
  <cp:revision>282</cp:revision>
  <cp:lastPrinted>2013-10-16T12:26:27Z</cp:lastPrinted>
  <dcterms:created xsi:type="dcterms:W3CDTF">2013-09-17T10:04:23Z</dcterms:created>
  <dcterms:modified xsi:type="dcterms:W3CDTF">2014-11-10T11:56:41Z</dcterms:modified>
</cp:coreProperties>
</file>