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2" r:id="rId3"/>
    <p:sldId id="293" r:id="rId4"/>
    <p:sldId id="281" r:id="rId5"/>
    <p:sldId id="263" r:id="rId6"/>
    <p:sldId id="283" r:id="rId7"/>
    <p:sldId id="265" r:id="rId8"/>
    <p:sldId id="294" r:id="rId9"/>
    <p:sldId id="285" r:id="rId10"/>
    <p:sldId id="299" r:id="rId11"/>
    <p:sldId id="284" r:id="rId12"/>
    <p:sldId id="287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6291" autoAdjust="0"/>
  </p:normalViewPr>
  <p:slideViewPr>
    <p:cSldViewPr>
      <p:cViewPr>
        <p:scale>
          <a:sx n="80" d="100"/>
          <a:sy n="80" d="100"/>
        </p:scale>
        <p:origin x="-80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6.2672043941229522E-2"/>
          <c:y val="3.2615062972801007E-2"/>
          <c:w val="0.934435887159214"/>
          <c:h val="0.80677315315133347"/>
        </c:manualLayout>
      </c:layout>
      <c:bar3D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IDUs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8920688995563975E-3"/>
                  <c:y val="9.0856908154986205E-2"/>
                </c:manualLayout>
              </c:layout>
              <c:showVal val="1"/>
            </c:dLbl>
            <c:dLbl>
              <c:idx val="1"/>
              <c:layout>
                <c:manualLayout>
                  <c:x val="-2.8920688995563975E-3"/>
                  <c:y val="0.11223500419145351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9.620143216410301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2826857621880394"/>
                </c:manualLayout>
              </c:layout>
              <c:showVal val="1"/>
            </c:dLbl>
            <c:txPr>
              <a:bodyPr/>
              <a:lstStyle/>
              <a:p>
                <a:pPr>
                  <a:defRPr sz="1997" b="1" i="0" baseline="0"/>
                </a:pPr>
                <a:endParaRPr lang="uk-UA"/>
              </a:p>
            </c:txPr>
            <c:showVal val="1"/>
          </c:dLbls>
          <c:cat>
            <c:numRef>
              <c:f>Лист2!$B$1:$E$1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</c:numCache>
            </c:numRef>
          </c:cat>
          <c:val>
            <c:numRef>
              <c:f>Лист2!$B$2:$E$2</c:f>
              <c:numCache>
                <c:formatCode>General</c:formatCode>
                <c:ptCount val="4"/>
                <c:pt idx="0">
                  <c:v>14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FSWs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1"/>
              <c:layout>
                <c:manualLayout>
                  <c:x val="8.6762066986692515E-3"/>
                  <c:y val="0.10689048018233664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1223500419145351"/>
                </c:manualLayout>
              </c:layout>
              <c:showVal val="1"/>
            </c:dLbl>
            <c:dLbl>
              <c:idx val="3"/>
              <c:layout>
                <c:manualLayout>
                  <c:x val="2.8920688995563975E-3"/>
                  <c:y val="6.4134288109401999E-2"/>
                </c:manualLayout>
              </c:layout>
              <c:showVal val="1"/>
            </c:dLbl>
            <c:txPr>
              <a:bodyPr/>
              <a:lstStyle/>
              <a:p>
                <a:pPr>
                  <a:defRPr sz="1997" b="1" i="0" baseline="0"/>
                </a:pPr>
                <a:endParaRPr lang="uk-UA"/>
              </a:p>
            </c:txPr>
            <c:showVal val="1"/>
          </c:dLbls>
          <c:cat>
            <c:numRef>
              <c:f>Лист2!$B$1:$E$1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</c:numCache>
            </c:numRef>
          </c:cat>
          <c:val>
            <c:numRef>
              <c:f>Лист2!$B$3:$E$3</c:f>
              <c:numCache>
                <c:formatCode>General</c:formatCode>
                <c:ptCount val="4"/>
                <c:pt idx="1">
                  <c:v>10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2"/>
              <c:layout>
                <c:manualLayout>
                  <c:x val="2.8920688995563975E-3"/>
                  <c:y val="0.11757952820057034"/>
                </c:manualLayout>
              </c:layout>
              <c:showVal val="1"/>
            </c:dLbl>
            <c:dLbl>
              <c:idx val="3"/>
              <c:layout>
                <c:manualLayout>
                  <c:x val="5.7841377991127959E-3"/>
                  <c:y val="8.5512384145869355E-2"/>
                </c:manualLayout>
              </c:layout>
              <c:showVal val="1"/>
            </c:dLbl>
            <c:txPr>
              <a:bodyPr/>
              <a:lstStyle/>
              <a:p>
                <a:pPr>
                  <a:defRPr sz="1997" b="1" i="0" baseline="0"/>
                </a:pPr>
                <a:endParaRPr lang="uk-UA"/>
              </a:p>
            </c:txPr>
            <c:showVal val="1"/>
          </c:dLbls>
          <c:cat>
            <c:numRef>
              <c:f>Лист2!$B$1:$E$1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2011</c:v>
                </c:pt>
              </c:numCache>
            </c:numRef>
          </c:cat>
          <c:val>
            <c:numRef>
              <c:f>Лист2!$B$4:$E$4</c:f>
              <c:numCache>
                <c:formatCode>General</c:formatCode>
                <c:ptCount val="4"/>
                <c:pt idx="0">
                  <c:v>0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/>
        <c:shape val="box"/>
        <c:axId val="66092032"/>
        <c:axId val="53703424"/>
        <c:axId val="0"/>
      </c:bar3DChart>
      <c:catAx>
        <c:axId val="66092032"/>
        <c:scaling>
          <c:orientation val="minMax"/>
        </c:scaling>
        <c:axPos val="b"/>
        <c:numFmt formatCode="General" sourceLinked="1"/>
        <c:tickLblPos val="nextTo"/>
        <c:crossAx val="53703424"/>
        <c:crosses val="autoZero"/>
        <c:auto val="1"/>
        <c:lblAlgn val="ctr"/>
        <c:lblOffset val="100"/>
      </c:catAx>
      <c:valAx>
        <c:axId val="53703424"/>
        <c:scaling>
          <c:orientation val="minMax"/>
        </c:scaling>
        <c:axPos val="l"/>
        <c:numFmt formatCode="General" sourceLinked="1"/>
        <c:tickLblPos val="nextTo"/>
        <c:crossAx val="66092032"/>
        <c:crosses val="autoZero"/>
        <c:crossBetween val="between"/>
      </c:valAx>
      <c:spPr>
        <a:noFill/>
        <a:ln w="25367">
          <a:noFill/>
        </a:ln>
      </c:spPr>
    </c:plotArea>
    <c:legend>
      <c:legendPos val="t"/>
      <c:layout>
        <c:manualLayout>
          <c:xMode val="edge"/>
          <c:yMode val="edge"/>
          <c:x val="0.47585882567282139"/>
          <c:y val="0.1229242478817482"/>
          <c:w val="0.52414117432717888"/>
          <c:h val="0.14185700787401573"/>
        </c:manualLayout>
      </c:layout>
      <c:txPr>
        <a:bodyPr/>
        <a:lstStyle/>
        <a:p>
          <a:pPr>
            <a:defRPr sz="1698" b="1" baseline="0"/>
          </a:pPr>
          <a:endParaRPr lang="uk-UA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>
        <c:manualLayout>
          <c:layoutTarget val="inner"/>
          <c:xMode val="edge"/>
          <c:yMode val="edge"/>
          <c:x val="5.9351468411972964E-3"/>
          <c:y val="0.11913073106816312"/>
          <c:w val="0.96604938271604934"/>
          <c:h val="0.67075478938425304"/>
        </c:manualLayout>
      </c:layout>
      <c:barChart>
        <c:barDir val="col"/>
        <c:grouping val="clustered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4.3127192193542566E-3"/>
                  <c:y val="-3.2731865087540363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080246913580242E-2"/>
                  <c:y val="-4.984948660589441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7694967255067096E-3"/>
                  <c:y val="-8.388396737901544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5432224938476101E-3"/>
                  <c:y val="-7.962963893480995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504623535471671E-3"/>
                  <c:y val="-4.1541339845470725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4.6296296296296311E-3"/>
                  <c:y val="-4.1541238838245308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2345679012345571E-2"/>
                  <c:y val="-4.5695362722069789E-2"/>
                </c:manualLayout>
              </c:layout>
              <c:dLblPos val="outEnd"/>
              <c:showVal val="1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668" b="0" i="0" baseline="0"/>
                </a:pPr>
                <a:endParaRPr lang="uk-UA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boys</c:v>
                </c:pt>
                <c:pt idx="1">
                  <c:v>girls</c:v>
                </c:pt>
                <c:pt idx="2">
                  <c:v>13 years old</c:v>
                </c:pt>
                <c:pt idx="3">
                  <c:v>14-15 years old</c:v>
                </c:pt>
                <c:pt idx="4">
                  <c:v>16-17 years old</c:v>
                </c:pt>
                <c:pt idx="5">
                  <c:v>18-19 years old</c:v>
                </c:pt>
                <c:pt idx="6">
                  <c:v>20-24 years old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7.2</c:v>
                </c:pt>
                <c:pt idx="1">
                  <c:v>14.5</c:v>
                </c:pt>
                <c:pt idx="2">
                  <c:v>2.8</c:v>
                </c:pt>
                <c:pt idx="3">
                  <c:v>2.9</c:v>
                </c:pt>
                <c:pt idx="4">
                  <c:v>10.5</c:v>
                </c:pt>
                <c:pt idx="5">
                  <c:v>45.9</c:v>
                </c:pt>
                <c:pt idx="6">
                  <c:v>45.5</c:v>
                </c:pt>
              </c:numCache>
            </c:numRef>
          </c:val>
        </c:ser>
        <c:dLbls/>
        <c:axId val="82122240"/>
        <c:axId val="82123776"/>
      </c:barChart>
      <c:catAx>
        <c:axId val="82122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28" b="1" i="0" baseline="0"/>
            </a:pPr>
            <a:endParaRPr lang="uk-UA"/>
          </a:p>
        </c:txPr>
        <c:crossAx val="82123776"/>
        <c:crosses val="autoZero"/>
        <c:auto val="1"/>
        <c:lblAlgn val="ctr"/>
        <c:lblOffset val="100"/>
      </c:catAx>
      <c:valAx>
        <c:axId val="82123776"/>
        <c:scaling>
          <c:orientation val="minMax"/>
        </c:scaling>
        <c:axPos val="l"/>
        <c:numFmt formatCode="General" sourceLinked="1"/>
        <c:tickLblPos val="none"/>
        <c:spPr>
          <a:ln>
            <a:noFill/>
          </a:ln>
        </c:spPr>
        <c:crossAx val="8212224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6BBDB-AEB6-42FB-ACA1-9DABEBE5106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A65D8BF-F429-4539-BA6D-ED8EA960E5B7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400" b="1" smtClean="0">
              <a:solidFill>
                <a:schemeClr val="tx1"/>
              </a:solidFill>
            </a:rPr>
            <a:t>Requirements of MARA are much broader than just HIV prevention and counseling</a:t>
          </a:r>
          <a:endParaRPr lang="ru-RU" sz="2400" b="1" dirty="0">
            <a:solidFill>
              <a:schemeClr val="tx1"/>
            </a:solidFill>
          </a:endParaRPr>
        </a:p>
      </dgm:t>
    </dgm:pt>
    <dgm:pt modelId="{73A61ADC-D83B-487F-BDA6-EB654B0A1C4C}" type="parTrans" cxnId="{66362F94-E0F4-440B-8ED0-13A7FCA96407}">
      <dgm:prSet/>
      <dgm:spPr/>
      <dgm:t>
        <a:bodyPr/>
        <a:lstStyle/>
        <a:p>
          <a:endParaRPr lang="ru-RU"/>
        </a:p>
      </dgm:t>
    </dgm:pt>
    <dgm:pt modelId="{30302899-89C1-4667-AD9F-B1DD736638F9}" type="sibTrans" cxnId="{66362F94-E0F4-440B-8ED0-13A7FCA96407}">
      <dgm:prSet/>
      <dgm:spPr/>
      <dgm:t>
        <a:bodyPr/>
        <a:lstStyle/>
        <a:p>
          <a:endParaRPr lang="ru-RU"/>
        </a:p>
      </dgm:t>
    </dgm:pt>
    <dgm:pt modelId="{44BD5ABB-BB45-47FB-A1CD-2D5536B41FC9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Wide range of barriers to normal socialization</a:t>
          </a:r>
          <a:endParaRPr lang="ru-RU" sz="2000" b="1" dirty="0">
            <a:solidFill>
              <a:schemeClr val="tx1"/>
            </a:solidFill>
          </a:endParaRPr>
        </a:p>
      </dgm:t>
    </dgm:pt>
    <dgm:pt modelId="{B88EFCF8-7BA3-4C3D-BC2D-F0F0C5A5E47B}" type="parTrans" cxnId="{A8235B3C-C2A9-43DC-9156-B10DD90E41A4}">
      <dgm:prSet/>
      <dgm:spPr/>
      <dgm:t>
        <a:bodyPr/>
        <a:lstStyle/>
        <a:p>
          <a:endParaRPr lang="ru-RU"/>
        </a:p>
      </dgm:t>
    </dgm:pt>
    <dgm:pt modelId="{14BAE463-26E3-4B4B-A377-D93D78440910}" type="sibTrans" cxnId="{A8235B3C-C2A9-43DC-9156-B10DD90E41A4}">
      <dgm:prSet/>
      <dgm:spPr/>
      <dgm:t>
        <a:bodyPr/>
        <a:lstStyle/>
        <a:p>
          <a:endParaRPr lang="ru-RU"/>
        </a:p>
      </dgm:t>
    </dgm:pt>
    <dgm:pt modelId="{4F30CF3B-2AB2-43F6-863E-240E08F4BA8A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Barriers to </a:t>
          </a:r>
          <a:r>
            <a:rPr lang="en-US" sz="2000" b="1" dirty="0" smtClean="0">
              <a:solidFill>
                <a:srgbClr val="C00000"/>
              </a:solidFill>
            </a:rPr>
            <a:t>HTC </a:t>
          </a:r>
          <a:r>
            <a:rPr lang="en-US" sz="2000" b="1" dirty="0" smtClean="0">
              <a:solidFill>
                <a:srgbClr val="C00000"/>
              </a:solidFill>
            </a:rPr>
            <a:t>services acceptance</a:t>
          </a:r>
          <a:endParaRPr lang="ru-RU" sz="2000" b="1" dirty="0">
            <a:solidFill>
              <a:schemeClr val="tx1"/>
            </a:solidFill>
          </a:endParaRPr>
        </a:p>
      </dgm:t>
    </dgm:pt>
    <dgm:pt modelId="{7A7146D6-352A-4583-BAD6-9596DC1A8B77}" type="parTrans" cxnId="{383D5F97-0547-44D6-8B5D-308CAA6703D3}">
      <dgm:prSet/>
      <dgm:spPr/>
      <dgm:t>
        <a:bodyPr/>
        <a:lstStyle/>
        <a:p>
          <a:endParaRPr lang="uk-UA"/>
        </a:p>
      </dgm:t>
    </dgm:pt>
    <dgm:pt modelId="{6F3348C3-2F72-4113-9874-30D6B8DA1992}" type="sibTrans" cxnId="{383D5F97-0547-44D6-8B5D-308CAA6703D3}">
      <dgm:prSet/>
      <dgm:spPr/>
      <dgm:t>
        <a:bodyPr/>
        <a:lstStyle/>
        <a:p>
          <a:endParaRPr lang="uk-UA"/>
        </a:p>
      </dgm:t>
    </dgm:pt>
    <dgm:pt modelId="{F1D82D7A-067F-4404-B3F9-4946100AB18A}" type="pres">
      <dgm:prSet presAssocID="{6546BBDB-AEB6-42FB-ACA1-9DABEBE51062}" presName="CompostProcess" presStyleCnt="0">
        <dgm:presLayoutVars>
          <dgm:dir/>
          <dgm:resizeHandles val="exact"/>
        </dgm:presLayoutVars>
      </dgm:prSet>
      <dgm:spPr/>
    </dgm:pt>
    <dgm:pt modelId="{32161065-CF7F-4B89-8790-CCB27BDB01D6}" type="pres">
      <dgm:prSet presAssocID="{6546BBDB-AEB6-42FB-ACA1-9DABEBE51062}" presName="arrow" presStyleLbl="bgShp" presStyleIdx="0" presStyleCnt="1"/>
      <dgm:spPr/>
    </dgm:pt>
    <dgm:pt modelId="{63C923F8-68BD-4171-B583-B047092CA737}" type="pres">
      <dgm:prSet presAssocID="{6546BBDB-AEB6-42FB-ACA1-9DABEBE51062}" presName="linearProcess" presStyleCnt="0"/>
      <dgm:spPr/>
    </dgm:pt>
    <dgm:pt modelId="{ADCC43F5-D70B-4B45-A90E-0965CF54EFF2}" type="pres">
      <dgm:prSet presAssocID="{3A65D8BF-F429-4539-BA6D-ED8EA960E5B7}" presName="textNode" presStyleLbl="node1" presStyleIdx="0" presStyleCnt="3" custScaleX="109283" custScaleY="1332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30EB2F-0905-4E80-BF1D-0B614AE83B1D}" type="pres">
      <dgm:prSet presAssocID="{30302899-89C1-4667-AD9F-B1DD736638F9}" presName="sibTrans" presStyleCnt="0"/>
      <dgm:spPr/>
    </dgm:pt>
    <dgm:pt modelId="{4A6A6DEE-B978-46A2-8540-1A317313A470}" type="pres">
      <dgm:prSet presAssocID="{44BD5ABB-BB45-47FB-A1CD-2D5536B41FC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65AB5-9065-464C-A3D9-591260D7A194}" type="pres">
      <dgm:prSet presAssocID="{14BAE463-26E3-4B4B-A377-D93D78440910}" presName="sibTrans" presStyleCnt="0"/>
      <dgm:spPr/>
    </dgm:pt>
    <dgm:pt modelId="{505BBA35-5544-4F5C-B3DB-1E006EDCF8B6}" type="pres">
      <dgm:prSet presAssocID="{4F30CF3B-2AB2-43F6-863E-240E08F4BA8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FAAF50-8591-4F6A-843C-EFCC280BDD08}" type="presOf" srcId="{3A65D8BF-F429-4539-BA6D-ED8EA960E5B7}" destId="{ADCC43F5-D70B-4B45-A90E-0965CF54EFF2}" srcOrd="0" destOrd="0" presId="urn:microsoft.com/office/officeart/2005/8/layout/hProcess9"/>
    <dgm:cxn modelId="{A8235B3C-C2A9-43DC-9156-B10DD90E41A4}" srcId="{6546BBDB-AEB6-42FB-ACA1-9DABEBE51062}" destId="{44BD5ABB-BB45-47FB-A1CD-2D5536B41FC9}" srcOrd="1" destOrd="0" parTransId="{B88EFCF8-7BA3-4C3D-BC2D-F0F0C5A5E47B}" sibTransId="{14BAE463-26E3-4B4B-A377-D93D78440910}"/>
    <dgm:cxn modelId="{DAC356E5-9139-4AA3-A6BA-E53C8DFB5EB3}" type="presOf" srcId="{6546BBDB-AEB6-42FB-ACA1-9DABEBE51062}" destId="{F1D82D7A-067F-4404-B3F9-4946100AB18A}" srcOrd="0" destOrd="0" presId="urn:microsoft.com/office/officeart/2005/8/layout/hProcess9"/>
    <dgm:cxn modelId="{66362F94-E0F4-440B-8ED0-13A7FCA96407}" srcId="{6546BBDB-AEB6-42FB-ACA1-9DABEBE51062}" destId="{3A65D8BF-F429-4539-BA6D-ED8EA960E5B7}" srcOrd="0" destOrd="0" parTransId="{73A61ADC-D83B-487F-BDA6-EB654B0A1C4C}" sibTransId="{30302899-89C1-4667-AD9F-B1DD736638F9}"/>
    <dgm:cxn modelId="{383D5F97-0547-44D6-8B5D-308CAA6703D3}" srcId="{6546BBDB-AEB6-42FB-ACA1-9DABEBE51062}" destId="{4F30CF3B-2AB2-43F6-863E-240E08F4BA8A}" srcOrd="2" destOrd="0" parTransId="{7A7146D6-352A-4583-BAD6-9596DC1A8B77}" sibTransId="{6F3348C3-2F72-4113-9874-30D6B8DA1992}"/>
    <dgm:cxn modelId="{9AC098CB-54A9-41DC-8BB4-F17405775688}" type="presOf" srcId="{4F30CF3B-2AB2-43F6-863E-240E08F4BA8A}" destId="{505BBA35-5544-4F5C-B3DB-1E006EDCF8B6}" srcOrd="0" destOrd="0" presId="urn:microsoft.com/office/officeart/2005/8/layout/hProcess9"/>
    <dgm:cxn modelId="{C8EC28D7-0F80-4F59-BD7A-C1C902F755AC}" type="presOf" srcId="{44BD5ABB-BB45-47FB-A1CD-2D5536B41FC9}" destId="{4A6A6DEE-B978-46A2-8540-1A317313A470}" srcOrd="0" destOrd="0" presId="urn:microsoft.com/office/officeart/2005/8/layout/hProcess9"/>
    <dgm:cxn modelId="{5AC8D535-214B-443C-94E1-5C0A63F74E6E}" type="presParOf" srcId="{F1D82D7A-067F-4404-B3F9-4946100AB18A}" destId="{32161065-CF7F-4B89-8790-CCB27BDB01D6}" srcOrd="0" destOrd="0" presId="urn:microsoft.com/office/officeart/2005/8/layout/hProcess9"/>
    <dgm:cxn modelId="{6E07F5DE-E1CB-464E-A094-BF416388A98E}" type="presParOf" srcId="{F1D82D7A-067F-4404-B3F9-4946100AB18A}" destId="{63C923F8-68BD-4171-B583-B047092CA737}" srcOrd="1" destOrd="0" presId="urn:microsoft.com/office/officeart/2005/8/layout/hProcess9"/>
    <dgm:cxn modelId="{EB134F29-751C-4FC9-B881-A151FE5FCD6E}" type="presParOf" srcId="{63C923F8-68BD-4171-B583-B047092CA737}" destId="{ADCC43F5-D70B-4B45-A90E-0965CF54EFF2}" srcOrd="0" destOrd="0" presId="urn:microsoft.com/office/officeart/2005/8/layout/hProcess9"/>
    <dgm:cxn modelId="{084924D3-9B7C-47C0-A277-E087246E3368}" type="presParOf" srcId="{63C923F8-68BD-4171-B583-B047092CA737}" destId="{3530EB2F-0905-4E80-BF1D-0B614AE83B1D}" srcOrd="1" destOrd="0" presId="urn:microsoft.com/office/officeart/2005/8/layout/hProcess9"/>
    <dgm:cxn modelId="{AE66DB27-9C4D-4324-B313-973DD782777E}" type="presParOf" srcId="{63C923F8-68BD-4171-B583-B047092CA737}" destId="{4A6A6DEE-B978-46A2-8540-1A317313A470}" srcOrd="2" destOrd="0" presId="urn:microsoft.com/office/officeart/2005/8/layout/hProcess9"/>
    <dgm:cxn modelId="{BD5A41BB-116B-451D-A781-5BED96419EE7}" type="presParOf" srcId="{63C923F8-68BD-4171-B583-B047092CA737}" destId="{13C65AB5-9065-464C-A3D9-591260D7A194}" srcOrd="3" destOrd="0" presId="urn:microsoft.com/office/officeart/2005/8/layout/hProcess9"/>
    <dgm:cxn modelId="{DAC51D24-0F60-4AC7-B4D1-6C0F2909D89C}" type="presParOf" srcId="{63C923F8-68BD-4171-B583-B047092CA737}" destId="{505BBA35-5544-4F5C-B3DB-1E006EDCF8B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161065-CF7F-4B89-8790-CCB27BDB01D6}">
      <dsp:nvSpPr>
        <dsp:cNvPr id="0" name=""/>
        <dsp:cNvSpPr/>
      </dsp:nvSpPr>
      <dsp:spPr>
        <a:xfrm>
          <a:off x="617219" y="0"/>
          <a:ext cx="6995160" cy="50736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C43F5-D70B-4B45-A90E-0965CF54EFF2}">
      <dsp:nvSpPr>
        <dsp:cNvPr id="0" name=""/>
        <dsp:cNvSpPr/>
      </dsp:nvSpPr>
      <dsp:spPr>
        <a:xfrm>
          <a:off x="3209" y="1184991"/>
          <a:ext cx="2640374" cy="270366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</a:rPr>
            <a:t>Requirements of MARA are much broader than just HIV prevention and counseling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209" y="1184991"/>
        <a:ext cx="2640374" cy="2703666"/>
      </dsp:txXfrm>
    </dsp:sp>
    <dsp:sp modelId="{4A6A6DEE-B978-46A2-8540-1A317313A470}">
      <dsp:nvSpPr>
        <dsp:cNvPr id="0" name=""/>
        <dsp:cNvSpPr/>
      </dsp:nvSpPr>
      <dsp:spPr>
        <a:xfrm>
          <a:off x="3018898" y="1522095"/>
          <a:ext cx="2416088" cy="20294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Wide range of barriers to normal socialization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018898" y="1522095"/>
        <a:ext cx="2416088" cy="2029460"/>
      </dsp:txXfrm>
    </dsp:sp>
    <dsp:sp modelId="{505BBA35-5544-4F5C-B3DB-1E006EDCF8B6}">
      <dsp:nvSpPr>
        <dsp:cNvPr id="0" name=""/>
        <dsp:cNvSpPr/>
      </dsp:nvSpPr>
      <dsp:spPr>
        <a:xfrm>
          <a:off x="5810301" y="1522095"/>
          <a:ext cx="2416088" cy="20294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Barriers to </a:t>
          </a:r>
          <a:r>
            <a:rPr lang="en-US" sz="2000" b="1" kern="1200" dirty="0" smtClean="0">
              <a:solidFill>
                <a:srgbClr val="C00000"/>
              </a:solidFill>
            </a:rPr>
            <a:t>HTC </a:t>
          </a:r>
          <a:r>
            <a:rPr lang="en-US" sz="2000" b="1" kern="1200" dirty="0" smtClean="0">
              <a:solidFill>
                <a:srgbClr val="C00000"/>
              </a:solidFill>
            </a:rPr>
            <a:t>services acceptance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810301" y="1522095"/>
        <a:ext cx="2416088" cy="202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0.0525</cdr:x>
      <cdr:y>0.62716</cdr:y>
    </cdr:from>
    <cdr:to>
      <cdr:x>0.96481</cdr:x>
      <cdr:y>0.62716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410952" y="1872208"/>
          <a:ext cx="71413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0.28707</cdr:x>
      <cdr:y>0.24956</cdr:y>
    </cdr:from>
    <cdr:to>
      <cdr:x>0.28707</cdr:x>
      <cdr:y>0.8794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>
          <a:off x="2247152" y="745000"/>
          <a:ext cx="0" cy="1880195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F905-3175-47B9-A9CD-CEE48BA63F55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47786-F4B8-4AD3-8549-045092D42B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7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FF9E58-4B3F-4546-B2E0-D3F5826ABE89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8BF974-24CF-4D30-AC20-A61E04E9E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71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FBC0F-1DA6-4444-9B7A-8E0D8AF75A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3960-0291-4EB8-9E16-952EB28067A6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FC95-E80B-4B86-8E2D-0F5950D49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1302-E15A-4CEC-A888-4DB3C0D78DD4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FE6F-F96A-4F84-BC9B-1B553ABFF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A18E-9D13-482F-B688-D256C823A469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14B0-04A7-4377-BA41-6F473E166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495-09D0-4424-B27E-068DA9D45792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0DFE-F3B0-4812-877B-C5094748C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75B3-B1AC-4B42-934E-56FA6D0EEEE5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37AD-5DA7-4DCE-91A1-C56318F4A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1CA7-87BC-4111-9CB4-F884225057F2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0EA2-1713-4FEC-9F38-9DC19B247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DC46-2671-49A3-A5FD-DC39580F10C0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4725-2E1B-414D-B6C3-D8329B1CC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6D28-7A49-43C7-A746-FBE9B1CFA3F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9C60-CC0A-4C78-B0BB-230BC402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B0BF-E6B0-484A-81F7-946D75566077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E5D4-CFF2-4175-92C8-B63238842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DB2F-4B3B-4AFF-A550-1A709ABEAC24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0F28-7A58-43B6-956D-921622259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3E93-542D-483F-AF8D-84F6CFBC1E1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B30C-29D4-4202-A07E-B249D2E3E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B2784-1E5C-4EB8-959C-0A2B8237015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07D927-2A4D-4875-90B4-45F6A541E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on_smc@inet.ua" TargetMode="External"/><Relationship Id="rId2" Type="http://schemas.openxmlformats.org/officeDocument/2006/relationships/hyperlink" Target="mailto:osakovych@unicef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.s&#1080;dakova@uisr.org.ua" TargetMode="External"/><Relationship Id="rId4" Type="http://schemas.openxmlformats.org/officeDocument/2006/relationships/hyperlink" Target="mailto:bondar@uisr.org.u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512" y="1340768"/>
            <a:ext cx="8786812" cy="1583630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3100" b="1" dirty="0">
              <a:solidFill>
                <a:srgbClr val="424456"/>
              </a:solidFill>
              <a:latin typeface="Arial Black" pitchFamily="34" charset="0"/>
              <a:ea typeface="+mj-ea"/>
              <a:cs typeface="+mj-cs"/>
            </a:endParaRPr>
          </a:p>
          <a:p>
            <a:pPr marL="0" indent="0" algn="ctr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1200" b="1" dirty="0" smtClean="0">
              <a:solidFill>
                <a:srgbClr val="BF0B58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Progress in addressing legal barriers to HIV Testing and Counseling of </a:t>
            </a:r>
            <a:r>
              <a:rPr lang="en-US" sz="16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adolescents:  </a:t>
            </a:r>
            <a:r>
              <a:rPr lang="en-US" sz="16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the experience of </a:t>
            </a:r>
            <a:r>
              <a:rPr lang="en-US" sz="160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Ukraine</a:t>
            </a:r>
            <a:endParaRPr lang="uk-UA" sz="16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7200" b="1" dirty="0" smtClean="0">
              <a:solidFill>
                <a:srgbClr val="424456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6400" b="1" dirty="0" smtClean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b="1" dirty="0" smtClean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b="1" dirty="0" smtClean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b="1" dirty="0" smtClean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b="1" dirty="0" smtClean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b="1" dirty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b="1" dirty="0" smtClean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b="1" dirty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1800" b="1" dirty="0" smtClean="0">
              <a:solidFill>
                <a:srgbClr val="424456"/>
              </a:solidFill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1" name="Picture 8" descr="uisr_emblem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7188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57188"/>
            <a:ext cx="3346450" cy="804862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83063-DD41-4A8B-B93A-990E578F8BEF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23825" y="3573463"/>
            <a:ext cx="7667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293096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Olga Balakireva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Ukrainian Institute for Social Research after Alexander Yaremenko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en-US" b="1" dirty="0" smtClean="0">
                <a:solidFill>
                  <a:srgbClr val="C00000"/>
                </a:solidFill>
              </a:rPr>
              <a:t>Kyiv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7016" y="5235296"/>
            <a:ext cx="885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Working Meeting of Country Offices and Key Partners Implementing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Multi-Country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on Strengthening Capacity of non-state actors (NSA) 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HIV/AIDS Testing &amp; Counseling (HTC) of Most-at-Risk Adolescents and Young People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3093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November,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2013,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Baku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Azerbaijan</a:t>
            </a:r>
            <a:endParaRPr lang="uk-UA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900"/>
          </a:xfrm>
        </p:spPr>
        <p:txBody>
          <a:bodyPr/>
          <a:lstStyle/>
          <a:p>
            <a:r>
              <a:rPr lang="en-US" sz="2800" b="1" i="1" smtClean="0">
                <a:solidFill>
                  <a:srgbClr val="1F497D"/>
                </a:solidFill>
                <a:latin typeface="Arial" charset="0"/>
                <a:cs typeface="Arial" charset="0"/>
              </a:rPr>
              <a:t>What do the findings demostrate</a:t>
            </a:r>
            <a:r>
              <a:rPr lang="uk-UA" sz="2800" b="1" i="1" smtClean="0">
                <a:solidFill>
                  <a:srgbClr val="1F497D"/>
                </a:solidFill>
                <a:latin typeface="Arial" charset="0"/>
                <a:cs typeface="Arial" charset="0"/>
              </a:rPr>
              <a:t>? </a:t>
            </a:r>
            <a:r>
              <a:rPr lang="uk-UA" sz="2800" b="1" i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(4)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42350" cy="602128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The need to inform and motivate adolescents to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HTC</a:t>
            </a:r>
            <a:r>
              <a:rPr lang="uk-UA" sz="2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uk-UA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2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10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19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19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11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2200" b="1" dirty="0" smtClean="0">
                <a:solidFill>
                  <a:srgbClr val="C00000"/>
                </a:solidFill>
                <a:cs typeface="Times New Roman" pitchFamily="18" charset="0"/>
              </a:rPr>
              <a:t>  </a:t>
            </a:r>
          </a:p>
          <a:p>
            <a:pPr marL="355600" indent="-3556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Insufficient level of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adolescents’ awareness regarding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the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possibility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of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independent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(without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parents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)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acceptance of medical services </a:t>
            </a:r>
            <a:r>
              <a:rPr lang="en-US" sz="2200" b="1" u="sng" dirty="0" smtClean="0">
                <a:solidFill>
                  <a:srgbClr val="C00000"/>
                </a:solidFill>
                <a:cs typeface="Times New Roman" pitchFamily="18" charset="0"/>
              </a:rPr>
              <a:t>since 14 years old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uk-UA" sz="12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0" indent="1081088">
              <a:lnSpc>
                <a:spcPct val="80000"/>
              </a:lnSpc>
              <a:buFont typeface="Arial" charset="0"/>
              <a:buNone/>
            </a:pPr>
            <a:r>
              <a:rPr lang="en-US" sz="2400" b="1" dirty="0" smtClean="0">
                <a:solidFill>
                  <a:schemeClr val="accent1"/>
                </a:solidFill>
                <a:cs typeface="Times New Roman" pitchFamily="18" charset="0"/>
              </a:rPr>
              <a:t>Correctly determine the  age limit</a:t>
            </a:r>
            <a:r>
              <a:rPr lang="uk-UA" sz="2400" b="1" dirty="0" smtClean="0">
                <a:solidFill>
                  <a:schemeClr val="accent1"/>
                </a:solidFill>
                <a:cs typeface="Times New Roman" pitchFamily="18" charset="0"/>
              </a:rPr>
              <a:t>:</a:t>
            </a:r>
          </a:p>
          <a:p>
            <a:pPr marL="0" indent="1081088">
              <a:lnSpc>
                <a:spcPct val="8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accent1"/>
                </a:solidFill>
              </a:rPr>
              <a:t>15,5%</a:t>
            </a:r>
            <a:r>
              <a:rPr lang="uk-UA" sz="2400" dirty="0" smtClean="0"/>
              <a:t> </a:t>
            </a:r>
            <a:r>
              <a:rPr lang="en-US" sz="2400" dirty="0" smtClean="0"/>
              <a:t>among students of boarding schools</a:t>
            </a:r>
            <a:endParaRPr lang="uk-UA" sz="2400" dirty="0" smtClean="0"/>
          </a:p>
          <a:p>
            <a:pPr marL="0" indent="1081088">
              <a:lnSpc>
                <a:spcPct val="80000"/>
              </a:lnSpc>
              <a:buFont typeface="Arial" charset="0"/>
              <a:buNone/>
            </a:pPr>
            <a:r>
              <a:rPr lang="uk-UA" sz="2400" b="1" dirty="0" smtClean="0">
                <a:solidFill>
                  <a:schemeClr val="accent1"/>
                </a:solidFill>
              </a:rPr>
              <a:t>13,1%</a:t>
            </a:r>
            <a:r>
              <a:rPr lang="uk-UA" sz="2400" dirty="0" smtClean="0"/>
              <a:t> </a:t>
            </a:r>
            <a:r>
              <a:rPr lang="en-US" sz="2400" dirty="0" smtClean="0"/>
              <a:t>among students of vocational schools</a:t>
            </a:r>
            <a:endParaRPr lang="uk-UA" sz="2400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9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300" i="1" dirty="0">
                <a:latin typeface="Arial" charset="0"/>
                <a:cs typeface="Arial" charset="0"/>
              </a:rPr>
              <a:t>The first phase </a:t>
            </a:r>
            <a:r>
              <a:rPr lang="en-US" sz="1300" i="1" dirty="0" smtClean="0">
                <a:latin typeface="Arial" charset="0"/>
                <a:cs typeface="Arial" charset="0"/>
              </a:rPr>
              <a:t>of the survey in the framework of campaign </a:t>
            </a:r>
            <a:r>
              <a:rPr lang="en-US" sz="1300" i="1" dirty="0">
                <a:latin typeface="Arial" charset="0"/>
                <a:cs typeface="Arial" charset="0"/>
              </a:rPr>
              <a:t>Get tested </a:t>
            </a:r>
            <a:r>
              <a:rPr lang="en-US" sz="1300" i="1" dirty="0" smtClean="0">
                <a:latin typeface="Arial" charset="0"/>
                <a:cs typeface="Arial" charset="0"/>
              </a:rPr>
              <a:t>(“Test for HIV</a:t>
            </a:r>
            <a:r>
              <a:rPr lang="en-US" sz="1300" i="1" dirty="0">
                <a:latin typeface="Arial" charset="0"/>
                <a:cs typeface="Arial" charset="0"/>
              </a:rPr>
              <a:t>")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300" i="1" dirty="0" smtClean="0">
                <a:latin typeface="Arial" charset="0"/>
                <a:cs typeface="Arial" charset="0"/>
              </a:rPr>
              <a:t>United Nations Children Fund UNICEF </a:t>
            </a:r>
            <a:r>
              <a:rPr lang="en-US" sz="1300" i="1" dirty="0">
                <a:latin typeface="Arial" charset="0"/>
                <a:cs typeface="Arial" charset="0"/>
              </a:rPr>
              <a:t>in Ukraine, UISR after </a:t>
            </a:r>
            <a:r>
              <a:rPr lang="en-US" sz="1300" i="1" dirty="0" err="1" smtClean="0">
                <a:latin typeface="Arial" charset="0"/>
                <a:cs typeface="Arial" charset="0"/>
              </a:rPr>
              <a:t>A.Yaremenko</a:t>
            </a:r>
            <a:r>
              <a:rPr lang="en-US" sz="1300" i="1" dirty="0" smtClean="0">
                <a:latin typeface="Arial" charset="0"/>
                <a:cs typeface="Arial" charset="0"/>
              </a:rPr>
              <a:t>, 2013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7833798"/>
              </p:ext>
            </p:extLst>
          </p:nvPr>
        </p:nvGraphicFramePr>
        <p:xfrm>
          <a:off x="323528" y="1268760"/>
          <a:ext cx="8352927" cy="23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2016224"/>
                <a:gridCol w="1944215"/>
              </a:tblGrid>
              <a:tr h="939858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Among students of boarding</a:t>
                      </a:r>
                      <a:r>
                        <a:rPr lang="en-US" sz="16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schools</a:t>
                      </a:r>
                      <a:endParaRPr lang="uk-UA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N=117)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Among students of vocational schools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N=333)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5368"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 to take HIV-testing now or in future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itchFamily="34" charset="0"/>
                          <a:cs typeface="Arial" pitchFamily="34" charset="0"/>
                        </a:rPr>
                        <a:t>40,6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Arial" pitchFamily="34" charset="0"/>
                          <a:cs typeface="Arial" pitchFamily="34" charset="0"/>
                        </a:rPr>
                        <a:t>38,1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516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Arial" pitchFamily="34" charset="0"/>
                          <a:cs typeface="Arial" pitchFamily="34" charset="0"/>
                        </a:rPr>
                        <a:t>Are not sure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35,9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37,8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3516">
                <a:tc>
                  <a:txBody>
                    <a:bodyPr/>
                    <a:lstStyle/>
                    <a:p>
                      <a:r>
                        <a:rPr lang="en-US" sz="1800" smtClean="0">
                          <a:latin typeface="Arial" pitchFamily="34" charset="0"/>
                          <a:cs typeface="Arial" pitchFamily="34" charset="0"/>
                        </a:rPr>
                        <a:t>Generally</a:t>
                      </a:r>
                      <a:r>
                        <a:rPr lang="en-US" sz="1800" baseline="0" smtClean="0">
                          <a:latin typeface="Arial" pitchFamily="34" charset="0"/>
                          <a:cs typeface="Arial" pitchFamily="34" charset="0"/>
                        </a:rPr>
                        <a:t> do not plan testing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24,0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2800" b="1" i="1" smtClean="0">
                <a:solidFill>
                  <a:schemeClr val="tx2"/>
                </a:solidFill>
                <a:latin typeface="Arial" charset="0"/>
                <a:cs typeface="Arial" charset="0"/>
              </a:rPr>
              <a:t>What do the findings demonstrate</a:t>
            </a:r>
            <a:r>
              <a:rPr lang="uk-UA" sz="2800" b="1" i="1" smtClean="0">
                <a:solidFill>
                  <a:schemeClr val="tx2"/>
                </a:solidFill>
                <a:latin typeface="Arial" charset="0"/>
                <a:cs typeface="Arial" charset="0"/>
              </a:rPr>
              <a:t>? </a:t>
            </a:r>
            <a:r>
              <a:rPr lang="uk-UA" sz="2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(5)</a:t>
            </a:r>
            <a:endParaRPr lang="ru-RU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53896"/>
              </p:ext>
            </p:extLst>
          </p:nvPr>
        </p:nvGraphicFramePr>
        <p:xfrm>
          <a:off x="457200" y="1052513"/>
          <a:ext cx="822960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1975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chemeClr val="tx2"/>
                </a:solidFill>
                <a:latin typeface="Arial" charset="0"/>
                <a:cs typeface="Arial" charset="0"/>
              </a:rPr>
              <a:t>Key barriers </a:t>
            </a:r>
            <a:r>
              <a:rPr lang="en-US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to service provision</a:t>
            </a:r>
            <a:r>
              <a:rPr lang="uk-UA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</a:t>
            </a:r>
            <a:endParaRPr lang="ru-RU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759921"/>
          </a:xfrm>
        </p:spPr>
        <p:txBody>
          <a:bodyPr>
            <a:noAutofit/>
          </a:bodyPr>
          <a:lstStyle/>
          <a:p>
            <a:pPr marL="0" indent="361950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cs typeface="Arial" charset="0"/>
              </a:rPr>
              <a:t>Institutional level </a:t>
            </a:r>
            <a:r>
              <a:rPr lang="uk-UA" sz="2200" dirty="0" smtClean="0"/>
              <a:t>(</a:t>
            </a:r>
            <a:r>
              <a:rPr lang="en-US" sz="2200" dirty="0" smtClean="0"/>
              <a:t>weakness </a:t>
            </a:r>
            <a:r>
              <a:rPr lang="en-US" sz="2200" dirty="0"/>
              <a:t>of the human rights </a:t>
            </a:r>
            <a:r>
              <a:rPr lang="en-US" sz="2200" dirty="0" smtClean="0"/>
              <a:t>institute; crisis </a:t>
            </a:r>
            <a:r>
              <a:rPr lang="en-US" sz="2200" dirty="0"/>
              <a:t>of the institute of trust</a:t>
            </a:r>
            <a:r>
              <a:rPr lang="en-US" sz="2200" dirty="0" smtClean="0"/>
              <a:t>; health care system; criminal </a:t>
            </a:r>
            <a:r>
              <a:rPr lang="en-US" sz="2200" dirty="0"/>
              <a:t>law enforcement </a:t>
            </a:r>
            <a:r>
              <a:rPr lang="en-US" sz="2200" dirty="0" smtClean="0"/>
              <a:t>policy; </a:t>
            </a:r>
            <a:r>
              <a:rPr lang="en-US" sz="2200" dirty="0"/>
              <a:t>reform of the social </a:t>
            </a:r>
            <a:r>
              <a:rPr lang="en-US" sz="2200" dirty="0" smtClean="0"/>
              <a:t>sphere; normative </a:t>
            </a:r>
            <a:r>
              <a:rPr lang="en-US" sz="2200" dirty="0"/>
              <a:t>and legal </a:t>
            </a:r>
            <a:r>
              <a:rPr lang="en-US" sz="2200" dirty="0" smtClean="0"/>
              <a:t>base; weakness </a:t>
            </a:r>
            <a:r>
              <a:rPr lang="en-US" sz="2200" dirty="0"/>
              <a:t>of </a:t>
            </a:r>
            <a:r>
              <a:rPr lang="en-US" sz="2200" dirty="0" smtClean="0"/>
              <a:t>NGO, etc.)</a:t>
            </a:r>
            <a:endParaRPr lang="en-US" sz="2200" dirty="0"/>
          </a:p>
          <a:p>
            <a:pPr marL="0" indent="361950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cs typeface="Arial" charset="0"/>
              </a:rPr>
              <a:t>Socio-cultural level </a:t>
            </a:r>
            <a:r>
              <a:rPr lang="uk-UA" sz="2200" dirty="0" smtClean="0"/>
              <a:t>(</a:t>
            </a:r>
            <a:r>
              <a:rPr lang="en-US" sz="2200" dirty="0" smtClean="0"/>
              <a:t>confidentiality; inability </a:t>
            </a:r>
            <a:r>
              <a:rPr lang="en-US" sz="2200" dirty="0"/>
              <a:t>to perceive underage </a:t>
            </a:r>
            <a:r>
              <a:rPr lang="en-US" sz="2200" dirty="0" smtClean="0"/>
              <a:t>persons</a:t>
            </a:r>
            <a:r>
              <a:rPr lang="uk-UA" sz="2200" dirty="0" smtClean="0"/>
              <a:t>; </a:t>
            </a:r>
            <a:r>
              <a:rPr lang="en-US" sz="2200" dirty="0" smtClean="0"/>
              <a:t>attitudes towards HIV-infected</a:t>
            </a:r>
            <a:r>
              <a:rPr lang="uk-UA" sz="2200" dirty="0" smtClean="0"/>
              <a:t>; </a:t>
            </a:r>
            <a:r>
              <a:rPr lang="en-US" sz="2200" dirty="0" smtClean="0"/>
              <a:t>focus on myths and rumors</a:t>
            </a:r>
            <a:r>
              <a:rPr lang="en-US" sz="2200" dirty="0"/>
              <a:t>; </a:t>
            </a:r>
            <a:r>
              <a:rPr lang="en-US" sz="2200" dirty="0" smtClean="0"/>
              <a:t>unfriendly </a:t>
            </a:r>
            <a:r>
              <a:rPr lang="en-US" sz="2200" dirty="0"/>
              <a:t>treatment </a:t>
            </a:r>
            <a:r>
              <a:rPr lang="en-US" sz="2200" dirty="0" smtClean="0"/>
              <a:t>by service </a:t>
            </a:r>
            <a:r>
              <a:rPr lang="en-US" sz="2200" dirty="0"/>
              <a:t>providers as a norm of </a:t>
            </a:r>
            <a:r>
              <a:rPr lang="en-US" sz="2200" dirty="0" smtClean="0"/>
              <a:t>behavior</a:t>
            </a:r>
            <a:r>
              <a:rPr lang="uk-UA" sz="2200" dirty="0" smtClean="0"/>
              <a:t>)</a:t>
            </a:r>
          </a:p>
          <a:p>
            <a:pPr marL="0" indent="361950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cs typeface="Arial" charset="0"/>
              </a:rPr>
              <a:t>Structural barriers</a:t>
            </a:r>
            <a:r>
              <a:rPr lang="uk-UA" sz="2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uk-UA" sz="2200" dirty="0" smtClean="0"/>
              <a:t>(</a:t>
            </a:r>
            <a:r>
              <a:rPr lang="en-US" sz="2200" dirty="0" smtClean="0"/>
              <a:t>network of HIV prevention services;</a:t>
            </a:r>
            <a:r>
              <a:rPr lang="uk-UA" sz="2200" dirty="0" smtClean="0"/>
              <a:t> </a:t>
            </a:r>
            <a:r>
              <a:rPr lang="en-US" sz="2200" dirty="0" smtClean="0"/>
              <a:t>lack of focus on the needs of adolescents</a:t>
            </a:r>
            <a:r>
              <a:rPr lang="uk-UA" sz="2200" dirty="0" smtClean="0"/>
              <a:t>; </a:t>
            </a:r>
            <a:r>
              <a:rPr lang="en-US" sz="2200" dirty="0" smtClean="0"/>
              <a:t>insufficient provision</a:t>
            </a:r>
            <a:r>
              <a:rPr lang="uk-UA" sz="2200" dirty="0" smtClean="0"/>
              <a:t>; </a:t>
            </a:r>
            <a:r>
              <a:rPr lang="en-US" sz="2200" dirty="0" smtClean="0"/>
              <a:t>underdeveloped network of social workers, especially outreach workers</a:t>
            </a:r>
            <a:r>
              <a:rPr lang="uk-UA" sz="2200" dirty="0" smtClean="0"/>
              <a:t>; </a:t>
            </a:r>
            <a:r>
              <a:rPr lang="en-US" sz="2200" dirty="0" smtClean="0"/>
              <a:t>ineffective information policy</a:t>
            </a:r>
            <a:r>
              <a:rPr lang="uk-UA" sz="2200" dirty="0" smtClean="0"/>
              <a:t>)</a:t>
            </a:r>
          </a:p>
          <a:p>
            <a:pPr marL="0" indent="361950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cs typeface="Arial" pitchFamily="34" charset="0"/>
              </a:rPr>
              <a:t>Subjective barriers </a:t>
            </a:r>
            <a:r>
              <a:rPr lang="uk-UA" sz="2200" dirty="0" smtClean="0">
                <a:cs typeface="Arial" pitchFamily="34" charset="0"/>
              </a:rPr>
              <a:t>(</a:t>
            </a:r>
            <a:r>
              <a:rPr lang="en-US" sz="2200" dirty="0" smtClean="0">
                <a:cs typeface="Arial" pitchFamily="34" charset="0"/>
              </a:rPr>
              <a:t>health </a:t>
            </a:r>
            <a:r>
              <a:rPr lang="en-US" sz="2200" dirty="0">
                <a:cs typeface="Arial" pitchFamily="34" charset="0"/>
              </a:rPr>
              <a:t>is not considered as </a:t>
            </a:r>
            <a:r>
              <a:rPr lang="en-US" sz="2200" dirty="0" smtClean="0">
                <a:cs typeface="Arial" pitchFamily="34" charset="0"/>
              </a:rPr>
              <a:t>value</a:t>
            </a:r>
            <a:r>
              <a:rPr lang="en-US" sz="2200" dirty="0">
                <a:cs typeface="Arial" pitchFamily="34" charset="0"/>
              </a:rPr>
              <a:t>; </a:t>
            </a:r>
            <a:r>
              <a:rPr lang="en-US" sz="2200" dirty="0" smtClean="0">
                <a:cs typeface="Arial" pitchFamily="34" charset="0"/>
              </a:rPr>
              <a:t>low awareness</a:t>
            </a:r>
            <a:r>
              <a:rPr lang="en-US" sz="2200" dirty="0">
                <a:cs typeface="Arial" pitchFamily="34" charset="0"/>
              </a:rPr>
              <a:t>; lack of </a:t>
            </a:r>
            <a:r>
              <a:rPr lang="en-US" sz="2200" dirty="0" smtClean="0">
                <a:cs typeface="Arial" pitchFamily="34" charset="0"/>
              </a:rPr>
              <a:t>money; absence of identification documents; distrust towards service quality; expectations of unfriendly treatment on the part of service providers;  fear </a:t>
            </a:r>
            <a:r>
              <a:rPr lang="en-US" sz="2200" dirty="0">
                <a:cs typeface="Arial" pitchFamily="34" charset="0"/>
              </a:rPr>
              <a:t>of the breach of </a:t>
            </a:r>
            <a:r>
              <a:rPr lang="en-US" sz="2200" dirty="0" smtClean="0">
                <a:cs typeface="Arial" pitchFamily="34" charset="0"/>
              </a:rPr>
              <a:t>confidentiality and fear of stigmatization;  lack </a:t>
            </a:r>
            <a:r>
              <a:rPr lang="en-US" sz="2200" dirty="0">
                <a:cs typeface="Arial" pitchFamily="34" charset="0"/>
              </a:rPr>
              <a:t>of positive </a:t>
            </a:r>
            <a:r>
              <a:rPr lang="en-US" sz="2200" dirty="0" smtClean="0">
                <a:cs typeface="Arial" pitchFamily="34" charset="0"/>
              </a:rPr>
              <a:t>experience)</a:t>
            </a:r>
            <a:endParaRPr lang="ru-RU" sz="2200" dirty="0" smtClean="0">
              <a:cs typeface="Arial" pitchFamily="34" charset="0"/>
            </a:endParaRPr>
          </a:p>
          <a:p>
            <a:pPr marL="0" indent="361950">
              <a:buFont typeface="Wingdings" pitchFamily="2" charset="2"/>
              <a:buChar char="v"/>
            </a:pP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361950">
              <a:buFont typeface="Wingdings" pitchFamily="2" charset="2"/>
              <a:buChar char="v"/>
            </a:pPr>
            <a:endParaRPr lang="uk-UA" sz="2200" dirty="0" smtClean="0"/>
          </a:p>
          <a:p>
            <a:pPr marL="0" indent="361950">
              <a:buFont typeface="Wingdings" pitchFamily="2" charset="2"/>
              <a:buChar char="v"/>
            </a:pPr>
            <a:endParaRPr lang="ru-RU" sz="2200" dirty="0" smtClean="0"/>
          </a:p>
          <a:p>
            <a:pPr marL="0" indent="361950">
              <a:buNone/>
            </a:pPr>
            <a:endParaRPr lang="ru-RU" sz="2200" dirty="0" smtClean="0"/>
          </a:p>
          <a:p>
            <a:pPr marL="0" indent="361950"/>
            <a:endParaRPr lang="ru-RU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7875"/>
          </a:xfrm>
        </p:spPr>
        <p:txBody>
          <a:bodyPr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en-US" sz="2600" b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Legal barriers to T&amp;C referring and ways of solution</a:t>
            </a:r>
            <a:r>
              <a:rPr lang="uk-UA" sz="2600" b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uk-UA" sz="2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3943210"/>
              </p:ext>
            </p:extLst>
          </p:nvPr>
        </p:nvGraphicFramePr>
        <p:xfrm>
          <a:off x="179388" y="1052513"/>
          <a:ext cx="8785225" cy="5440680"/>
        </p:xfrm>
        <a:graphic>
          <a:graphicData uri="http://schemas.openxmlformats.org/drawingml/2006/table">
            <a:tbl>
              <a:tblPr/>
              <a:tblGrid>
                <a:gridCol w="4138612"/>
                <a:gridCol w="4646613"/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Contoversions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concerning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services provision and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parents consent: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729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BARRIERS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695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Until December 2012 lack of legislation on</a:t>
                      </a:r>
                      <a:r>
                        <a:rPr kumimoji="0" lang="uk-UA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endParaRPr kumimoji="0" lang="uk-UA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possibility of independent HIV testing of persons aged 14 years and older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examination, further registration and treatment of adolescents under the age of 14 years who do not have parents or guardians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examination of the child, when the legal representatives oppose referred manipulation, but there is a direct threat to the health and life of a child.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2)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necessity </a:t>
                      </a:r>
                      <a:r>
                        <a:rPr kumimoji="0" lang="en-US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bringing in line of 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specialized law and applicable T&amp;C Protocol;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specialized law and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orders of the MoH of Ukraine,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orders and instructions for chief physicians of medical institutions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Advocacy and changes in legislation</a:t>
                      </a: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the new wording of the Law "testing to detect HIV persons aged 14 and older is conducted voluntarily“. </a:t>
                      </a:r>
                      <a:endParaRPr kumimoji="0" lang="uk-UA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65125" marR="0" lvl="1" indent="-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Changes in the new Order of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HTC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 introduced</a:t>
                      </a: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</a:p>
                    <a:p>
                      <a:pPr marL="365125" marR="0" lvl="1" indent="-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permission to conduct the examination and subsequent registration and, if necessary, treatment of adolescents under 14 years old who do not have parents or guardians.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HTC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 be carried out at the request of the guardianship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365125" marR="0" lvl="1" indent="-274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defined - how to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examine and treat the child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regardless of age, even when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legal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representatives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against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specified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manipulations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if there is a direct threat to the health and life of a child.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31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0350" cy="1143000"/>
          </a:xfrm>
        </p:spPr>
        <p:txBody>
          <a:bodyPr/>
          <a:lstStyle/>
          <a:p>
            <a:r>
              <a:rPr lang="en-US" sz="2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Legal </a:t>
            </a:r>
            <a:r>
              <a:rPr lang="en-US" sz="2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barriers to </a:t>
            </a:r>
            <a:r>
              <a:rPr lang="en-US" sz="2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HTC </a:t>
            </a:r>
            <a:r>
              <a:rPr lang="en-US" sz="2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referring and </a:t>
            </a:r>
            <a:r>
              <a:rPr lang="en-US" sz="2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ways of solution</a:t>
            </a:r>
            <a:r>
              <a:rPr lang="uk-UA" sz="2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(</a:t>
            </a:r>
            <a:r>
              <a:rPr lang="en-US" sz="26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2</a:t>
            </a:r>
            <a:r>
              <a:rPr lang="uk-UA" sz="26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)</a:t>
            </a:r>
            <a:endParaRPr lang="ru-RU" sz="2600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4389175"/>
              </p:ext>
            </p:extLst>
          </p:nvPr>
        </p:nvGraphicFramePr>
        <p:xfrm>
          <a:off x="107504" y="1628775"/>
          <a:ext cx="9036495" cy="431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260"/>
                <a:gridCol w="5139235"/>
              </a:tblGrid>
              <a:tr h="3949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Contoversions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 concerning 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age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 of services provision and 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parents consent:</a:t>
                      </a:r>
                      <a:endParaRPr kumimoji="0" lang="ru-RU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uLnTx/>
                        <a:uFillTx/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00035">
                <a:tc>
                  <a:txBody>
                    <a:bodyPr/>
                    <a:lstStyle/>
                    <a:p>
                      <a:pPr marL="273050" indent="-273050" algn="ctr">
                        <a:buNone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BARRIERS</a:t>
                      </a:r>
                      <a:endParaRPr kumimoji="0" lang="uk-U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latin typeface="Arial" pitchFamily="34" charset="0"/>
                          <a:cs typeface="Arial" pitchFamily="34" charset="0"/>
                        </a:rPr>
                        <a:t>SOLUTION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032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b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) Norms do nor work</a:t>
                      </a:r>
                      <a:r>
                        <a:rPr lang="uk-UA" sz="1800" b="1" baseline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800" baseline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800" baseline="0" smtClean="0">
                          <a:latin typeface="Arial" pitchFamily="34" charset="0"/>
                          <a:cs typeface="Arial" pitchFamily="34" charset="0"/>
                        </a:rPr>
                        <a:t>prepossession of health workers and NGO experts to testing of  adolescents, including MARA, aged from 14 years).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  <a:tabLst>
                          <a:tab pos="180975" algn="l"/>
                        </a:tabLs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The need to prepare appropriate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guidelines and methodological explanations for experts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 and to conduct additional </a:t>
                      </a:r>
                      <a:r>
                        <a:rPr lang="en-US" sz="18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trainings for  service providers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concerning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273050" indent="-273050"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180975" algn="l"/>
                        </a:tabLs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providing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HTC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for  minors considering the features of all age groups</a:t>
                      </a:r>
                    </a:p>
                    <a:p>
                      <a:pPr marL="273050" indent="-273050"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180975" algn="l"/>
                        </a:tabLs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possibility/impossibility of providing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HTC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services in the presence of parents/officials of a minor</a:t>
                      </a:r>
                    </a:p>
                    <a:p>
                      <a:pPr marL="273050" indent="-273050">
                        <a:spcBef>
                          <a:spcPts val="600"/>
                        </a:spcBef>
                        <a:buFont typeface="Wingdings" pitchFamily="2" charset="2"/>
                        <a:buChar char="ü"/>
                        <a:tabLst>
                          <a:tab pos="180975" algn="l"/>
                        </a:tabLst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subsequent prescription of antiretroviral therapy when determining the HIV positive result</a:t>
                      </a:r>
                      <a:endParaRPr lang="uk-UA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55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Legal </a:t>
            </a:r>
            <a:r>
              <a:rPr lang="en-US" sz="2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barriers to </a:t>
            </a:r>
            <a:r>
              <a:rPr lang="en-US" sz="2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HTC </a:t>
            </a:r>
            <a:r>
              <a:rPr lang="en-US" sz="2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referring and </a:t>
            </a:r>
            <a:r>
              <a:rPr lang="en-US" sz="2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ways of solution</a:t>
            </a:r>
            <a:r>
              <a:rPr lang="uk-UA" sz="2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3371826"/>
              </p:ext>
            </p:extLst>
          </p:nvPr>
        </p:nvGraphicFramePr>
        <p:xfrm>
          <a:off x="250825" y="1125538"/>
          <a:ext cx="8569325" cy="5329874"/>
        </p:xfrm>
        <a:graphic>
          <a:graphicData uri="http://schemas.openxmlformats.org/drawingml/2006/table">
            <a:tbl>
              <a:tblPr/>
              <a:tblGrid>
                <a:gridCol w="3889375"/>
                <a:gridCol w="4679950"/>
              </a:tblGrid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" charset="0"/>
                          <a:cs typeface="Arial" charset="0"/>
                        </a:rPr>
                        <a:t>Legal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contraversions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concerning referrals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BARRIERS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The lack of clear and functional mechanism of referral between institutions</a:t>
                      </a:r>
                      <a:r>
                        <a:rPr kumimoji="0" lang="uk-UA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Advocating in the new version of Order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HTC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measures to improve the mechanism of interaction of social and medical services in HIV examination of adolescents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592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Arial" charset="0"/>
                          <a:cs typeface="Arial" charset="0"/>
                        </a:rPr>
                        <a:t>Legal barrirers regarding with the right to information about the result of HIV testing and the right to privacy of health status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841625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Normative-legal acts do not contain norms on information provided to the child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during pre- and post-test counseling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Mechanism of data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transfer does not contain clear recommendations on the requirements for the information transfer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legal provisions, terms of the results of HIV testing and subsequent results of examinations, treatment,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Advocacy concerning 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ensurance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the project of new Order of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HTC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section on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 of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HTC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adolescent children, regarding the age, socio-psychological characteristics and level of intelligence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85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sz="2500" b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Barriers </a:t>
            </a:r>
            <a:r>
              <a:rPr lang="en-US" sz="25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500" b="1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T&amp;C referring and </a:t>
            </a:r>
            <a:r>
              <a:rPr lang="en-US" sz="25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ways of solution</a:t>
            </a:r>
            <a:r>
              <a:rPr lang="uk-UA" sz="25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300" b="1" smtClean="0">
                <a:solidFill>
                  <a:srgbClr val="1F497D"/>
                </a:solidFill>
                <a:latin typeface="Arial" charset="0"/>
                <a:cs typeface="Arial" charset="0"/>
              </a:rPr>
              <a:t>(</a:t>
            </a:r>
            <a:r>
              <a:rPr lang="uk-UA" sz="23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4)</a:t>
            </a: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5337754"/>
              </p:ext>
            </p:extLst>
          </p:nvPr>
        </p:nvGraphicFramePr>
        <p:xfrm>
          <a:off x="0" y="1052736"/>
          <a:ext cx="9144000" cy="580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3744416"/>
                <a:gridCol w="3851920"/>
              </a:tblGrid>
              <a:tr h="391939">
                <a:tc>
                  <a:txBody>
                    <a:bodyPr/>
                    <a:lstStyle/>
                    <a:p>
                      <a:pPr marL="273050" indent="-273050" algn="ctr">
                        <a:buNone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BARRIERS</a:t>
                      </a:r>
                      <a:endParaRPr kumimoji="0" lang="uk-UA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SOLUTION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73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Health is not the value for the adolescents</a:t>
                      </a:r>
                      <a:endParaRPr lang="ru-RU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Implementation of the </a:t>
                      </a:r>
                      <a:r>
                        <a:rPr lang="en-US" b="1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targetted service delivery models</a:t>
                      </a:r>
                      <a:r>
                        <a:rPr lang="uk-UA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=&gt; </a:t>
                      </a:r>
                    </a:p>
                    <a:p>
                      <a:r>
                        <a:rPr lang="uk-UA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n-US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training of service providers</a:t>
                      </a:r>
                      <a:r>
                        <a:rPr lang="uk-UA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=&gt; </a:t>
                      </a:r>
                    </a:p>
                    <a:p>
                      <a:r>
                        <a:rPr lang="uk-UA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en-US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increase of the indexes of clients’ awareness</a:t>
                      </a:r>
                      <a:r>
                        <a:rPr lang="uk-UA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=&gt;</a:t>
                      </a:r>
                    </a:p>
                    <a:p>
                      <a:r>
                        <a:rPr lang="uk-UA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  <a:r>
                        <a:rPr lang="en-US" baseline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increase of the frequency of addressing for services</a:t>
                      </a:r>
                      <a:endParaRPr lang="uk-UA" baseline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b="1" baseline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Result</a:t>
                      </a:r>
                      <a:r>
                        <a:rPr lang="uk-UA" b="1" baseline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uk-UA" b="1" baseline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uk-UA" sz="1600" b="0" baseline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baseline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using the example of comprehensive service delivery models for adolescent-FSWs in the cities of Lvov and Simferopol)</a:t>
                      </a:r>
                      <a:r>
                        <a:rPr lang="uk-UA" sz="1600" b="0" baseline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:  </a:t>
                      </a:r>
                      <a:endParaRPr lang="uk-UA" b="0" baseline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058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Lvov</a:t>
                      </a:r>
                      <a:r>
                        <a:rPr lang="uk-UA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CF</a:t>
                      </a:r>
                      <a:r>
                        <a:rPr lang="uk-UA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«</a:t>
                      </a:r>
                      <a:r>
                        <a:rPr lang="en-US" sz="1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Salus</a:t>
                      </a:r>
                      <a:r>
                        <a:rPr lang="uk-UA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»):</a:t>
                      </a:r>
                      <a:endParaRPr lang="uk-UA" sz="14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9388" indent="-179388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months of model implementation </a:t>
                      </a:r>
                    </a:p>
                    <a:p>
                      <a:pPr marL="179388" indent="-179388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116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covered clients</a:t>
                      </a:r>
                    </a:p>
                    <a:p>
                      <a:pPr marL="179388" indent="-179388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HIV testing with rapid tests took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girls-FSWs, test verification –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persons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test for syphilis, hepatitis B and C -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persons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9388" indent="-179388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Level of knowledge about the ways of HIV transmission increased more than twice:</a:t>
                      </a:r>
                      <a:r>
                        <a:rPr lang="en-US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13%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(6 out of 45 persons) of all respondents at the beginning of the project and 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34%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(17 of 50 persons) –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at the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end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Simferopol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CF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Hope and rescue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»)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months of project implementation</a:t>
                      </a:r>
                      <a:r>
                        <a:rPr lang="uk-UA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 adolescent-FSWs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were</a:t>
                      </a:r>
                      <a:r>
                        <a:rPr lang="en-US" sz="14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covered by the services</a:t>
                      </a:r>
                      <a:endParaRPr lang="uk-UA" sz="140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174 rapid HIV-tests were made, i.e.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average of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 tests per 1 girl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 the end of the project there was no girl among all the respondents who would not know where one can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have H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IV testing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(at the beginning of the project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28%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did not know). The awareness of all the places where one can have HIV test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increases</a:t>
                      </a:r>
                      <a:endParaRPr lang="en-US" sz="14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08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75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Achievements</a:t>
            </a:r>
            <a:r>
              <a:rPr lang="uk-UA" sz="28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7" cy="5761038"/>
          </a:xfrm>
        </p:spPr>
        <p:txBody>
          <a:bodyPr/>
          <a:lstStyle/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Evidence </a:t>
            </a:r>
            <a:r>
              <a:rPr lang="en-US" sz="1950" b="1" dirty="0">
                <a:solidFill>
                  <a:srgbClr val="C00000"/>
                </a:solidFill>
                <a:latin typeface="Arial" charset="0"/>
                <a:cs typeface="Arial" charset="0"/>
              </a:rPr>
              <a:t>base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for strengthening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the HIV response was obtained</a:t>
            </a:r>
            <a:endParaRPr lang="en-US" sz="195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Population size estimate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of MARA was conducted</a:t>
            </a:r>
            <a:endParaRPr lang="en-US" sz="195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MARA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are recognized as target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group in HIV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prevention and service provision</a:t>
            </a:r>
            <a:endParaRPr lang="en-US" sz="195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Changes in the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normative-legal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framework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(awareness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about the legality of the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services provision since </a:t>
            </a:r>
            <a:r>
              <a:rPr lang="en-US" sz="19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14 years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old was formed)</a:t>
            </a:r>
            <a:endParaRPr lang="en-US" sz="195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The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obtained data was used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to develop </a:t>
            </a:r>
            <a:r>
              <a:rPr lang="en-US" sz="19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regional strategic action plans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on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HIV prevention among MARA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First - </a:t>
            </a:r>
            <a:r>
              <a:rPr lang="en-US" sz="1950" b="1" dirty="0">
                <a:solidFill>
                  <a:srgbClr val="C00000"/>
                </a:solidFill>
                <a:latin typeface="Arial" charset="0"/>
                <a:cs typeface="Arial" charset="0"/>
              </a:rPr>
              <a:t>National Action Plan for 2009-2013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on HIV prevention among children and young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people from most-at-risk 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and vulnerable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populations</a:t>
            </a:r>
            <a:endParaRPr lang="en-US" sz="195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Advocacy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for the actions on HIV-infection/AIDS prevention among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adolescents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aged </a:t>
            </a:r>
            <a:r>
              <a:rPr lang="en-US" sz="1950" dirty="0">
                <a:solidFill>
                  <a:schemeClr val="tx2"/>
                </a:solidFill>
                <a:latin typeface="Arial" charset="0"/>
                <a:cs typeface="Arial" charset="0"/>
              </a:rPr>
              <a:t>14 years, including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those from most-at-risk group, </a:t>
            </a:r>
            <a:r>
              <a:rPr lang="en-US" sz="1950" b="1" dirty="0">
                <a:solidFill>
                  <a:srgbClr val="C00000"/>
                </a:solidFill>
                <a:latin typeface="Arial" charset="0"/>
                <a:cs typeface="Arial" charset="0"/>
              </a:rPr>
              <a:t>in New National </a:t>
            </a:r>
            <a:r>
              <a:rPr lang="en-US" sz="195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AIDS Program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(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2014-2018)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Advocacy for the need of </a:t>
            </a:r>
            <a:r>
              <a:rPr lang="en-US" sz="195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crosssectional</a:t>
            </a:r>
            <a:r>
              <a:rPr lang="en-US" sz="195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study among MARA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195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  </a:t>
            </a:r>
            <a:r>
              <a:rPr lang="en-US" sz="195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(ICF "International HIV/AIDS Alliance", 2013-2014)</a:t>
            </a:r>
          </a:p>
        </p:txBody>
      </p:sp>
    </p:spTree>
    <p:extLst>
      <p:ext uri="{BB962C8B-B14F-4D97-AF65-F5344CB8AC3E}">
        <p14:creationId xmlns:p14="http://schemas.microsoft.com/office/powerpoint/2010/main" xmlns="" val="36856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61975"/>
          </a:xfrm>
        </p:spPr>
        <p:txBody>
          <a:bodyPr/>
          <a:lstStyle/>
          <a:p>
            <a:r>
              <a:rPr lang="en-US" sz="2800" b="1" smtClean="0">
                <a:solidFill>
                  <a:srgbClr val="10253F"/>
                </a:solidFill>
                <a:latin typeface="Arial" charset="0"/>
                <a:cs typeface="Arial" charset="0"/>
              </a:rPr>
              <a:t>Achievements</a:t>
            </a:r>
            <a:r>
              <a:rPr lang="uk-UA" sz="2800" b="1" smtClean="0">
                <a:solidFill>
                  <a:srgbClr val="10253F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dirty="0" smtClean="0">
                <a:solidFill>
                  <a:srgbClr val="10253F"/>
                </a:solidFill>
                <a:latin typeface="Arial" charset="0"/>
                <a:cs typeface="Arial" charset="0"/>
              </a:rPr>
              <a:t>(2)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496944" cy="612095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For the first time in Ukraine the analysis for the development of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interventions</a:t>
            </a:r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aimed at most-at-risk adolescents was made and pilot models were implemented</a:t>
            </a:r>
            <a:endParaRPr lang="ru-RU" sz="18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Targeted </a:t>
            </a:r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models have shown to be </a:t>
            </a:r>
            <a:r>
              <a:rPr lang="en-US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– increasing access to </a:t>
            </a:r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HTC </a:t>
            </a:r>
            <a:r>
              <a:rPr lang="en-US" sz="18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and quality improvement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319621"/>
              </p:ext>
            </p:extLst>
          </p:nvPr>
        </p:nvGraphicFramePr>
        <p:xfrm>
          <a:off x="1" y="1916833"/>
          <a:ext cx="9144000" cy="4927130"/>
        </p:xfrm>
        <a:graphic>
          <a:graphicData uri="http://schemas.openxmlformats.org/drawingml/2006/table">
            <a:tbl>
              <a:tblPr/>
              <a:tblGrid>
                <a:gridCol w="1481722"/>
                <a:gridCol w="5071785"/>
                <a:gridCol w="2590493"/>
              </a:tblGrid>
              <a:tr h="704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Dnipro-petrovsk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RCSSFCY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 adolescents and young people who </a:t>
                      </a: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use psychoactive 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substances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 integration of the services to the hospital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3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proportion of persons who </a:t>
                      </a: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know where to address for testing and counseling for HIV </a:t>
                      </a: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has increased by  </a:t>
                      </a: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10%.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 proportion of adolescents who in the last 12 months </a:t>
                      </a: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cs typeface="Arial" charset="0"/>
                        </a:rPr>
                        <a:t>were tested for HIV and received their results </a:t>
                      </a: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increased almost</a:t>
                      </a: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twice </a:t>
                      </a:r>
                      <a:r>
                        <a:rPr kumimoji="0" lang="en-US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(from 2008 to 2011)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727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Donetsk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RCSSFCY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adolescent-IDUs 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aged </a:t>
                      </a: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14-19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implementation of “friendly” HIV prevention intervention via formation of informal leaders</a:t>
                      </a:r>
                      <a:endParaRPr kumimoji="0" lang="en-US" sz="13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7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Kyiv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KCCSSFCY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MARA, vulnerable children and youth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street preventive work under the technology of multidisciplinary teams</a:t>
                      </a:r>
                      <a:endParaRPr kumimoji="0" lang="en-US" sz="13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46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Odesa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OCF “The Way Home”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minors – patients-IDUs who are hospitalized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social rehabilitation</a:t>
                      </a:r>
                      <a:endParaRPr kumimoji="0" lang="en-US" sz="13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851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NGO “Faith. Hope. Love.”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13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underaged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girls who suffered from violence including sexual or are involved into commercial sex</a:t>
                      </a:r>
                      <a:endParaRPr kumimoji="0" lang="en-US" sz="13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 socio-psychological  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rehabilitation by the method of «one-stop-shop»</a:t>
                      </a:r>
                      <a:endParaRPr kumimoji="0" lang="en-US" sz="13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22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Mykolaiv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CF “UNITUS”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girls 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involved in providing sexual services for </a:t>
                      </a: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remuneration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comprehensive 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package </a:t>
                      </a: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 medical and </a:t>
                      </a:r>
                      <a:r>
                        <a:rPr kumimoji="0" lang="en-US" sz="13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social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13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positive experience is extpanded </a:t>
                      </a:r>
                      <a:r>
                        <a:rPr kumimoji="0" lang="en-US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models in </a:t>
                      </a:r>
                      <a:r>
                        <a:rPr kumimoji="0" lang="en-US" sz="13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Lviv</a:t>
                      </a:r>
                      <a:r>
                        <a:rPr kumimoji="0" lang="en-US" sz="13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 Simferopol</a:t>
                      </a:r>
                      <a:endParaRPr kumimoji="0" lang="en-US" sz="13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48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9325" cy="576262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BUT</a:t>
            </a:r>
            <a:r>
              <a:rPr lang="uk-UA" sz="2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…    </a:t>
            </a:r>
            <a:r>
              <a:rPr lang="en-US" sz="2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Barriers:</a:t>
            </a:r>
            <a:r>
              <a:rPr lang="uk-UA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violation of 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HTC </a:t>
            </a: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principles</a:t>
            </a:r>
            <a:endParaRPr lang="ru-RU" sz="2800" u="sng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3157894"/>
              </p:ext>
            </p:extLst>
          </p:nvPr>
        </p:nvGraphicFramePr>
        <p:xfrm>
          <a:off x="323528" y="548681"/>
          <a:ext cx="8424936" cy="579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351"/>
                <a:gridCol w="1162585"/>
              </a:tblGrid>
              <a:tr h="3614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VIOLATION OF ORDER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Test WAS NOT anonymous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34%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effectLst/>
                        </a:rPr>
                        <a:t>No</a:t>
                      </a:r>
                      <a:r>
                        <a:rPr lang="en-US" sz="2000" b="0" kern="1200" baseline="0" dirty="0" smtClean="0">
                          <a:effectLst/>
                        </a:rPr>
                        <a:t> pre-test counseling provided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effectLst/>
                        </a:rPr>
                        <a:t>30%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smtClean="0">
                          <a:effectLst/>
                        </a:rPr>
                        <a:t>No post-test </a:t>
                      </a:r>
                      <a:r>
                        <a:rPr lang="en-US" sz="2000" b="0" kern="1200" dirty="0" smtClean="0">
                          <a:effectLst/>
                        </a:rPr>
                        <a:t>counseling</a:t>
                      </a:r>
                      <a:r>
                        <a:rPr lang="en-US" sz="2000" b="0" kern="1200" baseline="0" dirty="0" smtClean="0">
                          <a:effectLst/>
                        </a:rPr>
                        <a:t> provided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effectLst/>
                        </a:rPr>
                        <a:t>27%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48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Did not receive testing results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effectLst/>
                        </a:rPr>
                        <a:t>6%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900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3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RIGHTS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3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Did not inform about the right to refuse from testing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effectLst/>
                        </a:rPr>
                        <a:t>23%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3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Did not ask permission to perform testing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effectLst/>
                        </a:rPr>
                        <a:t>17%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75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Adolescents</a:t>
                      </a:r>
                      <a:r>
                        <a:rPr lang="en-US" sz="2000" kern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were ordered to present parental permission to undergo testing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effectLst/>
                        </a:rPr>
                        <a:t>9%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900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3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NORMS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32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Adolescents had to conceal their real age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kern="1200" dirty="0" smtClean="0">
                          <a:effectLst/>
                        </a:rPr>
                        <a:t>8%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934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00" kern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36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ACCESSIBILITY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76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Testing 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was not free</a:t>
                      </a:r>
                      <a:r>
                        <a:rPr lang="en-US" sz="2000" b="1" kern="1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of charge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17%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54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cs typeface="Arial" pitchFamily="34" charset="0"/>
                        </a:rPr>
                        <a:t>Source: </a:t>
                      </a:r>
                      <a:r>
                        <a:rPr lang="ru-RU" sz="1200" b="1" i="1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i="1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cs typeface="Arial" pitchFamily="34" charset="0"/>
                        </a:rPr>
                        <a:t>Comprehensive</a:t>
                      </a:r>
                      <a:r>
                        <a:rPr lang="en-US" sz="1200" b="1" i="1" baseline="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cs typeface="Arial" pitchFamily="34" charset="0"/>
                        </a:rPr>
                        <a:t> research</a:t>
                      </a:r>
                      <a:r>
                        <a:rPr lang="ru-RU" sz="1200" b="1" i="1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cs typeface="Arial" pitchFamily="34" charset="0"/>
                        </a:rPr>
                        <a:t> “</a:t>
                      </a:r>
                      <a:r>
                        <a:rPr lang="en-US" sz="1200" b="1" i="1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cs typeface="Arial" pitchFamily="34" charset="0"/>
                        </a:rPr>
                        <a:t>The Voices, Values</a:t>
                      </a:r>
                      <a:r>
                        <a:rPr lang="en-US" sz="1200" b="1" i="1" baseline="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cs typeface="Arial" pitchFamily="34" charset="0"/>
                        </a:rPr>
                        <a:t> and Preferences of Adolescents on HIV Testing and Counseling</a:t>
                      </a:r>
                      <a:r>
                        <a:rPr lang="ru-RU" sz="1200" b="1" i="1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cs typeface="Arial" pitchFamily="34" charset="0"/>
                        </a:rPr>
                        <a:t>” (2013)</a:t>
                      </a:r>
                      <a:r>
                        <a:rPr lang="uk-UA" sz="1200" b="1" i="1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% </a:t>
                      </a:r>
                      <a:r>
                        <a:rPr lang="en-US" sz="1200" b="1" i="1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among those who had the experience</a:t>
                      </a:r>
                      <a:r>
                        <a:rPr lang="en-US" sz="1200" b="1" i="1" baseline="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1" i="1" baseline="0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 T&amp;C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97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7512"/>
          </a:xfrm>
        </p:spPr>
        <p:txBody>
          <a:bodyPr/>
          <a:lstStyle/>
          <a:p>
            <a:r>
              <a:rPr lang="en-US" sz="25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Epidemiological </a:t>
            </a:r>
            <a:r>
              <a:rPr lang="en-US" sz="25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situation in Ukraine (1)</a:t>
            </a:r>
            <a:endParaRPr lang="ru-RU" sz="25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1287923"/>
              </p:ext>
            </p:extLst>
          </p:nvPr>
        </p:nvGraphicFramePr>
        <p:xfrm>
          <a:off x="287016" y="692696"/>
          <a:ext cx="8749480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817"/>
                <a:gridCol w="4218663"/>
              </a:tblGrid>
              <a:tr h="289610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 rowSpan="4">
                  <a:txBody>
                    <a:bodyPr/>
                    <a:lstStyle/>
                    <a:p>
                      <a:pPr marL="715963" indent="177800">
                        <a:buFont typeface="Arial" pitchFamily="34" charset="0"/>
                        <a:buChar char="•"/>
                      </a:pPr>
                      <a:endParaRPr lang="uk-UA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85838" indent="-273050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Population size estimate    of HIV+ at the beginning of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2013</a:t>
                      </a:r>
                      <a:r>
                        <a:rPr lang="uk-UA" sz="20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aged 15 years and  older)</a:t>
                      </a:r>
                      <a:r>
                        <a:rPr lang="uk-UA" sz="20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238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thou. persons</a:t>
                      </a:r>
                      <a:endParaRPr lang="uk-UA" sz="2000" baseline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85838" indent="-273050">
                        <a:buFont typeface="Arial" pitchFamily="34" charset="0"/>
                        <a:buNone/>
                      </a:pPr>
                      <a:endParaRPr lang="uk-UA" sz="1100" baseline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85838" indent="-273050">
                        <a:buFont typeface="Arial" pitchFamily="34" charset="0"/>
                        <a:buChar char="•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Approved 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NEW National 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AIDS Program                    for 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2014-2018</a:t>
                      </a:r>
                      <a:r>
                        <a:rPr lang="ru-RU" sz="20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985838" indent="-273050">
                        <a:buFont typeface="Arial" pitchFamily="34" charset="0"/>
                        <a:buNone/>
                      </a:pPr>
                      <a:endParaRPr lang="ru-RU" sz="1800" b="0" baseline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85838" marR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r>
                        <a:rPr lang="en-US" sz="2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Program </a:t>
                      </a:r>
                      <a:r>
                        <a:rPr lang="uk-UA" sz="2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z="2000" b="0" u="sng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MARA</a:t>
                      </a:r>
                      <a:r>
                        <a:rPr lang="en-US" sz="2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as a target group for interventions</a:t>
                      </a:r>
                      <a:r>
                        <a:rPr lang="uk-UA" sz="2000" b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2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Taking steps to reduce the number of new HIV-infection cases</a:t>
                      </a: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among most-at-risk adolescents</a:t>
                      </a:r>
                      <a:r>
                        <a:rPr lang="ru-RU" sz="2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f</a:t>
                      </a: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or HIV-infection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by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70% </a:t>
                      </a: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14–18 </a:t>
                      </a:r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years old</a:t>
                      </a:r>
                      <a:r>
                        <a:rPr lang="ru-RU" sz="2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)» 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15963" indent="523875">
                        <a:buFont typeface="Arial" pitchFamily="34" charset="0"/>
                        <a:buNone/>
                      </a:pPr>
                      <a:endParaRPr lang="ru-RU" sz="16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838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Proportion 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 HIV-infected depending on the ways of infection transmission</a:t>
                      </a:r>
                      <a:r>
                        <a:rPr lang="uk-UA" sz="12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uk-UA" sz="1200" b="1" i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b="1" i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0727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80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Number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 children born by HIV-infected mothers</a:t>
                      </a:r>
                      <a:r>
                        <a:rPr lang="uk-UA" sz="1200" b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b="0" i="1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persons</a:t>
                      </a:r>
                      <a:endParaRPr lang="ru-RU" sz="1200" b="0" i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92" name="Диаграмма 8"/>
          <p:cNvGraphicFramePr>
            <a:graphicFrameLocks/>
          </p:cNvGraphicFramePr>
          <p:nvPr/>
        </p:nvGraphicFramePr>
        <p:xfrm>
          <a:off x="0" y="3789040"/>
          <a:ext cx="5610225" cy="2405062"/>
        </p:xfrm>
        <a:graphic>
          <a:graphicData uri="http://schemas.openxmlformats.org/presentationml/2006/ole">
            <p:oleObj spid="_x0000_s3134" r:id="rId3" imgW="5608806" imgH="2408129" progId="Excel.Sheet.8">
              <p:embed/>
            </p:oleObj>
          </a:graphicData>
        </a:graphic>
      </p:graphicFrame>
      <p:pic>
        <p:nvPicPr>
          <p:cNvPr id="3114" name="Picture 4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807" b="12867"/>
          <a:stretch/>
        </p:blipFill>
        <p:spPr bwMode="auto">
          <a:xfrm>
            <a:off x="179512" y="692696"/>
            <a:ext cx="5164384" cy="22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625574"/>
              </p:ext>
            </p:extLst>
          </p:nvPr>
        </p:nvGraphicFramePr>
        <p:xfrm>
          <a:off x="899592" y="2908311"/>
          <a:ext cx="3840088" cy="396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088"/>
              </a:tblGrid>
              <a:tr h="30845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̶ ̶̶ ̶̶̶    </a:t>
                      </a:r>
                      <a:r>
                        <a:rPr lang="en-US" sz="1200" dirty="0" err="1" smtClean="0"/>
                        <a:t>parenterally</a:t>
                      </a:r>
                      <a:r>
                        <a:rPr lang="en-US" sz="1200" baseline="0" dirty="0" smtClean="0"/>
                        <a:t> transmitted       </a:t>
                      </a:r>
                      <a:r>
                        <a:rPr lang="en-US" sz="2000" b="1" baseline="0" dirty="0" smtClean="0">
                          <a:solidFill>
                            <a:srgbClr val="FF33CC"/>
                          </a:solidFill>
                        </a:rPr>
                        <a:t>̶̶̶ ̶̶  </a:t>
                      </a:r>
                      <a:r>
                        <a:rPr lang="en-US" sz="1200" baseline="0" dirty="0" smtClean="0"/>
                        <a:t>sexually transmitted</a:t>
                      </a:r>
                      <a:endParaRPr lang="uk-UA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34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Current activities</a:t>
            </a:r>
            <a:r>
              <a:rPr lang="uk-UA" sz="28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642350" cy="6408738"/>
          </a:xfrm>
        </p:spPr>
        <p:txBody>
          <a:bodyPr/>
          <a:lstStyle/>
          <a:p>
            <a:pPr marL="180975" indent="0" algn="ctr">
              <a:buFont typeface="Arial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Changes in legislation</a:t>
            </a:r>
            <a:r>
              <a:rPr lang="uk-UA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marL="180975" indent="0" algn="ctr">
              <a:buFont typeface="Arial" charset="0"/>
              <a:buNone/>
            </a:pPr>
            <a:endParaRPr lang="uk-UA" sz="1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lvl="1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Provide normative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definitions of terms: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“adolescents”, “MARA”, “adolescents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vulnerable to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HIV”, “representatives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of risk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groups”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“persons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vulnerable to HIV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infection”.</a:t>
            </a:r>
          </a:p>
          <a:p>
            <a:pPr marL="457200" lvl="1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14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lvl="1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Identify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taking into account the position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WHO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Ukrainian legislation: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age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groups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of adolescents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(with the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appropriate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range of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legal rights and duties for each age group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); list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most-at-risk for HIV infection groups.</a:t>
            </a:r>
          </a:p>
          <a:p>
            <a:pPr marL="457200" lvl="1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lvl="1" indent="-457200" algn="just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Ensure the presence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of the section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on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HTC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features for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adolescent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children, taking into account their age,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socio- psychological characteristics and level of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intelligence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 the new “Order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of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Counseling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and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Testing on 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HIV </a:t>
            </a:r>
            <a:r>
              <a:rPr 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Infection</a:t>
            </a:r>
            <a:r>
              <a:rPr 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” </a:t>
            </a:r>
            <a:endParaRPr lang="uk-UA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9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US" sz="2800" b="1" smtClean="0">
                <a:solidFill>
                  <a:srgbClr val="10253F"/>
                </a:solidFill>
                <a:latin typeface="Arial" charset="0"/>
                <a:cs typeface="Arial" charset="0"/>
              </a:rPr>
              <a:t>Current activities</a:t>
            </a:r>
            <a:r>
              <a:rPr lang="uk-UA" sz="2800" b="1" smtClean="0">
                <a:solidFill>
                  <a:srgbClr val="10253F"/>
                </a:solidFill>
                <a:latin typeface="Arial" charset="0"/>
                <a:cs typeface="Arial" charset="0"/>
              </a:rPr>
              <a:t> (2)</a:t>
            </a:r>
            <a:endParaRPr lang="ru-RU" sz="400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836613"/>
            <a:ext cx="8785225" cy="5760739"/>
          </a:xfrm>
        </p:spPr>
        <p:txBody>
          <a:bodyPr rtlCol="0">
            <a:normAutofit lnSpcReduction="10000"/>
          </a:bodyPr>
          <a:lstStyle/>
          <a:p>
            <a:pPr marL="0" lvl="1" indent="0" algn="ctr" fontAlgn="auto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Changes in legislation</a:t>
            </a: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indent="0" algn="ctr" fontAlgn="auto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/>
            </a:pPr>
            <a:endParaRPr lang="uk-UA" sz="105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0850" lvl="1" indent="-450850" fontAlgn="auto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Introduce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changes and additions to:</a:t>
            </a:r>
          </a:p>
          <a:p>
            <a:pPr marL="800100" lvl="2" indent="-400050" fontAlgn="auto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Order of the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MoH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Ukraine (2002),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“On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Improvement of Management of Health Care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Adolescent Children”: concerning the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adolescents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2" indent="-400050" fontAlgn="auto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Order of the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MoH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Ukraine (2009)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 approving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standards of medical care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provision for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adolescents and young people: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concerning the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procedure of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obtaining by adolescents,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MARA.</a:t>
            </a:r>
          </a:p>
          <a:p>
            <a:pPr marL="800100" lvl="2" indent="-400050" fontAlgn="auto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0850" lvl="1" indent="-450850" fontAlgn="auto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Strengthen monitoring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compliance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the basic law of Ukraine regarding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chargeless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confidenciality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HIV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testing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 children.</a:t>
            </a:r>
          </a:p>
        </p:txBody>
      </p:sp>
    </p:spTree>
    <p:extLst>
      <p:ext uri="{BB962C8B-B14F-4D97-AF65-F5344CB8AC3E}">
        <p14:creationId xmlns:p14="http://schemas.microsoft.com/office/powerpoint/2010/main" xmlns="" val="30905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3412"/>
          </a:xfrm>
        </p:spPr>
        <p:txBody>
          <a:bodyPr/>
          <a:lstStyle/>
          <a:p>
            <a:r>
              <a:rPr lang="en-US" sz="2800" b="1" smtClean="0">
                <a:solidFill>
                  <a:srgbClr val="17375E"/>
                </a:solidFill>
                <a:latin typeface="Arial" charset="0"/>
                <a:cs typeface="Arial" charset="0"/>
              </a:rPr>
              <a:t>Current activities</a:t>
            </a:r>
            <a:r>
              <a:rPr lang="uk-UA" sz="2800" b="1" smtClean="0">
                <a:solidFill>
                  <a:srgbClr val="17375E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(3)</a:t>
            </a:r>
            <a:endParaRPr lang="ru-RU" sz="4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6165304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Conduction on regular basis of the monitoring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studies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allow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adjust prevention activities among adolescents and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particularly MARA in time.</a:t>
            </a:r>
            <a:endParaRPr lang="en-US" sz="2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Mending the system of referrals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cooperation between organizations of social and medical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focus,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working in the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area of services provision for adolescents/MARA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Training of service providers:</a:t>
            </a:r>
            <a:endParaRPr lang="en-US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Activation of explanatory work among service providers on the rights of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adolescents,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most-at-risk groups, concerning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HTC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Include into the education programs (universities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institutions of professional development) the relevant topics on HIV/AIDS,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HTC </a:t>
            </a:r>
            <a:r>
              <a:rPr 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minors</a:t>
            </a:r>
            <a:r>
              <a:rPr lang="en-US" sz="2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(normative and legal aspects, legal responsibilities, rights and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duties of </a:t>
            </a:r>
            <a:r>
              <a:rPr lang="en-US" sz="2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medical/social workers/ teaching staff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minors,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en-US" sz="2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PLWH).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None/>
              <a:defRPr/>
            </a:pPr>
            <a:endParaRPr lang="ru-RU" sz="8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4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Current activities</a:t>
            </a:r>
            <a:r>
              <a:rPr lang="uk-UA" sz="2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3788" cy="50405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Motivating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adolescents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testing 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Among adolescent and youth, particularly MARA, upgrade the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level of knowledge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about HIV-infection/AIDS and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motivation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to knowing one's HIV status, which is important for the correction of risky behavior and the required treatment.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Implementation of active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 of modern technology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(online counseling via social networks in the Internet, mobile phones).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Conduction of focused campaigns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adolescents and youth to disseminate information materials with bright slogans that will be understandable to different age groups.</a:t>
            </a:r>
          </a:p>
        </p:txBody>
      </p:sp>
    </p:spTree>
    <p:extLst>
      <p:ext uri="{BB962C8B-B14F-4D97-AF65-F5344CB8AC3E}">
        <p14:creationId xmlns:p14="http://schemas.microsoft.com/office/powerpoint/2010/main" xmlns="" val="4884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74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1143000"/>
          </a:xfrm>
        </p:spPr>
        <p:txBody>
          <a:bodyPr/>
          <a:lstStyle/>
          <a:p>
            <a:r>
              <a:rPr lang="en-US" sz="3000" b="1" smtClean="0">
                <a:solidFill>
                  <a:srgbClr val="BF0B58"/>
                </a:solidFill>
                <a:latin typeface="Arial" charset="0"/>
                <a:cs typeface="Arial" charset="0"/>
              </a:rPr>
              <a:t>For more information</a:t>
            </a:r>
            <a:r>
              <a:rPr lang="uk-UA" sz="3000" b="1" smtClean="0">
                <a:solidFill>
                  <a:srgbClr val="BF0B58"/>
                </a:solidFill>
                <a:latin typeface="Arial" charset="0"/>
                <a:cs typeface="Arial" charset="0"/>
              </a:rPr>
              <a:t>:</a:t>
            </a:r>
            <a:r>
              <a:rPr lang="uk-UA" sz="3000" b="1" dirty="0" smtClean="0">
                <a:solidFill>
                  <a:srgbClr val="BF0B58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uk-UA" sz="3000" b="1" dirty="0" smtClean="0">
                <a:solidFill>
                  <a:srgbClr val="BF0B58"/>
                </a:solidFill>
                <a:ea typeface="Calibri" pitchFamily="34" charset="0"/>
                <a:cs typeface="Calibri" pitchFamily="34" charset="0"/>
              </a:rPr>
            </a:br>
            <a:endParaRPr lang="ru-RU" sz="3000" dirty="0" smtClean="0">
              <a:solidFill>
                <a:srgbClr val="BF0B5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124744"/>
            <a:ext cx="8158162" cy="55189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40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5100" b="1" dirty="0" smtClean="0">
                <a:solidFill>
                  <a:srgbClr val="0070C0"/>
                </a:solidFill>
                <a:cs typeface="Calibri" pitchFamily="34" charset="0"/>
              </a:rPr>
              <a:t>UNICEF</a:t>
            </a:r>
            <a:r>
              <a:rPr lang="uk-UA" sz="5100" b="1" dirty="0" smtClean="0">
                <a:solidFill>
                  <a:srgbClr val="0070C0"/>
                </a:solidFill>
                <a:cs typeface="Calibri" pitchFamily="34" charset="0"/>
              </a:rPr>
              <a:t>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5100" dirty="0" smtClean="0">
                <a:cs typeface="Calibri" pitchFamily="34" charset="0"/>
              </a:rPr>
              <a:t>(044</a:t>
            </a:r>
            <a:r>
              <a:rPr lang="en-US" sz="5100" dirty="0">
                <a:cs typeface="Calibri" pitchFamily="34" charset="0"/>
              </a:rPr>
              <a:t>) 254 </a:t>
            </a:r>
            <a:r>
              <a:rPr lang="en-US" sz="5100" dirty="0" smtClean="0">
                <a:cs typeface="Calibri" pitchFamily="34" charset="0"/>
              </a:rPr>
              <a:t>24</a:t>
            </a:r>
            <a:r>
              <a:rPr lang="uk-UA" sz="5100" dirty="0" smtClean="0">
                <a:cs typeface="Calibri" pitchFamily="34" charset="0"/>
              </a:rPr>
              <a:t> </a:t>
            </a:r>
            <a:r>
              <a:rPr lang="en-US" sz="5100" dirty="0" smtClean="0">
                <a:cs typeface="Calibri" pitchFamily="34" charset="0"/>
              </a:rPr>
              <a:t>50</a:t>
            </a:r>
            <a:r>
              <a:rPr lang="en-US" sz="5100" dirty="0">
                <a:cs typeface="Calibri" pitchFamily="34" charset="0"/>
              </a:rPr>
              <a:t>, 254 </a:t>
            </a:r>
            <a:r>
              <a:rPr lang="en-US" sz="5100" dirty="0" smtClean="0">
                <a:cs typeface="Calibri" pitchFamily="34" charset="0"/>
              </a:rPr>
              <a:t>24</a:t>
            </a:r>
            <a:r>
              <a:rPr lang="uk-UA" sz="5100" dirty="0" smtClean="0">
                <a:cs typeface="Calibri" pitchFamily="34" charset="0"/>
              </a:rPr>
              <a:t> </a:t>
            </a:r>
            <a:r>
              <a:rPr lang="en-US" sz="5100" dirty="0" smtClean="0">
                <a:cs typeface="Calibri" pitchFamily="34" charset="0"/>
              </a:rPr>
              <a:t>39</a:t>
            </a:r>
            <a:r>
              <a:rPr lang="en-US" sz="5100" dirty="0">
                <a:cs typeface="Calibri" pitchFamily="34" charset="0"/>
              </a:rPr>
              <a:t>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5100" dirty="0" smtClean="0">
                <a:cs typeface="Calibri" pitchFamily="34" charset="0"/>
              </a:rPr>
              <a:t>(044</a:t>
            </a:r>
            <a:r>
              <a:rPr lang="en-US" sz="5100" dirty="0">
                <a:cs typeface="Calibri" pitchFamily="34" charset="0"/>
              </a:rPr>
              <a:t>) </a:t>
            </a:r>
            <a:r>
              <a:rPr lang="en-US" sz="5100" dirty="0" smtClean="0">
                <a:cs typeface="Calibri" pitchFamily="34" charset="0"/>
              </a:rPr>
              <a:t>230</a:t>
            </a:r>
            <a:r>
              <a:rPr lang="uk-UA" sz="5100" dirty="0" smtClean="0">
                <a:cs typeface="Calibri" pitchFamily="34" charset="0"/>
              </a:rPr>
              <a:t> </a:t>
            </a:r>
            <a:r>
              <a:rPr lang="en-US" sz="5100" dirty="0" smtClean="0">
                <a:cs typeface="Calibri" pitchFamily="34" charset="0"/>
              </a:rPr>
              <a:t>25</a:t>
            </a:r>
            <a:r>
              <a:rPr lang="uk-UA" sz="5100" dirty="0" smtClean="0">
                <a:cs typeface="Calibri" pitchFamily="34" charset="0"/>
              </a:rPr>
              <a:t> </a:t>
            </a:r>
            <a:r>
              <a:rPr lang="en-US" sz="5100" dirty="0" smtClean="0">
                <a:cs typeface="Calibri" pitchFamily="34" charset="0"/>
              </a:rPr>
              <a:t>14 </a:t>
            </a:r>
            <a:r>
              <a:rPr lang="en-US" sz="5100" dirty="0">
                <a:cs typeface="Calibri" pitchFamily="34" charset="0"/>
              </a:rPr>
              <a:t>ext.103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5100" dirty="0">
                <a:cs typeface="Calibri" pitchFamily="34" charset="0"/>
              </a:rPr>
              <a:t>Fax: </a:t>
            </a:r>
            <a:r>
              <a:rPr lang="en-US" sz="5100" dirty="0" smtClean="0">
                <a:cs typeface="Calibri" pitchFamily="34" charset="0"/>
              </a:rPr>
              <a:t>(+044</a:t>
            </a:r>
            <a:r>
              <a:rPr lang="en-US" sz="5100" dirty="0">
                <a:cs typeface="Calibri" pitchFamily="34" charset="0"/>
              </a:rPr>
              <a:t>) 230 </a:t>
            </a:r>
            <a:r>
              <a:rPr lang="en-US" sz="5100" dirty="0" smtClean="0">
                <a:cs typeface="Calibri" pitchFamily="34" charset="0"/>
              </a:rPr>
              <a:t>25</a:t>
            </a:r>
            <a:r>
              <a:rPr lang="uk-UA" sz="5100" dirty="0" smtClean="0">
                <a:cs typeface="Calibri" pitchFamily="34" charset="0"/>
              </a:rPr>
              <a:t> </a:t>
            </a:r>
            <a:r>
              <a:rPr lang="en-US" sz="5100" dirty="0" smtClean="0">
                <a:cs typeface="Calibri" pitchFamily="34" charset="0"/>
              </a:rPr>
              <a:t>06</a:t>
            </a:r>
            <a:endParaRPr lang="en-US" sz="5100" dirty="0">
              <a:cs typeface="Calibri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uk-UA" sz="5100" b="1" u="sng" dirty="0" smtClean="0">
              <a:cs typeface="Calibri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5100" b="1" i="1" dirty="0" err="1" smtClean="0">
                <a:cs typeface="Calibri" pitchFamily="34" charset="0"/>
              </a:rPr>
              <a:t>Olena</a:t>
            </a:r>
            <a:r>
              <a:rPr lang="en-US" sz="5100" b="1" i="1" dirty="0" smtClean="0">
                <a:cs typeface="Calibri" pitchFamily="34" charset="0"/>
              </a:rPr>
              <a:t> </a:t>
            </a:r>
            <a:r>
              <a:rPr lang="en-US" sz="5100" b="1" i="1" dirty="0" err="1" smtClean="0">
                <a:cs typeface="Calibri" pitchFamily="34" charset="0"/>
              </a:rPr>
              <a:t>Sakovych</a:t>
            </a:r>
            <a:r>
              <a:rPr lang="uk-UA" sz="5100" b="1" i="1" dirty="0" smtClean="0">
                <a:cs typeface="Calibri" pitchFamily="34" charset="0"/>
              </a:rPr>
              <a:t>, </a:t>
            </a:r>
            <a:r>
              <a:rPr lang="en-US" sz="5100" b="1" i="1" dirty="0" smtClean="0">
                <a:solidFill>
                  <a:srgbClr val="0000CC"/>
                </a:solidFill>
                <a:cs typeface="Calibri" pitchFamily="34" charset="0"/>
                <a:hlinkClick r:id="rId2"/>
              </a:rPr>
              <a:t>osakovych@unicef.org</a:t>
            </a:r>
            <a:endParaRPr lang="en-US" sz="5100" b="1" i="1" dirty="0" smtClean="0">
              <a:solidFill>
                <a:srgbClr val="0000CC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5100" b="1" i="1" dirty="0" smtClean="0">
                <a:solidFill>
                  <a:srgbClr val="0000FF"/>
                </a:solidFill>
                <a:cs typeface="Calibri" pitchFamily="34" charset="0"/>
              </a:rPr>
              <a:t>    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5100" b="1" dirty="0" smtClean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5100" b="1" dirty="0">
              <a:solidFill>
                <a:srgbClr val="990000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5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00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5100" b="1" dirty="0" smtClean="0">
                <a:solidFill>
                  <a:srgbClr val="0070C0"/>
                </a:solidFill>
                <a:cs typeface="Times New Roman" pitchFamily="18" charset="0"/>
              </a:rPr>
              <a:t>UISR after </a:t>
            </a:r>
            <a:r>
              <a:rPr lang="en-US" sz="5100" b="1" dirty="0" err="1" smtClean="0">
                <a:solidFill>
                  <a:srgbClr val="0070C0"/>
                </a:solidFill>
                <a:cs typeface="Times New Roman" pitchFamily="18" charset="0"/>
              </a:rPr>
              <a:t>A.Yaremenko</a:t>
            </a:r>
            <a:r>
              <a:rPr lang="uk-UA" sz="5100" b="1" dirty="0" smtClean="0">
                <a:solidFill>
                  <a:srgbClr val="0070C0"/>
                </a:solidFill>
                <a:cs typeface="Times New Roman" pitchFamily="18" charset="0"/>
              </a:rPr>
              <a:t>:</a:t>
            </a:r>
            <a:endParaRPr lang="uk-UA" sz="5100" b="1" dirty="0">
              <a:solidFill>
                <a:srgbClr val="0070C0"/>
              </a:solidFill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5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Calibri" pitchFamily="34" charset="0"/>
              </a:rPr>
              <a:t>       </a:t>
            </a:r>
            <a:endParaRPr lang="uk-UA" sz="5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uk-UA" sz="5100" dirty="0" smtClean="0">
                <a:cs typeface="Calibri" pitchFamily="34" charset="0"/>
              </a:rPr>
              <a:t>Т</a:t>
            </a:r>
            <a:r>
              <a:rPr lang="en-US" sz="5100" dirty="0" smtClean="0">
                <a:cs typeface="Calibri" pitchFamily="34" charset="0"/>
              </a:rPr>
              <a:t>el</a:t>
            </a:r>
            <a:r>
              <a:rPr lang="uk-UA" sz="5100" dirty="0" smtClean="0">
                <a:cs typeface="Calibri" pitchFamily="34" charset="0"/>
              </a:rPr>
              <a:t>.</a:t>
            </a:r>
            <a:r>
              <a:rPr lang="en-US" sz="5100" dirty="0" smtClean="0">
                <a:cs typeface="Calibri" pitchFamily="34" charset="0"/>
              </a:rPr>
              <a:t>/fax</a:t>
            </a:r>
            <a:r>
              <a:rPr lang="uk-UA" sz="5100" dirty="0" smtClean="0">
                <a:cs typeface="Calibri" pitchFamily="34" charset="0"/>
              </a:rPr>
              <a:t>: (044) 501 50 76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1300" dirty="0" smtClean="0"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5100" dirty="0"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5100" b="1" i="1" dirty="0" smtClean="0">
                <a:cs typeface="Calibri" pitchFamily="34" charset="0"/>
              </a:rPr>
              <a:t>Olga </a:t>
            </a:r>
            <a:r>
              <a:rPr lang="en-US" sz="5100" b="1" i="1" dirty="0" err="1" smtClean="0">
                <a:cs typeface="Calibri" pitchFamily="34" charset="0"/>
              </a:rPr>
              <a:t>Balakireva</a:t>
            </a:r>
            <a:r>
              <a:rPr lang="en-US" sz="5100" b="1" i="1" dirty="0" smtClean="0">
                <a:cs typeface="Calibri" pitchFamily="34" charset="0"/>
              </a:rPr>
              <a:t>,</a:t>
            </a:r>
            <a:r>
              <a:rPr lang="uk-UA" sz="5100" b="1" i="1" dirty="0" smtClean="0">
                <a:cs typeface="Calibri" pitchFamily="34" charset="0"/>
              </a:rPr>
              <a:t> </a:t>
            </a:r>
            <a:r>
              <a:rPr lang="en-US" sz="5100" b="1" i="1" dirty="0" smtClean="0">
                <a:cs typeface="Calibri" pitchFamily="34" charset="0"/>
              </a:rPr>
              <a:t>PhD in Sociology</a:t>
            </a:r>
            <a:r>
              <a:rPr lang="uk-UA" sz="5100" b="1" i="1" dirty="0" smtClean="0">
                <a:cs typeface="Calibri" pitchFamily="34" charset="0"/>
              </a:rPr>
              <a:t>,</a:t>
            </a:r>
            <a:r>
              <a:rPr lang="en-US" sz="5100" b="1" i="1" dirty="0" smtClean="0">
                <a:cs typeface="Calibri" pitchFamily="34" charset="0"/>
              </a:rPr>
              <a:t> </a:t>
            </a:r>
            <a:r>
              <a:rPr lang="en-US" sz="5100" b="1" i="1" dirty="0" smtClean="0">
                <a:solidFill>
                  <a:srgbClr val="0000FF"/>
                </a:solidFill>
                <a:cs typeface="Calibri" pitchFamily="34" charset="0"/>
                <a:hlinkClick r:id="rId3"/>
              </a:rPr>
              <a:t>bon_smc@inet.ua</a:t>
            </a:r>
            <a:endParaRPr lang="en-US" sz="5100" b="1" i="1" dirty="0" smtClean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5100" b="1" i="1" dirty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5100" b="1" i="1" dirty="0" err="1" smtClean="0">
                <a:cs typeface="Calibri" pitchFamily="34" charset="0"/>
              </a:rPr>
              <a:t>Tetyana</a:t>
            </a:r>
            <a:r>
              <a:rPr lang="en-US" sz="5100" b="1" i="1" dirty="0" smtClean="0">
                <a:cs typeface="Calibri" pitchFamily="34" charset="0"/>
              </a:rPr>
              <a:t> </a:t>
            </a:r>
            <a:r>
              <a:rPr lang="en-US" sz="5100" b="1" i="1" dirty="0" err="1" smtClean="0">
                <a:cs typeface="Calibri" pitchFamily="34" charset="0"/>
              </a:rPr>
              <a:t>Bondar</a:t>
            </a:r>
            <a:r>
              <a:rPr lang="uk-UA" sz="5100" b="1" i="1" dirty="0" smtClean="0">
                <a:cs typeface="Calibri" pitchFamily="34" charset="0"/>
              </a:rPr>
              <a:t>,</a:t>
            </a:r>
            <a:r>
              <a:rPr lang="en-US" sz="5100" b="1" i="1" dirty="0" smtClean="0">
                <a:cs typeface="Calibri" pitchFamily="34" charset="0"/>
              </a:rPr>
              <a:t> PhD in Sociology</a:t>
            </a:r>
            <a:r>
              <a:rPr lang="uk-UA" sz="5100" b="1" i="1" dirty="0" smtClean="0">
                <a:cs typeface="Calibri" pitchFamily="34" charset="0"/>
              </a:rPr>
              <a:t>,</a:t>
            </a:r>
            <a:r>
              <a:rPr lang="en-US" sz="5100" b="1" i="1" dirty="0" smtClean="0">
                <a:cs typeface="Calibri" pitchFamily="34" charset="0"/>
              </a:rPr>
              <a:t> </a:t>
            </a:r>
            <a:r>
              <a:rPr lang="en-US" sz="5100" b="1" i="1" dirty="0" smtClean="0">
                <a:solidFill>
                  <a:srgbClr val="0000FF"/>
                </a:solidFill>
                <a:cs typeface="Calibri" pitchFamily="34" charset="0"/>
                <a:hlinkClick r:id="rId4"/>
              </a:rPr>
              <a:t>bondar@uisr.org.ua</a:t>
            </a:r>
            <a:endParaRPr lang="en-US" sz="5100" b="1" i="1" dirty="0" smtClean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5100" b="1" dirty="0" smtClean="0">
                <a:solidFill>
                  <a:srgbClr val="0000FF"/>
                </a:solidFill>
                <a:cs typeface="Calibri" pitchFamily="34" charset="0"/>
              </a:rPr>
              <a:t> </a:t>
            </a:r>
            <a:endParaRPr lang="uk-UA" sz="5100" b="1" dirty="0" smtClean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i="1" dirty="0" err="1" smtClean="0">
                <a:cs typeface="Calibri" pitchFamily="34" charset="0"/>
              </a:rPr>
              <a:t>Anastasiya</a:t>
            </a:r>
            <a:r>
              <a:rPr lang="en-US" sz="5100" b="1" i="1" dirty="0" smtClean="0">
                <a:cs typeface="Calibri" pitchFamily="34" charset="0"/>
              </a:rPr>
              <a:t> </a:t>
            </a:r>
            <a:r>
              <a:rPr lang="en-US" sz="5100" b="1" i="1" dirty="0" err="1" smtClean="0">
                <a:cs typeface="Calibri" pitchFamily="34" charset="0"/>
              </a:rPr>
              <a:t>Sudakova</a:t>
            </a:r>
            <a:r>
              <a:rPr lang="uk-UA" sz="5100" b="1" i="1" dirty="0" smtClean="0">
                <a:cs typeface="Calibri" pitchFamily="34" charset="0"/>
              </a:rPr>
              <a:t>,</a:t>
            </a:r>
            <a:r>
              <a:rPr lang="en-US" sz="5100" b="1" i="1" dirty="0" smtClean="0">
                <a:cs typeface="Calibri" pitchFamily="34" charset="0"/>
              </a:rPr>
              <a:t> </a:t>
            </a:r>
            <a:r>
              <a:rPr lang="en-US" sz="5100" b="1" i="1" dirty="0" err="1" smtClean="0">
                <a:cs typeface="Calibri" pitchFamily="34" charset="0"/>
                <a:hlinkClick r:id="rId5"/>
              </a:rPr>
              <a:t>a.s</a:t>
            </a:r>
            <a:r>
              <a:rPr lang="uk-UA" sz="5100" b="1" i="1" dirty="0">
                <a:cs typeface="Calibri" pitchFamily="34" charset="0"/>
                <a:hlinkClick r:id="rId5"/>
              </a:rPr>
              <a:t>и</a:t>
            </a:r>
            <a:r>
              <a:rPr lang="en-US" sz="5100" b="1" i="1" dirty="0" smtClean="0">
                <a:cs typeface="Calibri" pitchFamily="34" charset="0"/>
                <a:hlinkClick r:id="rId5"/>
              </a:rPr>
              <a:t>dakova</a:t>
            </a:r>
            <a:r>
              <a:rPr lang="en-US" sz="5100" b="1" i="1" dirty="0" smtClean="0">
                <a:solidFill>
                  <a:srgbClr val="0000FF"/>
                </a:solidFill>
                <a:cs typeface="Calibri" pitchFamily="34" charset="0"/>
                <a:hlinkClick r:id="rId5"/>
              </a:rPr>
              <a:t>@uisr.org.ua</a:t>
            </a:r>
            <a:endParaRPr lang="en-US" sz="5100" b="1" i="1" dirty="0" smtClean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b="1" dirty="0" smtClean="0">
                <a:solidFill>
                  <a:srgbClr val="0000FF"/>
                </a:solidFill>
                <a:cs typeface="Calibri" pitchFamily="34" charset="0"/>
              </a:rPr>
              <a:t> </a:t>
            </a:r>
            <a:endParaRPr lang="uk-UA" sz="5100" b="1" dirty="0">
              <a:solidFill>
                <a:srgbClr val="0000FF"/>
              </a:solidFill>
              <a:cs typeface="Calibri" pitchFamily="34" charset="0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2900" b="1" dirty="0" smtClean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D0CBC28-CFD3-45CE-ACD2-12D9756DDA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4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Epidemiological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situation in Ukraine (2)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Dynamics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officially registered new cases of HIV-infection in Ukraine</a:t>
            </a:r>
            <a:endParaRPr lang="ru-RU" sz="3600" dirty="0">
              <a:solidFill>
                <a:schemeClr val="tx2"/>
              </a:solidFill>
            </a:endParaRPr>
          </a:p>
        </p:txBody>
      </p:sp>
      <p:graphicFrame>
        <p:nvGraphicFramePr>
          <p:cNvPr id="409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86928355"/>
              </p:ext>
            </p:extLst>
          </p:nvPr>
        </p:nvGraphicFramePr>
        <p:xfrm>
          <a:off x="261938" y="2014538"/>
          <a:ext cx="8691562" cy="4384675"/>
        </p:xfrm>
        <a:graphic>
          <a:graphicData uri="http://schemas.openxmlformats.org/presentationml/2006/ole">
            <p:oleObj spid="_x0000_s4137" name="Лист" r:id="rId3" imgW="11782543" imgH="59434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What did </a:t>
            </a:r>
            <a:r>
              <a:rPr lang="en-US" sz="2800" b="1" i="1" smtClean="0">
                <a:solidFill>
                  <a:srgbClr val="254061"/>
                </a:solidFill>
                <a:latin typeface="Arial" charset="0"/>
                <a:cs typeface="Arial" charset="0"/>
              </a:rPr>
              <a:t>we start </a:t>
            </a:r>
            <a:r>
              <a:rPr lang="en-US" sz="2800" b="1" i="1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from</a:t>
            </a:r>
            <a:r>
              <a:rPr lang="ru-RU" sz="2800" b="1" i="1" dirty="0" smtClean="0">
                <a:solidFill>
                  <a:srgbClr val="254061"/>
                </a:solidFill>
                <a:latin typeface="Arial" charset="0"/>
                <a:cs typeface="Arial" charset="0"/>
              </a:rPr>
              <a:t>?</a:t>
            </a: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17071281"/>
              </p:ext>
            </p:extLst>
          </p:nvPr>
        </p:nvGraphicFramePr>
        <p:xfrm>
          <a:off x="457200" y="1052513"/>
          <a:ext cx="850728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4536504"/>
              </a:tblGrid>
              <a:tr h="3096567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Overview of situation</a:t>
                      </a:r>
                      <a:endParaRPr lang="ru-RU" sz="24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eaLnBrk="1" hangingPunct="1">
                        <a:spcBef>
                          <a:spcPct val="3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 strategy </a:t>
                      </a:r>
                    </a:p>
                    <a:p>
                      <a:pPr marL="285750" indent="-285750" eaLnBrk="1" hangingPunct="1">
                        <a:spcBef>
                          <a:spcPct val="3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 population size estimate</a:t>
                      </a:r>
                    </a:p>
                    <a:p>
                      <a:pPr marL="285750" indent="-285750" eaLnBrk="1" hangingPunct="1">
                        <a:spcBef>
                          <a:spcPct val="3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Many stakeholders, few service providers</a:t>
                      </a:r>
                    </a:p>
                    <a:p>
                      <a:pPr marL="285750" indent="-285750" eaLnBrk="1" hangingPunct="1">
                        <a:spcBef>
                          <a:spcPct val="3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 clear mandates &amp; ineffective coordination</a:t>
                      </a:r>
                    </a:p>
                    <a:p>
                      <a:pPr marL="285750" indent="-285750" eaLnBrk="1" hangingPunct="1">
                        <a:spcBef>
                          <a:spcPct val="30000"/>
                        </a:spcBef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Double standards</a:t>
                      </a: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&amp; violation of children’s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right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GB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uk-UA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MARA </a:t>
                      </a:r>
                      <a:r>
                        <a:rPr lang="en-GB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– were not the priority of the AIDS response</a:t>
                      </a:r>
                      <a:endParaRPr lang="en-US" sz="28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CHILDREN AND YOUNG PEOPLE LIVING OR WORKING ON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STREETS: THE MISSING FACE OF THE HIV EPIDEMIC</a:t>
                      </a:r>
                    </a:p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UKRAINE</a:t>
                      </a:r>
                      <a:endParaRPr lang="uk-UA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/>
                        <a:t>UNICEF</a:t>
                      </a:r>
                      <a:r>
                        <a:rPr lang="uk-UA" dirty="0" smtClean="0"/>
                        <a:t>, </a:t>
                      </a:r>
                      <a:r>
                        <a:rPr lang="en-US" dirty="0" smtClean="0"/>
                        <a:t>AFEW</a:t>
                      </a:r>
                      <a:r>
                        <a:rPr lang="uk-UA" dirty="0" smtClean="0"/>
                        <a:t>, </a:t>
                      </a:r>
                      <a:r>
                        <a:rPr lang="en-US" dirty="0" smtClean="0"/>
                        <a:t>Kyiv </a:t>
                      </a:r>
                      <a:r>
                        <a:rPr lang="uk-UA" dirty="0" smtClean="0"/>
                        <a:t>2006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35" name="Picture 2" descr="D:\SUDAKOVA_NASTYA\MARA\0612-h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37449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Taken steps </a:t>
            </a:r>
            <a:r>
              <a:rPr lang="uk-UA" sz="28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720"/>
            <a:ext cx="8642350" cy="5949280"/>
          </a:xfrm>
        </p:spPr>
        <p:txBody>
          <a:bodyPr rtlCol="0">
            <a:normAutofit fontScale="85000" lnSpcReduction="10000"/>
          </a:bodyPr>
          <a:lstStyle/>
          <a:p>
            <a:pPr marL="0" indent="269875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en-US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Analysis of situation</a:t>
            </a:r>
            <a:r>
              <a:rPr lang="uk-UA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Desk study on the available data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concerning MARA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(2007)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A number of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researches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among adolescents living and working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streets (baseline survey - 2008, repeated - 2011, HIV/AIDS Alliance -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2013)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Secondary analysis of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the data of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biobehavioral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studies: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among most-at-risk adolescents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IDUs,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FSWs and MSM (2007,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2008, 2009, 2011-12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2013-14)</a:t>
            </a:r>
            <a:endParaRPr lang="en-US" sz="29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Population size estimate of children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and youth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aged 10-19, belonging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to risk groups (2007, 2012, 2014)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Analysis of legislation on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HIV/AIDS prevention and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access to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medical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and social services among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adolescents,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including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most-at-risk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adolescents (2008, 2013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2800" b="1" i="1" smtClean="0">
                <a:solidFill>
                  <a:srgbClr val="254061"/>
                </a:solidFill>
                <a:latin typeface="Arial" charset="0"/>
                <a:cs typeface="Arial" charset="0"/>
              </a:rPr>
              <a:t>Taken steps</a:t>
            </a:r>
            <a:r>
              <a:rPr lang="uk-UA" sz="2800" b="1" i="1" smtClean="0">
                <a:solidFill>
                  <a:srgbClr val="254061"/>
                </a:solidFill>
                <a:latin typeface="Arial" charset="0"/>
                <a:cs typeface="Arial" charset="0"/>
              </a:rPr>
              <a:t> (2)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472261"/>
          </a:xfrm>
        </p:spPr>
        <p:txBody>
          <a:bodyPr rtlCol="0">
            <a:normAutofit fontScale="92500" lnSpcReduction="10000"/>
          </a:bodyPr>
          <a:lstStyle/>
          <a:p>
            <a:pPr marL="0" indent="361950" fontAlgn="auto"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  <a:defRPr/>
            </a:pP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Analysis of situation </a:t>
            </a:r>
            <a:r>
              <a:rPr lang="uk-UA" sz="2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Continuation)</a:t>
            </a:r>
            <a:r>
              <a:rPr lang="uk-UA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700" smtClean="0">
                <a:latin typeface="Arial" pitchFamily="34" charset="0"/>
                <a:cs typeface="Arial" pitchFamily="34" charset="0"/>
              </a:rPr>
              <a:t>Analysis of stakeholders and </a:t>
            </a:r>
            <a:r>
              <a:rPr lang="en-US" sz="2700">
                <a:latin typeface="Arial" pitchFamily="34" charset="0"/>
                <a:cs typeface="Arial" pitchFamily="34" charset="0"/>
              </a:rPr>
              <a:t>evaluation of the potential of 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the organizations providing </a:t>
            </a:r>
            <a:r>
              <a:rPr lang="en-US" sz="2700">
                <a:latin typeface="Arial" pitchFamily="34" charset="0"/>
                <a:cs typeface="Arial" pitchFamily="34" charset="0"/>
              </a:rPr>
              <a:t>or planning to provide services to adolescents living and working 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700">
                <a:latin typeface="Arial" pitchFamily="34" charset="0"/>
                <a:cs typeface="Arial" pitchFamily="34" charset="0"/>
              </a:rPr>
              <a:t>the streets (2008, 2012)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700">
                <a:latin typeface="Arial" pitchFamily="34" charset="0"/>
                <a:cs typeface="Arial" pitchFamily="34" charset="0"/>
              </a:rPr>
              <a:t>Monitoring and documentation of the 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implemented service provision models </a:t>
            </a:r>
            <a:r>
              <a:rPr lang="en-US" sz="2700">
                <a:latin typeface="Arial" pitchFamily="34" charset="0"/>
                <a:cs typeface="Arial" pitchFamily="34" charset="0"/>
              </a:rPr>
              <a:t>for adolescents, including 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MARA, at the local level </a:t>
            </a:r>
            <a:r>
              <a:rPr lang="en-US" sz="2700">
                <a:latin typeface="Arial" pitchFamily="34" charset="0"/>
                <a:cs typeface="Arial" pitchFamily="34" charset="0"/>
              </a:rPr>
              <a:t>(2008-2014)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700">
                <a:latin typeface="Arial" pitchFamily="34" charset="0"/>
                <a:cs typeface="Arial" pitchFamily="34" charset="0"/>
              </a:rPr>
              <a:t>Review of national 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legislation </a:t>
            </a:r>
            <a:r>
              <a:rPr lang="en-US" sz="2700">
                <a:latin typeface="Arial" pitchFamily="34" charset="0"/>
                <a:cs typeface="Arial" pitchFamily="34" charset="0"/>
              </a:rPr>
              <a:t>and 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current practices of VCT for adolescents, </a:t>
            </a:r>
            <a:r>
              <a:rPr lang="en-US" sz="2700">
                <a:latin typeface="Arial" pitchFamily="34" charset="0"/>
                <a:cs typeface="Arial" pitchFamily="34" charset="0"/>
              </a:rPr>
              <a:t>including 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most-at-risk </a:t>
            </a:r>
            <a:r>
              <a:rPr lang="en-US" sz="2700">
                <a:latin typeface="Arial" pitchFamily="34" charset="0"/>
                <a:cs typeface="Arial" pitchFamily="34" charset="0"/>
              </a:rPr>
              <a:t>adolescents (2012)</a:t>
            </a:r>
          </a:p>
          <a:p>
            <a:pPr fontAlgn="auto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sz="2700" smtClean="0">
                <a:latin typeface="Arial" pitchFamily="34" charset="0"/>
                <a:cs typeface="Arial" pitchFamily="34" charset="0"/>
              </a:rPr>
              <a:t>Comprehensive research</a:t>
            </a:r>
            <a:r>
              <a:rPr lang="uk-UA" sz="270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7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The Voices, Values and Preferences of Adolescents on </a:t>
            </a:r>
            <a:r>
              <a:rPr lang="en-US" sz="2700" smtClean="0">
                <a:latin typeface="Arial" pitchFamily="34" charset="0"/>
                <a:cs typeface="Arial" pitchFamily="34" charset="0"/>
              </a:rPr>
              <a:t>HIV Testing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and Counseling</a:t>
            </a:r>
            <a:r>
              <a:rPr lang="uk-UA" sz="2700" dirty="0" smtClean="0">
                <a:latin typeface="Arial" pitchFamily="34" charset="0"/>
                <a:cs typeface="Arial" pitchFamily="34" charset="0"/>
              </a:rPr>
              <a:t>” (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based on WHO methodology</a:t>
            </a:r>
            <a:r>
              <a:rPr lang="uk-UA" sz="27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uk-UA" sz="2700" dirty="0">
                <a:latin typeface="Arial" pitchFamily="34" charset="0"/>
                <a:cs typeface="Arial" pitchFamily="34" charset="0"/>
              </a:rPr>
              <a:t>(2013</a:t>
            </a:r>
            <a:r>
              <a:rPr lang="uk-UA" sz="2700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What do the findings demonstrate?</a:t>
            </a:r>
            <a:r>
              <a:rPr lang="uk-UA" sz="2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 (1)</a:t>
            </a:r>
            <a:endParaRPr lang="ru-RU" sz="2800" b="1" i="1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291512" cy="4929188"/>
          </a:xfrm>
        </p:spPr>
        <p:txBody>
          <a:bodyPr rtlCol="0">
            <a:normAutofit/>
          </a:bodyPr>
          <a:lstStyle/>
          <a:p>
            <a:pPr marL="541338" indent="-541338" fontAlgn="auto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Level of risky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practices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higher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41338" indent="-541338" fontAlgn="auto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level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vulnerability</a:t>
            </a:r>
          </a:p>
          <a:p>
            <a:pPr marL="541338" indent="-541338" fontAlgn="auto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Limited access to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medical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social services, including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HTC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41338" indent="-541338" fontAlgn="auto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Limited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number of NGOs focused on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MARA;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low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potential;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dependence on donors</a:t>
            </a:r>
          </a:p>
          <a:p>
            <a:pPr marL="541338" indent="-541338" fontAlgn="auto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0850" algn="l"/>
              </a:tabLst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Children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protection system - does not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work;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violation of children's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do the findings demonstrate</a:t>
            </a:r>
            <a:r>
              <a:rPr lang="uk-UA" sz="28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(2)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8824348"/>
              </p:ext>
            </p:extLst>
          </p:nvPr>
        </p:nvGraphicFramePr>
        <p:xfrm>
          <a:off x="457200" y="1341438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226430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4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Prevalence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HIV among "street children“ based on the results of rapid tests,%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(The study was conducted in three cities: Donetsk (N = 307), Kyiv (N = 311), </a:t>
                      </a:r>
                      <a:r>
                        <a:rPr kumimoji="0" lang="en-US" sz="12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Odesa</a:t>
                      </a: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(N = 311))</a:t>
                      </a:r>
                      <a:endParaRPr kumimoji="0" lang="en-US" sz="11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Rights</a:t>
                      </a: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&amp; CDC </a:t>
                      </a:r>
                      <a:r>
                        <a:rPr kumimoji="0" lang="uk-UA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Atlanta</a:t>
                      </a: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2008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019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Prevalence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HIV among adolescent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IDUs, FSWs and MSM,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(based on </a:t>
                      </a:r>
                      <a:r>
                        <a:rPr kumimoji="0" 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biobehavioral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studies)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ICF "International HIV/AIDS Alliance in Ukraine"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AIDSs Center, UISR after A. Yaremenko</a:t>
                      </a:r>
                      <a:r>
                        <a:rPr kumimoji="0" lang="uk-U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uk-UA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2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5031"/>
          <a:stretch/>
        </p:blipFill>
        <p:spPr bwMode="auto">
          <a:xfrm>
            <a:off x="-252536" y="836713"/>
            <a:ext cx="10009112" cy="18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8313216"/>
              </p:ext>
            </p:extLst>
          </p:nvPr>
        </p:nvGraphicFramePr>
        <p:xfrm>
          <a:off x="4211638" y="4076700"/>
          <a:ext cx="4391025" cy="237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9087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 level of infection among “street children”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Reduce of infection level among adolescent IDUs, FSWs, MSM</a:t>
            </a: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5544515"/>
              </p:ext>
            </p:extLst>
          </p:nvPr>
        </p:nvGraphicFramePr>
        <p:xfrm>
          <a:off x="683564" y="2707574"/>
          <a:ext cx="7874959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32"/>
                <a:gridCol w="936104"/>
                <a:gridCol w="791163"/>
                <a:gridCol w="1225061"/>
                <a:gridCol w="792088"/>
                <a:gridCol w="1080120"/>
                <a:gridCol w="899179"/>
                <a:gridCol w="999112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smtClean="0"/>
                        <a:t>Among all</a:t>
                      </a:r>
                      <a:endParaRPr lang="uk-UA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Donetsk</a:t>
                      </a:r>
                      <a:endParaRPr lang="uk-UA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Kyiv</a:t>
                      </a:r>
                      <a:endParaRPr lang="uk-UA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Odessa</a:t>
                      </a:r>
                      <a:endParaRPr lang="uk-UA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were</a:t>
                      </a:r>
                      <a:r>
                        <a:rPr lang="en-US" sz="1200" baseline="0" smtClean="0"/>
                        <a:t> in the street up to 3 years</a:t>
                      </a:r>
                      <a:endParaRPr lang="uk-UA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were in the street</a:t>
                      </a:r>
                      <a:r>
                        <a:rPr lang="en-US" sz="1200" baseline="0" smtClean="0"/>
                        <a:t> more than 3 years</a:t>
                      </a:r>
                      <a:endParaRPr lang="uk-UA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have the experience of “sex in exchange”</a:t>
                      </a:r>
                      <a:endParaRPr lang="uk-UA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/>
                        <a:t>have the experience of injection drug use</a:t>
                      </a:r>
                      <a:endParaRPr lang="uk-UA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47088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What do the findings demonstrate?</a:t>
            </a:r>
            <a:r>
              <a:rPr lang="uk-UA" sz="2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(3)</a:t>
            </a:r>
            <a:br>
              <a:rPr lang="uk-UA" sz="2800" b="1" i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Lack of access to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HTC </a:t>
            </a:r>
            <a:r>
              <a:rPr lang="en-US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for young people and MARA</a:t>
            </a:r>
            <a:endParaRPr lang="ru-RU" sz="3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893175" cy="50736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i="1" smtClean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i="1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Comprehensive </a:t>
            </a:r>
            <a:r>
              <a:rPr lang="en-US" sz="1600" i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research “The Voices, Values and Preferences of Adolescents on HIV Testing and Counseling” </a:t>
            </a:r>
            <a:r>
              <a:rPr lang="en-US" sz="1600" i="1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(2013</a:t>
            </a:r>
            <a:r>
              <a:rPr lang="uk-UA" sz="1600" i="1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  <a:endParaRPr lang="uk-UA" sz="1600" i="1" dirty="0" smtClean="0">
              <a:solidFill>
                <a:srgbClr val="1F497D">
                  <a:lumMod val="50000"/>
                </a:srgb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8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Experience of HIV-testing in the last 12 months</a:t>
            </a:r>
            <a:r>
              <a:rPr lang="uk-UA" sz="2000" b="1" u="sng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uk-UA" sz="20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10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28733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7,2</a:t>
            </a:r>
            <a:r>
              <a:rPr lang="uk-UA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uk-UA" sz="18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among all respondents</a:t>
            </a:r>
            <a:endParaRPr lang="uk-UA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28733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uk-UA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uk-UA" sz="18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among risk group 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27%  </a:t>
            </a:r>
            <a:r>
              <a:rPr lang="uk-UA" sz="200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19% </a:t>
            </a:r>
            <a:r>
              <a:rPr lang="uk-UA" sz="2000" smtClean="0">
                <a:latin typeface="Arial" pitchFamily="34" charset="0"/>
                <a:cs typeface="Arial" pitchFamily="34" charset="0"/>
              </a:rPr>
              <a:t>–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boys</a:t>
            </a:r>
            <a:r>
              <a:rPr lang="uk-UA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uk-UA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During lifetime</a:t>
            </a:r>
            <a:r>
              <a:rPr lang="uk-UA" sz="2000" b="1" u="sng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u="sng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2400" b="1" dirty="0">
              <a:solidFill>
                <a:srgbClr val="1F497D">
                  <a:lumMod val="50000"/>
                </a:srgbClr>
              </a:solidFill>
              <a:latin typeface="Arial Black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645024"/>
            <a:ext cx="1944216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mtClean="0">
                <a:solidFill>
                  <a:schemeClr val="tx2">
                    <a:lumMod val="50000"/>
                  </a:schemeClr>
                </a:solidFill>
              </a:rPr>
              <a:t>Among all</a:t>
            </a:r>
            <a:r>
              <a:rPr lang="uk-UA" sz="2400" b="1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10,3%</a:t>
            </a: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3851920" y="4476021"/>
            <a:ext cx="540060" cy="89719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1960" y="64886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pc="300" smtClean="0">
                <a:solidFill>
                  <a:schemeClr val="accent3">
                    <a:lumMod val="75000"/>
                  </a:schemeClr>
                </a:solidFill>
              </a:rPr>
              <a:t>BY AGE</a:t>
            </a:r>
            <a:endParaRPr lang="uk-UA" b="1" i="1" spc="3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0335566"/>
              </p:ext>
            </p:extLst>
          </p:nvPr>
        </p:nvGraphicFramePr>
        <p:xfrm>
          <a:off x="50801" y="3335784"/>
          <a:ext cx="8841679" cy="33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2871</Words>
  <Application>Microsoft Office PowerPoint</Application>
  <PresentationFormat>Экран (4:3)</PresentationFormat>
  <Paragraphs>349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Лист Microsoft Office Excel 97-2003</vt:lpstr>
      <vt:lpstr>Лист</vt:lpstr>
      <vt:lpstr>Слайд 1</vt:lpstr>
      <vt:lpstr>Epidemiological situation in Ukraine (1)</vt:lpstr>
      <vt:lpstr>Epidemiological situation in Ukraine (2)  Dynamics of officially registered new cases of HIV-infection in Ukraine</vt:lpstr>
      <vt:lpstr>What did we start from?</vt:lpstr>
      <vt:lpstr>Taken steps (1)</vt:lpstr>
      <vt:lpstr>Taken steps (2)</vt:lpstr>
      <vt:lpstr>What do the findings demonstrate? (1)</vt:lpstr>
      <vt:lpstr>What do the findings demonstrate? (2)</vt:lpstr>
      <vt:lpstr>What do the findings demonstrate? (3) Lack of access to HTC for young people and MARA</vt:lpstr>
      <vt:lpstr>What do the findings demostrate? (4)</vt:lpstr>
      <vt:lpstr>What do the findings demonstrate? (5)</vt:lpstr>
      <vt:lpstr>Key barriers to service provision  </vt:lpstr>
      <vt:lpstr>Legal barriers to T&amp;C referring and ways of solution (1)</vt:lpstr>
      <vt:lpstr>Legal barriers to HTC referring and ways of solution (2)</vt:lpstr>
      <vt:lpstr>Legal barriers to HTC referring and ways of solution (3)</vt:lpstr>
      <vt:lpstr>Barriers to T&amp;C referring and ways of solution (4)</vt:lpstr>
      <vt:lpstr>Achievements (1)</vt:lpstr>
      <vt:lpstr>Achievements (2)</vt:lpstr>
      <vt:lpstr>BUT …    Barriers: violation of HTC principles</vt:lpstr>
      <vt:lpstr>Current activities (1)</vt:lpstr>
      <vt:lpstr>Current activities (2)</vt:lpstr>
      <vt:lpstr>Current activities (3)</vt:lpstr>
      <vt:lpstr>Current activities (4)</vt:lpstr>
      <vt:lpstr>Слайд 24</vt:lpstr>
      <vt:lpstr>For more information: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BON</cp:lastModifiedBy>
  <cp:revision>246</cp:revision>
  <cp:lastPrinted>2013-11-24T10:26:43Z</cp:lastPrinted>
  <dcterms:created xsi:type="dcterms:W3CDTF">2013-11-10T09:06:29Z</dcterms:created>
  <dcterms:modified xsi:type="dcterms:W3CDTF">2013-11-24T17:50:34Z</dcterms:modified>
</cp:coreProperties>
</file>