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8" r:id="rId3"/>
    <p:sldId id="259" r:id="rId4"/>
    <p:sldId id="279" r:id="rId5"/>
    <p:sldId id="258" r:id="rId6"/>
    <p:sldId id="262" r:id="rId7"/>
    <p:sldId id="264" r:id="rId8"/>
    <p:sldId id="271" r:id="rId9"/>
    <p:sldId id="277" r:id="rId10"/>
    <p:sldId id="269" r:id="rId11"/>
    <p:sldId id="272" r:id="rId12"/>
    <p:sldId id="27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2" autoAdjust="0"/>
    <p:restoredTop sz="61257" autoAdjust="0"/>
  </p:normalViewPr>
  <p:slideViewPr>
    <p:cSldViewPr>
      <p:cViewPr>
        <p:scale>
          <a:sx n="75" d="100"/>
          <a:sy n="75" d="100"/>
        </p:scale>
        <p:origin x="-1422" y="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A5AD2-456A-4B94-AFE2-D4078FB29D61}" type="datetimeFigureOut">
              <a:rPr lang="ru-RU" smtClean="0"/>
              <a:t>10.11.2014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98DA28-C1DF-4F06-A588-E7F4689D1D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724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8DA28-C1DF-4F06-A588-E7F4689D1DA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1562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8DA28-C1DF-4F06-A588-E7F4689D1DAF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9934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8DA28-C1DF-4F06-A588-E7F4689D1DAF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3192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8DA28-C1DF-4F06-A588-E7F4689D1DAF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962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8DA28-C1DF-4F06-A588-E7F4689D1DA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626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8DA28-C1DF-4F06-A588-E7F4689D1DA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210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8DA28-C1DF-4F06-A588-E7F4689D1DA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1739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8DA28-C1DF-4F06-A588-E7F4689D1DA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4454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8DA28-C1DF-4F06-A588-E7F4689D1DA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7449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8DA28-C1DF-4F06-A588-E7F4689D1DA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1811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8DA28-C1DF-4F06-A588-E7F4689D1DA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7753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8DA28-C1DF-4F06-A588-E7F4689D1DAF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012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DC45-6925-403E-9FA6-C299BBB431ED}" type="datetimeFigureOut">
              <a:rPr lang="ru-RU" smtClean="0"/>
              <a:t>10.11.2014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A434D-B891-44EE-A709-C0E8F6E05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DC45-6925-403E-9FA6-C299BBB431ED}" type="datetimeFigureOut">
              <a:rPr lang="ru-RU" smtClean="0"/>
              <a:t>10.11.2014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A434D-B891-44EE-A709-C0E8F6E05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728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DC45-6925-403E-9FA6-C299BBB431ED}" type="datetimeFigureOut">
              <a:rPr lang="ru-RU" smtClean="0"/>
              <a:t>10.11.2014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A434D-B891-44EE-A709-C0E8F6E05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156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DC45-6925-403E-9FA6-C299BBB431ED}" type="datetimeFigureOut">
              <a:rPr lang="ru-RU" smtClean="0"/>
              <a:t>10.11.2014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A434D-B891-44EE-A709-C0E8F6E05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113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DC45-6925-403E-9FA6-C299BBB431ED}" type="datetimeFigureOut">
              <a:rPr lang="ru-RU" smtClean="0"/>
              <a:t>10.11.2014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A434D-B891-44EE-A709-C0E8F6E05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77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DC45-6925-403E-9FA6-C299BBB431ED}" type="datetimeFigureOut">
              <a:rPr lang="ru-RU" smtClean="0"/>
              <a:t>10.11.2014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A434D-B891-44EE-A709-C0E8F6E05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978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DC45-6925-403E-9FA6-C299BBB431ED}" type="datetimeFigureOut">
              <a:rPr lang="ru-RU" smtClean="0"/>
              <a:t>10.11.2014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A434D-B891-44EE-A709-C0E8F6E05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11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DC45-6925-403E-9FA6-C299BBB431ED}" type="datetimeFigureOut">
              <a:rPr lang="ru-RU" smtClean="0"/>
              <a:t>10.11.2014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A434D-B891-44EE-A709-C0E8F6E05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593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DC45-6925-403E-9FA6-C299BBB431ED}" type="datetimeFigureOut">
              <a:rPr lang="ru-RU" smtClean="0"/>
              <a:t>10.11.2014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A434D-B891-44EE-A709-C0E8F6E05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429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DC45-6925-403E-9FA6-C299BBB431ED}" type="datetimeFigureOut">
              <a:rPr lang="ru-RU" smtClean="0"/>
              <a:t>10.11.2014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A434D-B891-44EE-A709-C0E8F6E05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874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DC45-6925-403E-9FA6-C299BBB431ED}" type="datetimeFigureOut">
              <a:rPr lang="ru-RU" smtClean="0"/>
              <a:t>10.11.2014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A434D-B891-44EE-A709-C0E8F6E05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4755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EDC45-6925-403E-9FA6-C299BBB431ED}" type="datetimeFigureOut">
              <a:rPr lang="ru-RU" smtClean="0"/>
              <a:t>10.11.2014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A434D-B891-44EE-A709-C0E8F6E05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475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600" b="1" dirty="0" smtClean="0">
                <a:latin typeface="Century" pitchFamily="18" charset="0"/>
              </a:rPr>
              <a:t/>
            </a:r>
            <a:br>
              <a:rPr lang="en-US" sz="1600" b="1" dirty="0" smtClean="0">
                <a:latin typeface="Century" pitchFamily="18" charset="0"/>
              </a:rPr>
            </a:br>
            <a:r>
              <a:rPr lang="en-US" sz="1600" b="1" dirty="0">
                <a:latin typeface="Century" pitchFamily="18" charset="0"/>
              </a:rPr>
              <a:t/>
            </a:r>
            <a:br>
              <a:rPr lang="en-US" sz="1600" b="1" dirty="0">
                <a:latin typeface="Century" pitchFamily="18" charset="0"/>
              </a:rPr>
            </a:br>
            <a:r>
              <a:rPr lang="en-US" sz="1600" b="1" dirty="0" smtClean="0">
                <a:latin typeface="Century" pitchFamily="18" charset="0"/>
              </a:rPr>
              <a:t/>
            </a:r>
            <a:br>
              <a:rPr lang="en-US" sz="1600" b="1" dirty="0" smtClean="0">
                <a:latin typeface="Century" pitchFamily="18" charset="0"/>
              </a:rPr>
            </a:br>
            <a:endParaRPr lang="ru-RU" sz="1600" dirty="0">
              <a:latin typeface="Century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57200" y="1988839"/>
            <a:ext cx="8229600" cy="3096345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C00000"/>
                </a:solidFill>
                <a:latin typeface="Century" pitchFamily="18" charset="0"/>
              </a:rPr>
              <a:t>МОНІТОРИНГ ВИТРАТ ТА </a:t>
            </a:r>
          </a:p>
          <a:p>
            <a:pPr marL="0" indent="0" algn="ctr">
              <a:buNone/>
            </a:pPr>
            <a:r>
              <a:rPr lang="uk-UA" b="1" dirty="0" smtClean="0">
                <a:solidFill>
                  <a:srgbClr val="C00000"/>
                </a:solidFill>
                <a:latin typeface="Century" pitchFamily="18" charset="0"/>
              </a:rPr>
              <a:t>АНАЛІЗ ВАРТОСТІ ПРОЕКТІВ</a:t>
            </a:r>
            <a:endParaRPr lang="en-US" b="1" dirty="0" smtClean="0">
              <a:solidFill>
                <a:srgbClr val="C00000"/>
              </a:solidFill>
              <a:latin typeface="Century" pitchFamily="18" charset="0"/>
            </a:endParaRPr>
          </a:p>
          <a:p>
            <a:pPr marL="0" indent="0">
              <a:buNone/>
            </a:pPr>
            <a:endParaRPr lang="uk-UA" sz="1600" b="1" dirty="0" smtClean="0">
              <a:solidFill>
                <a:schemeClr val="tx2">
                  <a:lumMod val="75000"/>
                </a:schemeClr>
              </a:solidFill>
              <a:latin typeface="Century" pitchFamily="18" charset="0"/>
            </a:endParaRPr>
          </a:p>
          <a:p>
            <a:pPr marL="0" indent="0">
              <a:buNone/>
            </a:pPr>
            <a:endParaRPr lang="uk-UA" sz="1600" b="1" dirty="0">
              <a:solidFill>
                <a:schemeClr val="tx2">
                  <a:lumMod val="75000"/>
                </a:schemeClr>
              </a:solidFill>
              <a:latin typeface="Century" pitchFamily="18" charset="0"/>
            </a:endParaRPr>
          </a:p>
          <a:p>
            <a:pPr marL="0" indent="0">
              <a:buNone/>
            </a:pPr>
            <a:r>
              <a:rPr lang="uk-UA" sz="1800" b="1" i="1" dirty="0" smtClean="0">
                <a:solidFill>
                  <a:schemeClr val="tx2">
                    <a:lumMod val="50000"/>
                  </a:schemeClr>
                </a:solidFill>
                <a:latin typeface="Century" pitchFamily="18" charset="0"/>
              </a:rPr>
              <a:t>Балакірєва Ольга, </a:t>
            </a:r>
            <a:r>
              <a:rPr lang="uk-UA" sz="1800" b="1" i="1" dirty="0">
                <a:solidFill>
                  <a:schemeClr val="tx2">
                    <a:lumMod val="50000"/>
                  </a:schemeClr>
                </a:solidFill>
                <a:latin typeface="Century" pitchFamily="18" charset="0"/>
              </a:rPr>
              <a:t>канд. </a:t>
            </a:r>
            <a:r>
              <a:rPr lang="uk-UA" sz="1800" b="1" i="1" dirty="0" err="1">
                <a:solidFill>
                  <a:schemeClr val="tx2">
                    <a:lumMod val="50000"/>
                  </a:schemeClr>
                </a:solidFill>
                <a:latin typeface="Century" pitchFamily="18" charset="0"/>
              </a:rPr>
              <a:t>соціол</a:t>
            </a:r>
            <a:r>
              <a:rPr lang="uk-UA" sz="1800" b="1" i="1" dirty="0">
                <a:solidFill>
                  <a:schemeClr val="tx2">
                    <a:lumMod val="50000"/>
                  </a:schemeClr>
                </a:solidFill>
                <a:latin typeface="Century" pitchFamily="18" charset="0"/>
              </a:rPr>
              <a:t>. наук</a:t>
            </a:r>
          </a:p>
          <a:p>
            <a:pPr marL="0" indent="0">
              <a:buNone/>
            </a:pPr>
            <a:r>
              <a:rPr lang="uk-UA" sz="1800" b="1" i="1" dirty="0" smtClean="0">
                <a:solidFill>
                  <a:schemeClr val="tx2">
                    <a:lumMod val="50000"/>
                  </a:schemeClr>
                </a:solidFill>
                <a:latin typeface="Century" pitchFamily="18" charset="0"/>
              </a:rPr>
              <a:t>Бондар Тетяна, канд. </a:t>
            </a:r>
            <a:r>
              <a:rPr lang="uk-UA" sz="1800" b="1" i="1" dirty="0" err="1" smtClean="0">
                <a:solidFill>
                  <a:schemeClr val="tx2">
                    <a:lumMod val="50000"/>
                  </a:schemeClr>
                </a:solidFill>
                <a:latin typeface="Century" pitchFamily="18" charset="0"/>
              </a:rPr>
              <a:t>соціол</a:t>
            </a:r>
            <a:r>
              <a:rPr lang="uk-UA" sz="1800" b="1" i="1" dirty="0" smtClean="0">
                <a:solidFill>
                  <a:schemeClr val="tx2">
                    <a:lumMod val="50000"/>
                  </a:schemeClr>
                </a:solidFill>
                <a:latin typeface="Century" pitchFamily="18" charset="0"/>
              </a:rPr>
              <a:t>. наук</a:t>
            </a:r>
          </a:p>
          <a:p>
            <a:pPr marL="0" indent="0">
              <a:buNone/>
            </a:pPr>
            <a:endParaRPr lang="ru-RU" sz="1800" b="1" i="1" dirty="0">
              <a:solidFill>
                <a:schemeClr val="tx2">
                  <a:lumMod val="50000"/>
                </a:schemeClr>
              </a:solidFill>
              <a:latin typeface="Century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4869160"/>
            <a:ext cx="820891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b="1" dirty="0">
                <a:solidFill>
                  <a:schemeClr val="accent2">
                    <a:lumMod val="75000"/>
                  </a:schemeClr>
                </a:solidFill>
                <a:latin typeface="Century" pitchFamily="18" charset="0"/>
                <a:ea typeface="+mj-ea"/>
                <a:cs typeface="+mj-cs"/>
              </a:rPr>
              <a:t>П’ята національна науково-практична конференція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Century" pitchFamily="18" charset="0"/>
                <a:ea typeface="+mj-ea"/>
                <a:cs typeface="+mj-cs"/>
              </a:rPr>
              <a:t> </a:t>
            </a:r>
            <a:r>
              <a:rPr lang="uk-UA" sz="1600" b="1" dirty="0" smtClean="0">
                <a:solidFill>
                  <a:schemeClr val="accent2">
                    <a:lumMod val="75000"/>
                  </a:schemeClr>
                </a:solidFill>
                <a:latin typeface="Century" pitchFamily="18" charset="0"/>
                <a:ea typeface="+mj-ea"/>
                <a:cs typeface="+mj-cs"/>
              </a:rPr>
              <a:t>з </a:t>
            </a:r>
            <a:r>
              <a:rPr lang="uk-UA" sz="1600" b="1" dirty="0">
                <a:solidFill>
                  <a:schemeClr val="accent2">
                    <a:lumMod val="75000"/>
                  </a:schemeClr>
                </a:solidFill>
                <a:latin typeface="Century" pitchFamily="18" charset="0"/>
                <a:ea typeface="+mj-ea"/>
                <a:cs typeface="+mj-cs"/>
              </a:rPr>
              <a:t>моніторингу та оцінки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Century" pitchFamily="18" charset="0"/>
                <a:ea typeface="+mj-ea"/>
                <a:cs typeface="+mj-cs"/>
              </a:rPr>
              <a:t/>
            </a:r>
            <a:br>
              <a:rPr lang="ru-RU" sz="1600" dirty="0">
                <a:solidFill>
                  <a:schemeClr val="accent2">
                    <a:lumMod val="75000"/>
                  </a:schemeClr>
                </a:solidFill>
                <a:latin typeface="Century" pitchFamily="18" charset="0"/>
                <a:ea typeface="+mj-ea"/>
                <a:cs typeface="+mj-cs"/>
              </a:rPr>
            </a:br>
            <a:r>
              <a:rPr lang="uk-UA" sz="1600" dirty="0">
                <a:solidFill>
                  <a:schemeClr val="accent2">
                    <a:lumMod val="75000"/>
                  </a:schemeClr>
                </a:solidFill>
                <a:latin typeface="Century" pitchFamily="18" charset="0"/>
                <a:ea typeface="+mj-ea"/>
                <a:cs typeface="+mj-cs"/>
              </a:rPr>
              <a:t> «Розвиток єдиної системи моніторингу та оцінки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Century" pitchFamily="18" charset="0"/>
                <a:ea typeface="+mj-ea"/>
                <a:cs typeface="+mj-cs"/>
              </a:rPr>
              <a:t> </a:t>
            </a:r>
            <a:r>
              <a:rPr lang="uk-UA" sz="1600" dirty="0">
                <a:solidFill>
                  <a:schemeClr val="accent2">
                    <a:lumMod val="75000"/>
                  </a:schemeClr>
                </a:solidFill>
                <a:latin typeface="Century" pitchFamily="18" charset="0"/>
                <a:ea typeface="+mj-ea"/>
                <a:cs typeface="+mj-cs"/>
              </a:rPr>
              <a:t>заходів протидії епідемії ВІЛ-інфекції в Україні: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Century" pitchFamily="18" charset="0"/>
                <a:ea typeface="+mj-ea"/>
                <a:cs typeface="+mj-cs"/>
              </a:rPr>
              <a:t> </a:t>
            </a:r>
            <a:r>
              <a:rPr lang="uk-UA" sz="1600" dirty="0">
                <a:solidFill>
                  <a:schemeClr val="accent2">
                    <a:lumMod val="75000"/>
                  </a:schemeClr>
                </a:solidFill>
                <a:latin typeface="Century" pitchFamily="18" charset="0"/>
                <a:ea typeface="+mj-ea"/>
                <a:cs typeface="+mj-cs"/>
              </a:rPr>
              <a:t>ефективність управлінських рішень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Century" pitchFamily="18" charset="0"/>
                <a:ea typeface="+mj-ea"/>
                <a:cs typeface="+mj-cs"/>
              </a:rPr>
              <a:t> </a:t>
            </a:r>
            <a:r>
              <a:rPr lang="uk-UA" sz="1600" dirty="0">
                <a:solidFill>
                  <a:schemeClr val="accent2">
                    <a:lumMod val="75000"/>
                  </a:schemeClr>
                </a:solidFill>
                <a:latin typeface="Century" pitchFamily="18" charset="0"/>
                <a:ea typeface="+mj-ea"/>
                <a:cs typeface="+mj-cs"/>
              </a:rPr>
              <a:t>та посилення </a:t>
            </a:r>
            <a:r>
              <a:rPr lang="uk-UA" sz="1600" dirty="0" err="1">
                <a:solidFill>
                  <a:schemeClr val="accent2">
                    <a:lumMod val="75000"/>
                  </a:schemeClr>
                </a:solidFill>
                <a:latin typeface="Century" pitchFamily="18" charset="0"/>
                <a:ea typeface="+mj-ea"/>
                <a:cs typeface="+mj-cs"/>
              </a:rPr>
              <a:t>міжсекторальної</a:t>
            </a:r>
            <a:r>
              <a:rPr lang="uk-UA" sz="1600" dirty="0">
                <a:solidFill>
                  <a:schemeClr val="accent2">
                    <a:lumMod val="75000"/>
                  </a:schemeClr>
                </a:solidFill>
                <a:latin typeface="Century" pitchFamily="18" charset="0"/>
                <a:ea typeface="+mj-ea"/>
                <a:cs typeface="+mj-cs"/>
              </a:rPr>
              <a:t> співпраці</a:t>
            </a:r>
            <a:r>
              <a:rPr lang="uk-UA" sz="1600" dirty="0" smtClean="0">
                <a:solidFill>
                  <a:schemeClr val="accent2">
                    <a:lumMod val="75000"/>
                  </a:schemeClr>
                </a:solidFill>
                <a:latin typeface="Century" pitchFamily="18" charset="0"/>
                <a:ea typeface="+mj-ea"/>
                <a:cs typeface="+mj-cs"/>
              </a:rPr>
              <a:t>»</a:t>
            </a:r>
            <a:endParaRPr lang="en-US" dirty="0" smtClean="0">
              <a:solidFill>
                <a:schemeClr val="accent2">
                  <a:lumMod val="75000"/>
                </a:schemeClr>
              </a:solidFill>
              <a:latin typeface="Century" pitchFamily="18" charset="0"/>
            </a:endParaRPr>
          </a:p>
          <a:p>
            <a:pPr algn="ctr"/>
            <a:r>
              <a:rPr lang="uk-UA" i="1" dirty="0" smtClean="0">
                <a:solidFill>
                  <a:srgbClr val="0070C0"/>
                </a:solidFill>
                <a:latin typeface="Century" pitchFamily="18" charset="0"/>
              </a:rPr>
              <a:t>20-22 </a:t>
            </a:r>
            <a:r>
              <a:rPr lang="uk-UA" i="1" dirty="0">
                <a:solidFill>
                  <a:srgbClr val="0070C0"/>
                </a:solidFill>
                <a:latin typeface="Century" pitchFamily="18" charset="0"/>
              </a:rPr>
              <a:t>листопада 2013 року</a:t>
            </a:r>
            <a:endParaRPr lang="ru-RU" i="1" dirty="0">
              <a:solidFill>
                <a:srgbClr val="0070C0"/>
              </a:solidFill>
              <a:latin typeface="Century" pitchFamily="18" charset="0"/>
            </a:endParaRPr>
          </a:p>
          <a:p>
            <a:pPr algn="ctr"/>
            <a:r>
              <a:rPr lang="uk-UA" i="1" dirty="0">
                <a:solidFill>
                  <a:srgbClr val="0070C0"/>
                </a:solidFill>
                <a:latin typeface="Century" pitchFamily="18" charset="0"/>
              </a:rPr>
              <a:t>м. Донецьк, Україна</a:t>
            </a:r>
            <a:endParaRPr lang="ru-RU" i="1" dirty="0">
              <a:solidFill>
                <a:srgbClr val="0070C0"/>
              </a:solidFill>
              <a:latin typeface="Century" pitchFamily="18" charset="0"/>
            </a:endParaRPr>
          </a:p>
        </p:txBody>
      </p:sp>
      <p:pic>
        <p:nvPicPr>
          <p:cNvPr id="8" name="Picture 8" descr="uisr_emblem_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14290"/>
            <a:ext cx="3671887" cy="116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5260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tx2">
                    <a:lumMod val="75000"/>
                  </a:schemeClr>
                </a:solidFill>
                <a:latin typeface="Century" pitchFamily="18" charset="0"/>
              </a:rPr>
              <a:t>Головні проблеми збору даних моніторингу витрат та аналізу вартості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Century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400600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>
                <a:latin typeface="Century" pitchFamily="18" charset="0"/>
              </a:rPr>
              <a:t>Закритість інформації по суміжних проектах</a:t>
            </a:r>
          </a:p>
          <a:p>
            <a:r>
              <a:rPr lang="uk-UA" dirty="0" smtClean="0">
                <a:latin typeface="Century" pitchFamily="18" charset="0"/>
              </a:rPr>
              <a:t>Неможливість відокремити ряд статей витрат за конкретним проектом від витрат за іншими проектами</a:t>
            </a:r>
          </a:p>
          <a:p>
            <a:pPr fontAlgn="t"/>
            <a:r>
              <a:rPr lang="uk-UA" dirty="0" smtClean="0">
                <a:latin typeface="Century" pitchFamily="18" charset="0"/>
              </a:rPr>
              <a:t>Відсутність регулярного моніторингу витрат</a:t>
            </a:r>
            <a:endParaRPr lang="ru-RU" dirty="0" smtClean="0">
              <a:latin typeface="Century" pitchFamily="18" charset="0"/>
            </a:endParaRPr>
          </a:p>
          <a:p>
            <a:pPr fontAlgn="t"/>
            <a:r>
              <a:rPr lang="uk-UA" dirty="0" smtClean="0">
                <a:latin typeface="Century" pitchFamily="18" charset="0"/>
              </a:rPr>
              <a:t>Персонал проектів не веде облік товарів та послуг, наданих безкоштовно</a:t>
            </a:r>
          </a:p>
          <a:p>
            <a:pPr fontAlgn="t"/>
            <a:r>
              <a:rPr lang="uk-UA" dirty="0" smtClean="0">
                <a:latin typeface="Century" pitchFamily="18" charset="0"/>
              </a:rPr>
              <a:t>Не ведеться облік видів робіт та часу, витраченого персоналом проекту на проведення окремих заходів</a:t>
            </a:r>
          </a:p>
          <a:p>
            <a:pPr fontAlgn="t"/>
            <a:r>
              <a:rPr lang="uk-UA" dirty="0" smtClean="0">
                <a:latin typeface="Century" pitchFamily="18" charset="0"/>
              </a:rPr>
              <a:t>Недостатньою мірою проводиться моніторинг показників обсягу робіт</a:t>
            </a:r>
            <a:endParaRPr lang="ru-RU" dirty="0" smtClean="0">
              <a:latin typeface="Century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180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tx2">
                    <a:lumMod val="75000"/>
                  </a:schemeClr>
                </a:solidFill>
                <a:latin typeface="Century" pitchFamily="18" charset="0"/>
              </a:rPr>
              <a:t>Рекомендації</a:t>
            </a:r>
            <a:endParaRPr lang="uk-UA" b="1" dirty="0">
              <a:solidFill>
                <a:schemeClr val="tx2">
                  <a:lumMod val="75000"/>
                </a:schemeClr>
              </a:solidFill>
              <a:latin typeface="Century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5400600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>
                <a:latin typeface="Century" pitchFamily="18" charset="0"/>
              </a:rPr>
              <a:t>Запровадити регулярний моніторинг витрат проектів та програм</a:t>
            </a:r>
          </a:p>
          <a:p>
            <a:r>
              <a:rPr lang="uk-UA" dirty="0" smtClean="0">
                <a:latin typeface="Century" pitchFamily="18" charset="0"/>
              </a:rPr>
              <a:t>Розробити </a:t>
            </a:r>
            <a:r>
              <a:rPr lang="uk-UA" dirty="0">
                <a:latin typeface="Century" pitchFamily="18" charset="0"/>
              </a:rPr>
              <a:t>стандарти ведення документації проектів, </a:t>
            </a:r>
            <a:r>
              <a:rPr lang="uk-UA" dirty="0" smtClean="0">
                <a:latin typeface="Century" pitchFamily="18" charset="0"/>
              </a:rPr>
              <a:t>які відображали б </a:t>
            </a:r>
            <a:r>
              <a:rPr lang="uk-UA" dirty="0">
                <a:latin typeface="Century" pitchFamily="18" charset="0"/>
              </a:rPr>
              <a:t>основні види діяльності в межах </a:t>
            </a:r>
            <a:r>
              <a:rPr lang="uk-UA" dirty="0" smtClean="0">
                <a:latin typeface="Century" pitchFamily="18" charset="0"/>
              </a:rPr>
              <a:t>проекту </a:t>
            </a:r>
            <a:r>
              <a:rPr lang="uk-UA" dirty="0">
                <a:latin typeface="Century" pitchFamily="18" charset="0"/>
              </a:rPr>
              <a:t>та використані ресурси</a:t>
            </a:r>
          </a:p>
          <a:p>
            <a:r>
              <a:rPr lang="uk-UA" dirty="0" smtClean="0">
                <a:latin typeface="Century" pitchFamily="18" charset="0"/>
              </a:rPr>
              <a:t>Моніторинг </a:t>
            </a:r>
            <a:r>
              <a:rPr lang="uk-UA" dirty="0">
                <a:latin typeface="Century" pitchFamily="18" charset="0"/>
              </a:rPr>
              <a:t>витрат та аналіз вартості потрібно </a:t>
            </a:r>
            <a:r>
              <a:rPr lang="uk-UA" dirty="0" smtClean="0">
                <a:latin typeface="Century" pitchFamily="18" charset="0"/>
              </a:rPr>
              <a:t>завчасно планувати та здійснювати </a:t>
            </a:r>
            <a:r>
              <a:rPr lang="uk-UA" dirty="0">
                <a:latin typeface="Century" pitchFamily="18" charset="0"/>
              </a:rPr>
              <a:t>паралельно з реалізацією проекту (</a:t>
            </a:r>
            <a:r>
              <a:rPr lang="uk-UA" dirty="0" smtClean="0">
                <a:latin typeface="Century" pitchFamily="18" charset="0"/>
              </a:rPr>
              <a:t>враховуючи </a:t>
            </a:r>
            <a:r>
              <a:rPr lang="uk-UA" dirty="0">
                <a:latin typeface="Century" pitchFamily="18" charset="0"/>
              </a:rPr>
              <a:t>не лише фінансову, а й економічну вартість)</a:t>
            </a:r>
          </a:p>
          <a:p>
            <a:r>
              <a:rPr lang="uk-UA" dirty="0" smtClean="0">
                <a:latin typeface="Century" pitchFamily="18" charset="0"/>
              </a:rPr>
              <a:t>Необхідно здійснювати аналіз ефективності проектів </a:t>
            </a:r>
            <a:r>
              <a:rPr lang="uk-UA" dirty="0">
                <a:latin typeface="Century" pitchFamily="18" charset="0"/>
                <a:sym typeface="Wingdings" pitchFamily="2" charset="2"/>
              </a:rPr>
              <a:t></a:t>
            </a:r>
            <a:r>
              <a:rPr lang="en-US" dirty="0" smtClean="0">
                <a:latin typeface="Century" pitchFamily="18" charset="0"/>
              </a:rPr>
              <a:t> </a:t>
            </a:r>
            <a:r>
              <a:rPr lang="uk-UA" dirty="0" smtClean="0">
                <a:latin typeface="Century" pitchFamily="18" charset="0"/>
              </a:rPr>
              <a:t>потрібен контроль інтервенцій, що впроваджуються</a:t>
            </a:r>
          </a:p>
          <a:p>
            <a:r>
              <a:rPr lang="uk-UA" dirty="0" smtClean="0">
                <a:latin typeface="Century" pitchFamily="18" charset="0"/>
              </a:rPr>
              <a:t>Формувати належне розуміння ролі аналізу вартості проектів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8687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772816"/>
            <a:ext cx="8715436" cy="1143000"/>
          </a:xfrm>
        </p:spPr>
        <p:txBody>
          <a:bodyPr>
            <a:noAutofit/>
          </a:bodyPr>
          <a:lstStyle/>
          <a:p>
            <a:r>
              <a:rPr lang="uk-UA" sz="4000" b="1" dirty="0" smtClean="0">
                <a:solidFill>
                  <a:srgbClr val="C00000"/>
                </a:solidFill>
                <a:latin typeface="Century" pitchFamily="18" charset="0"/>
                <a:cs typeface="Arial" pitchFamily="34" charset="0"/>
              </a:rPr>
              <a:t>Дякую за увагу!</a:t>
            </a:r>
            <a:endParaRPr lang="ru-RU" sz="4000" dirty="0">
              <a:latin typeface="Century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4221088"/>
            <a:ext cx="6840760" cy="194421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sz="2400" b="1" i="1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    </a:t>
            </a:r>
            <a:endParaRPr lang="uk-UA" sz="3100" b="1" dirty="0" smtClean="0">
              <a:solidFill>
                <a:srgbClr val="0000FF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uk-UA" sz="3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0000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uk-UA" sz="8000" b="1" dirty="0">
                <a:solidFill>
                  <a:srgbClr val="0070C0"/>
                </a:solidFill>
                <a:latin typeface="Century" pitchFamily="18" charset="0"/>
                <a:cs typeface="Times New Roman" pitchFamily="18" charset="0"/>
              </a:rPr>
              <a:t>УІСД ім. </a:t>
            </a:r>
            <a:r>
              <a:rPr lang="uk-UA" sz="8000" b="1" dirty="0" smtClean="0">
                <a:solidFill>
                  <a:srgbClr val="0070C0"/>
                </a:solidFill>
                <a:latin typeface="Century" pitchFamily="18" charset="0"/>
                <a:cs typeface="Times New Roman" pitchFamily="18" charset="0"/>
              </a:rPr>
              <a:t>О.Яременка:</a:t>
            </a:r>
            <a:endParaRPr lang="uk-UA" sz="8000" b="1" dirty="0">
              <a:solidFill>
                <a:srgbClr val="0070C0"/>
              </a:solidFill>
              <a:latin typeface="Century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uk-UA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entury" pitchFamily="18" charset="0"/>
              <a:cs typeface="Calibri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uk-UA" sz="8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entury" pitchFamily="18" charset="0"/>
                <a:cs typeface="Calibri" pitchFamily="34" charset="0"/>
              </a:rPr>
              <a:t> </a:t>
            </a:r>
            <a:r>
              <a:rPr lang="uk-UA" sz="8000" dirty="0" smtClean="0">
                <a:latin typeface="Century" pitchFamily="18" charset="0"/>
                <a:cs typeface="Calibri" pitchFamily="34" charset="0"/>
              </a:rPr>
              <a:t>Тел.</a:t>
            </a:r>
            <a:r>
              <a:rPr lang="en-US" sz="8000" dirty="0" smtClean="0">
                <a:latin typeface="Century" pitchFamily="18" charset="0"/>
                <a:cs typeface="Calibri" pitchFamily="34" charset="0"/>
              </a:rPr>
              <a:t>/</a:t>
            </a:r>
            <a:r>
              <a:rPr lang="ru-RU" sz="8000" dirty="0" smtClean="0">
                <a:latin typeface="Century" pitchFamily="18" charset="0"/>
                <a:cs typeface="Calibri" pitchFamily="34" charset="0"/>
              </a:rPr>
              <a:t>факс</a:t>
            </a:r>
            <a:r>
              <a:rPr lang="uk-UA" sz="8000" dirty="0" smtClean="0">
                <a:latin typeface="Century" pitchFamily="18" charset="0"/>
                <a:cs typeface="Calibri" pitchFamily="34" charset="0"/>
              </a:rPr>
              <a:t>: (044) 501 50 76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en-US" sz="8000" dirty="0">
              <a:latin typeface="Century" pitchFamily="18" charset="0"/>
              <a:cs typeface="Calibri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uk-UA" sz="8000" b="1" i="1" dirty="0" smtClean="0">
                <a:latin typeface="Century" pitchFamily="18" charset="0"/>
                <a:cs typeface="Calibri" pitchFamily="34" charset="0"/>
              </a:rPr>
              <a:t>Ольга </a:t>
            </a:r>
            <a:r>
              <a:rPr lang="uk-UA" sz="8000" b="1" i="1" dirty="0">
                <a:latin typeface="Century" pitchFamily="18" charset="0"/>
                <a:cs typeface="Calibri" pitchFamily="34" charset="0"/>
              </a:rPr>
              <a:t>Балакірєва</a:t>
            </a:r>
            <a:r>
              <a:rPr lang="en-US" sz="8000" b="1" i="1" dirty="0">
                <a:latin typeface="Century" pitchFamily="18" charset="0"/>
                <a:cs typeface="Calibri" pitchFamily="34" charset="0"/>
              </a:rPr>
              <a:t>, </a:t>
            </a:r>
            <a:r>
              <a:rPr lang="en-US" sz="8000" b="1" i="1" dirty="0">
                <a:solidFill>
                  <a:srgbClr val="0000FF"/>
                </a:solidFill>
                <a:latin typeface="Century" pitchFamily="18" charset="0"/>
                <a:cs typeface="Calibri" pitchFamily="34" charset="0"/>
              </a:rPr>
              <a:t>bon_smc@inet.ua </a:t>
            </a:r>
            <a:endParaRPr lang="uk-UA" sz="8000" b="1" i="1" dirty="0">
              <a:solidFill>
                <a:srgbClr val="0000FF"/>
              </a:solidFill>
              <a:latin typeface="Century" pitchFamily="18" charset="0"/>
              <a:cs typeface="Calibri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uk-UA" sz="8000" b="1" i="1" dirty="0">
              <a:solidFill>
                <a:srgbClr val="0000FF"/>
              </a:solidFill>
              <a:latin typeface="Century" pitchFamily="18" charset="0"/>
              <a:cs typeface="Calibri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uk-UA" sz="8000" b="1" i="1" dirty="0" smtClean="0">
                <a:latin typeface="Century" pitchFamily="18" charset="0"/>
                <a:cs typeface="Calibri" pitchFamily="34" charset="0"/>
              </a:rPr>
              <a:t>Тетяна </a:t>
            </a:r>
            <a:r>
              <a:rPr lang="uk-UA" sz="8000" b="1" i="1" dirty="0">
                <a:latin typeface="Century" pitchFamily="18" charset="0"/>
                <a:cs typeface="Calibri" pitchFamily="34" charset="0"/>
              </a:rPr>
              <a:t>Бондар,</a:t>
            </a:r>
            <a:r>
              <a:rPr lang="en-US" sz="8000" b="1" i="1" dirty="0">
                <a:latin typeface="Century" pitchFamily="18" charset="0"/>
                <a:cs typeface="Calibri" pitchFamily="34" charset="0"/>
              </a:rPr>
              <a:t> </a:t>
            </a:r>
            <a:r>
              <a:rPr lang="en-US" sz="8000" b="1" i="1" dirty="0" smtClean="0">
                <a:solidFill>
                  <a:srgbClr val="0000FF"/>
                </a:solidFill>
                <a:latin typeface="Century" pitchFamily="18" charset="0"/>
                <a:cs typeface="Calibri" pitchFamily="34" charset="0"/>
              </a:rPr>
              <a:t>bondar@uisr.org.ua</a:t>
            </a:r>
            <a:r>
              <a:rPr lang="en-US" sz="8000" b="1" dirty="0" smtClean="0">
                <a:solidFill>
                  <a:srgbClr val="0000FF"/>
                </a:solidFill>
                <a:latin typeface="Century" pitchFamily="18" charset="0"/>
                <a:cs typeface="Calibri" pitchFamily="34" charset="0"/>
              </a:rPr>
              <a:t> </a:t>
            </a:r>
            <a:endParaRPr lang="uk-UA" sz="8000" b="1" dirty="0" smtClean="0">
              <a:solidFill>
                <a:srgbClr val="0000FF"/>
              </a:solidFill>
              <a:latin typeface="Century" pitchFamily="18" charset="0"/>
              <a:cs typeface="Calibri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687F10E0-A3D9-483D-8D01-7B00FB73CC6B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104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3408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2">
                    <a:lumMod val="75000"/>
                  </a:schemeClr>
                </a:solidFill>
                <a:latin typeface="Century" pitchFamily="18" charset="0"/>
              </a:rPr>
              <a:t>Мета аналізу вартості 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entury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4248472"/>
          </a:xfrm>
        </p:spPr>
        <p:txBody>
          <a:bodyPr>
            <a:normAutofit/>
          </a:bodyPr>
          <a:lstStyle/>
          <a:p>
            <a:r>
              <a:rPr lang="uk-UA" dirty="0">
                <a:latin typeface="Century" pitchFamily="18" charset="0"/>
              </a:rPr>
              <a:t>Отримання </a:t>
            </a:r>
            <a:r>
              <a:rPr lang="uk-UA" dirty="0" smtClean="0">
                <a:latin typeface="Century" pitchFamily="18" charset="0"/>
              </a:rPr>
              <a:t>аргументів для </a:t>
            </a:r>
            <a:r>
              <a:rPr lang="uk-UA" dirty="0" err="1" smtClean="0">
                <a:latin typeface="Century" pitchFamily="18" charset="0"/>
              </a:rPr>
              <a:t>адвокації</a:t>
            </a:r>
            <a:r>
              <a:rPr lang="uk-UA" dirty="0" smtClean="0">
                <a:latin typeface="Century" pitchFamily="18" charset="0"/>
              </a:rPr>
              <a:t> </a:t>
            </a:r>
            <a:r>
              <a:rPr lang="uk-UA" dirty="0">
                <a:latin typeface="Century" pitchFamily="18" charset="0"/>
              </a:rPr>
              <a:t>при прийнятті рішень про виділення та розподіл коштів на програми, проекти, моделі роботи з </a:t>
            </a:r>
            <a:r>
              <a:rPr lang="uk-UA" dirty="0" smtClean="0">
                <a:latin typeface="Century" pitchFamily="18" charset="0"/>
              </a:rPr>
              <a:t>цільовими групами тощо</a:t>
            </a:r>
            <a:endParaRPr lang="en-US" dirty="0" smtClean="0">
              <a:latin typeface="Century" pitchFamily="18" charset="0"/>
            </a:endParaRPr>
          </a:p>
          <a:p>
            <a:r>
              <a:rPr lang="uk-UA" dirty="0" smtClean="0">
                <a:latin typeface="Century" pitchFamily="18" charset="0"/>
              </a:rPr>
              <a:t>Отримання інформації щодо бюджетування та об'єму потрібних коштів (визначення собівартості </a:t>
            </a:r>
            <a:r>
              <a:rPr lang="uk-UA" dirty="0">
                <a:latin typeface="Century" pitchFamily="18" charset="0"/>
              </a:rPr>
              <a:t>одиниці </a:t>
            </a:r>
            <a:r>
              <a:rPr lang="uk-UA" dirty="0" smtClean="0">
                <a:latin typeface="Century" pitchFamily="18" charset="0"/>
              </a:rPr>
              <a:t>продукції)</a:t>
            </a:r>
          </a:p>
          <a:p>
            <a:endParaRPr lang="uk-UA" dirty="0" smtClean="0">
              <a:latin typeface="Century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3275856" y="5085184"/>
            <a:ext cx="2736304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899592" y="5949280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ОЦІНКА ЕКОНОМІЧНОЇ ЕФЕКТИВНОСТІ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79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784976" cy="6480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b="1" dirty="0" smtClean="0">
                <a:solidFill>
                  <a:srgbClr val="990099"/>
                </a:solidFill>
                <a:latin typeface="Century" pitchFamily="18" charset="0"/>
              </a:rPr>
              <a:t>Моніторинг витрат</a:t>
            </a:r>
            <a:r>
              <a:rPr lang="uk-UA" sz="2800" dirty="0" smtClean="0">
                <a:latin typeface="Century" pitchFamily="18" charset="0"/>
              </a:rPr>
              <a:t> – інструмент, який дозволяє враховувати поточну діяльність, </a:t>
            </a:r>
            <a:r>
              <a:rPr lang="uk-UA" sz="2800" dirty="0" err="1" smtClean="0">
                <a:latin typeface="Century" pitchFamily="18" charset="0"/>
              </a:rPr>
              <a:t>співставити</a:t>
            </a:r>
            <a:r>
              <a:rPr lang="uk-UA" sz="2800" dirty="0" smtClean="0">
                <a:latin typeface="Century" pitchFamily="18" charset="0"/>
              </a:rPr>
              <a:t> поточні витрати із запланованими, визначити непередбачені витрати тощо</a:t>
            </a:r>
          </a:p>
          <a:p>
            <a:endParaRPr lang="uk-UA" dirty="0">
              <a:latin typeface="Century" pitchFamily="18" charset="0"/>
            </a:endParaRPr>
          </a:p>
          <a:p>
            <a:pPr marL="0" indent="0" algn="ctr">
              <a:buNone/>
            </a:pPr>
            <a:r>
              <a:rPr lang="uk-UA" sz="2800" dirty="0" smtClean="0">
                <a:latin typeface="Century" pitchFamily="18" charset="0"/>
              </a:rPr>
              <a:t>отримуємо дані для аналізу вартості, з використанням наступних рівнів витрат:</a:t>
            </a:r>
          </a:p>
          <a:p>
            <a:pPr marL="0" indent="0" algn="ctr">
              <a:buNone/>
            </a:pPr>
            <a:r>
              <a:rPr lang="uk-UA" sz="2800" dirty="0" smtClean="0">
                <a:latin typeface="Century" pitchFamily="18" charset="0"/>
              </a:rPr>
              <a:t> </a:t>
            </a:r>
          </a:p>
          <a:p>
            <a:pPr marL="0" indent="0" algn="ctr">
              <a:buNone/>
            </a:pPr>
            <a:endParaRPr lang="uk-UA" sz="2800" dirty="0" smtClean="0">
              <a:latin typeface="Century" pitchFamily="18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2915816" y="2105258"/>
            <a:ext cx="2664296" cy="3876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803540" y="3933056"/>
            <a:ext cx="74888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>
                <a:solidFill>
                  <a:srgbClr val="990099"/>
                </a:solidFill>
                <a:latin typeface="Century" pitchFamily="18" charset="0"/>
              </a:rPr>
              <a:t>Фінансові витрати </a:t>
            </a:r>
            <a:r>
              <a:rPr lang="uk-UA" dirty="0">
                <a:latin typeface="Century" pitchFamily="18" charset="0"/>
              </a:rPr>
              <a:t>– фактичні витрати на покупку товарів і послуг (описуються, виходячи з кількості грошових коштів, витрачених на ресурси, використані при реалізації проекту або наданні послуги). </a:t>
            </a:r>
            <a:endParaRPr lang="ru-RU" dirty="0">
              <a:latin typeface="Century" pitchFamily="18" charset="0"/>
            </a:endParaRPr>
          </a:p>
          <a:p>
            <a:r>
              <a:rPr lang="uk-UA" b="1" dirty="0">
                <a:solidFill>
                  <a:srgbClr val="990099"/>
                </a:solidFill>
                <a:latin typeface="Century" pitchFamily="18" charset="0"/>
              </a:rPr>
              <a:t>Економічні витрати </a:t>
            </a:r>
            <a:r>
              <a:rPr lang="uk-UA" dirty="0">
                <a:latin typeface="Century" pitchFamily="18" charset="0"/>
              </a:rPr>
              <a:t>– включають розрахункову вартість товарів або послуг, які не вимагають здійснення яких-небудь фінансових операцій або якщо ціна не відображає вартість їх ефективного використання.</a:t>
            </a:r>
            <a:endParaRPr lang="ru-RU" dirty="0">
              <a:latin typeface="Century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667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uk-UA" b="1" dirty="0" smtClean="0">
                <a:solidFill>
                  <a:schemeClr val="tx2">
                    <a:lumMod val="75000"/>
                  </a:schemeClr>
                </a:solidFill>
                <a:latin typeface="Century" pitchFamily="18" charset="0"/>
              </a:rPr>
              <a:t>Поділ витрат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Century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1645408"/>
              </p:ext>
            </p:extLst>
          </p:nvPr>
        </p:nvGraphicFramePr>
        <p:xfrm>
          <a:off x="467544" y="1412776"/>
          <a:ext cx="8385860" cy="45795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76464"/>
                <a:gridCol w="4209396"/>
              </a:tblGrid>
              <a:tr h="480053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</a:rPr>
                        <a:t>КАПІТАЛЬНІ ВИТРАТИ (предмети, які придбані на термін більше року і які витрачаються протягом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entury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</a:rPr>
                        <a:t> цього часу)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000" b="0" dirty="0"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</a:rPr>
                        <a:t>Приміщення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800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000" b="0" dirty="0">
                          <a:effectLst/>
                          <a:latin typeface="Century" pitchFamily="18" charset="0"/>
                        </a:rPr>
                        <a:t>Обладнання</a:t>
                      </a:r>
                      <a:endParaRPr lang="ru-RU" sz="2000" b="0" dirty="0"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800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000" b="0" dirty="0">
                          <a:effectLst/>
                          <a:latin typeface="Century" pitchFamily="18" charset="0"/>
                        </a:rPr>
                        <a:t>Транспортні засоби</a:t>
                      </a:r>
                      <a:endParaRPr lang="ru-RU" sz="2000" b="0" dirty="0"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9601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000" b="0" dirty="0">
                          <a:effectLst/>
                          <a:latin typeface="Century" pitchFamily="18" charset="0"/>
                        </a:rPr>
                        <a:t>Витрати на початку роботи (проведення підготовчих заходів)</a:t>
                      </a:r>
                      <a:endParaRPr lang="ru-RU" sz="2000" b="0" dirty="0"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80053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</a:rPr>
                        <a:t>ПОТОЧНІ ВИТРАТИ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entury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</a:rPr>
                        <a:t>(предмети (послуги), що витрачаються протягом року і купуються регулярно)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000" b="0" dirty="0"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</a:rPr>
                        <a:t>Персонал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800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000" b="0" dirty="0"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</a:rPr>
                        <a:t>Витратні матеріали </a:t>
                      </a:r>
                      <a:endParaRPr lang="uk-UA" sz="2000" b="0" dirty="0" smtClean="0">
                        <a:solidFill>
                          <a:schemeClr val="tx1"/>
                        </a:solidFill>
                        <a:effectLst/>
                        <a:latin typeface="Century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000" b="0" dirty="0" smtClean="0"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Times New Roman"/>
                        </a:rPr>
                        <a:t>Навчання персоналу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800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000" b="0" dirty="0"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</a:rPr>
                        <a:t>Експлуатація і ремонт приміщень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800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000" b="0" dirty="0"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</a:rPr>
                        <a:t>Інформаційні матеріали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659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tx2">
                    <a:lumMod val="50000"/>
                  </a:schemeClr>
                </a:solidFill>
                <a:latin typeface="Century" pitchFamily="18" charset="0"/>
              </a:rPr>
              <a:t>Набутий досвід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Century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rmAutofit fontScale="92500" lnSpcReduction="20000"/>
          </a:bodyPr>
          <a:lstStyle/>
          <a:p>
            <a:r>
              <a:rPr lang="uk-UA" sz="2800" dirty="0" smtClean="0">
                <a:solidFill>
                  <a:srgbClr val="990099"/>
                </a:solidFill>
                <a:latin typeface="Century" pitchFamily="18" charset="0"/>
              </a:rPr>
              <a:t>Аналіз  економічної ефективності проектів з профілактики ВІЛ/</a:t>
            </a:r>
            <a:r>
              <a:rPr lang="uk-UA" sz="2800" dirty="0" err="1" smtClean="0">
                <a:solidFill>
                  <a:srgbClr val="990099"/>
                </a:solidFill>
                <a:latin typeface="Century" pitchFamily="18" charset="0"/>
              </a:rPr>
              <a:t>СНІДу</a:t>
            </a:r>
            <a:r>
              <a:rPr lang="uk-UA" sz="2800" dirty="0" smtClean="0">
                <a:solidFill>
                  <a:srgbClr val="990099"/>
                </a:solidFill>
                <a:latin typeface="Century" pitchFamily="18" charset="0"/>
              </a:rPr>
              <a:t> в Україні</a:t>
            </a:r>
            <a:r>
              <a:rPr lang="uk-UA" sz="2800" dirty="0" smtClean="0">
                <a:latin typeface="Century" pitchFamily="18" charset="0"/>
              </a:rPr>
              <a:t>, 2003 </a:t>
            </a:r>
            <a:r>
              <a:rPr lang="uk-UA" sz="1600" dirty="0" smtClean="0">
                <a:latin typeface="Century" pitchFamily="18" charset="0"/>
              </a:rPr>
              <a:t>(УІСД,  Лондонська школа гігієни та тропічної медицини,  за підтримки </a:t>
            </a:r>
            <a:r>
              <a:rPr lang="uk-UA" sz="1600" dirty="0" err="1" smtClean="0">
                <a:latin typeface="Century" pitchFamily="18" charset="0"/>
              </a:rPr>
              <a:t>Мін-ва</a:t>
            </a:r>
            <a:r>
              <a:rPr lang="uk-UA" sz="1600" dirty="0" smtClean="0">
                <a:latin typeface="Century" pitchFamily="18" charset="0"/>
              </a:rPr>
              <a:t> Великої Британії у справах міжнародного розвитку (</a:t>
            </a:r>
            <a:r>
              <a:rPr lang="en-US" sz="1600" dirty="0" smtClean="0">
                <a:latin typeface="Century" pitchFamily="18" charset="0"/>
              </a:rPr>
              <a:t>DFID)</a:t>
            </a:r>
            <a:r>
              <a:rPr lang="uk-UA" sz="1600" dirty="0" smtClean="0">
                <a:latin typeface="Century" pitchFamily="18" charset="0"/>
              </a:rPr>
              <a:t>, Британська рада в Україні)</a:t>
            </a:r>
          </a:p>
          <a:p>
            <a:r>
              <a:rPr lang="uk-UA" sz="2800" dirty="0" smtClean="0">
                <a:solidFill>
                  <a:srgbClr val="990099"/>
                </a:solidFill>
                <a:latin typeface="Century" pitchFamily="18" charset="0"/>
              </a:rPr>
              <a:t>Оціночні розрахунки бюджету для впровадження охоплення 60% СІН програмами профілактики ВІЛ-інфікування</a:t>
            </a:r>
            <a:r>
              <a:rPr lang="uk-UA" sz="2800" dirty="0" smtClean="0">
                <a:latin typeface="Century" pitchFamily="18" charset="0"/>
              </a:rPr>
              <a:t>, 2003 </a:t>
            </a:r>
            <a:r>
              <a:rPr lang="uk-UA" sz="1600" dirty="0" smtClean="0">
                <a:latin typeface="Century" pitchFamily="18" charset="0"/>
              </a:rPr>
              <a:t>(ЦСМ, ЮНІСЕФ)</a:t>
            </a:r>
          </a:p>
          <a:p>
            <a:endParaRPr lang="uk-UA" sz="1600" dirty="0">
              <a:solidFill>
                <a:srgbClr val="990099"/>
              </a:solidFill>
              <a:latin typeface="Century" pitchFamily="18" charset="0"/>
            </a:endParaRPr>
          </a:p>
          <a:p>
            <a:r>
              <a:rPr lang="uk-UA" sz="2800" dirty="0" smtClean="0">
                <a:solidFill>
                  <a:srgbClr val="990099"/>
                </a:solidFill>
                <a:latin typeface="Century" pitchFamily="18" charset="0"/>
              </a:rPr>
              <a:t>Впровадження моделі забезпечення максимального доступу дівчат-підлітків, які надають сексуальні послуги за винагороду, до комплексних  послуг </a:t>
            </a:r>
            <a:r>
              <a:rPr lang="uk-UA" sz="2800" dirty="0">
                <a:solidFill>
                  <a:srgbClr val="990099"/>
                </a:solidFill>
                <a:latin typeface="Century" pitchFamily="18" charset="0"/>
              </a:rPr>
              <a:t>служб охорони здоров'я, соціальних служб, програм з ВІЛ/СНІД/ІПСШ </a:t>
            </a:r>
            <a:r>
              <a:rPr lang="uk-UA" sz="2800" dirty="0" smtClean="0">
                <a:solidFill>
                  <a:srgbClr val="990099"/>
                </a:solidFill>
                <a:latin typeface="Century" pitchFamily="18" charset="0"/>
              </a:rPr>
              <a:t>в </a:t>
            </a:r>
            <a:r>
              <a:rPr lang="uk-UA" sz="2800" dirty="0">
                <a:solidFill>
                  <a:srgbClr val="990099"/>
                </a:solidFill>
                <a:latin typeface="Century" pitchFamily="18" charset="0"/>
              </a:rPr>
              <a:t>м. </a:t>
            </a:r>
            <a:r>
              <a:rPr lang="uk-UA" sz="2800" dirty="0" smtClean="0">
                <a:solidFill>
                  <a:srgbClr val="990099"/>
                </a:solidFill>
                <a:latin typeface="Century" pitchFamily="18" charset="0"/>
              </a:rPr>
              <a:t>Миколаєві, </a:t>
            </a:r>
            <a:r>
              <a:rPr lang="uk-UA" sz="2800" dirty="0" smtClean="0">
                <a:latin typeface="Century" pitchFamily="18" charset="0"/>
              </a:rPr>
              <a:t>2010 </a:t>
            </a:r>
            <a:r>
              <a:rPr lang="uk-UA" sz="1600" dirty="0" smtClean="0">
                <a:latin typeface="Century" pitchFamily="18" charset="0"/>
              </a:rPr>
              <a:t>(ЮНІСЕФ, УІСД ім. О. Яременка)</a:t>
            </a:r>
          </a:p>
          <a:p>
            <a:endParaRPr lang="uk-UA" sz="1600" dirty="0">
              <a:latin typeface="Century" pitchFamily="18" charset="0"/>
            </a:endParaRPr>
          </a:p>
          <a:p>
            <a:endParaRPr lang="uk-UA" sz="1600" dirty="0" smtClean="0">
              <a:latin typeface="Century" pitchFamily="18" charset="0"/>
            </a:endParaRPr>
          </a:p>
          <a:p>
            <a:endParaRPr lang="ru-RU" sz="2800" dirty="0">
              <a:latin typeface="Centur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2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uk-UA" b="1" dirty="0" smtClean="0">
                <a:solidFill>
                  <a:schemeClr val="tx2">
                    <a:lumMod val="75000"/>
                  </a:schemeClr>
                </a:solidFill>
                <a:latin typeface="Century" pitchFamily="18" charset="0"/>
              </a:rPr>
              <a:t>Методи збору даних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Century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472608"/>
          </a:xfrm>
        </p:spPr>
        <p:txBody>
          <a:bodyPr>
            <a:normAutofit fontScale="92500" lnSpcReduction="10000"/>
          </a:bodyPr>
          <a:lstStyle/>
          <a:p>
            <a:r>
              <a:rPr lang="uk-UA" sz="3400" dirty="0" smtClean="0">
                <a:latin typeface="Century" pitchFamily="18" charset="0"/>
              </a:rPr>
              <a:t>Про </a:t>
            </a:r>
            <a:r>
              <a:rPr lang="uk-UA" sz="3400" b="1" dirty="0">
                <a:solidFill>
                  <a:srgbClr val="990099"/>
                </a:solidFill>
                <a:latin typeface="Century" pitchFamily="18" charset="0"/>
              </a:rPr>
              <a:t>фінансову </a:t>
            </a:r>
            <a:r>
              <a:rPr lang="uk-UA" sz="3400" b="1" dirty="0" smtClean="0">
                <a:solidFill>
                  <a:srgbClr val="990099"/>
                </a:solidFill>
                <a:latin typeface="Century" pitchFamily="18" charset="0"/>
              </a:rPr>
              <a:t>вартість: </a:t>
            </a:r>
            <a:r>
              <a:rPr lang="uk-UA" sz="3400" dirty="0" smtClean="0">
                <a:latin typeface="Century" pitchFamily="18" charset="0"/>
              </a:rPr>
              <a:t>докладне документування </a:t>
            </a:r>
            <a:r>
              <a:rPr lang="uk-UA" sz="3400" dirty="0">
                <a:latin typeface="Century" pitchFamily="18" charset="0"/>
              </a:rPr>
              <a:t>поточних і капітальних витрат, використовуючи ряд джерел інформації, таких як: </a:t>
            </a:r>
            <a:endParaRPr lang="ru-RU" sz="3400" dirty="0">
              <a:latin typeface="Century" pitchFamily="18" charset="0"/>
            </a:endParaRPr>
          </a:p>
          <a:p>
            <a:pPr marL="1157288" lvl="0" indent="-261938"/>
            <a:r>
              <a:rPr lang="uk-UA" sz="3400" dirty="0">
                <a:latin typeface="Century" pitchFamily="18" charset="0"/>
              </a:rPr>
              <a:t>фінансова документація проекту; </a:t>
            </a:r>
            <a:endParaRPr lang="ru-RU" sz="3400" dirty="0">
              <a:latin typeface="Century" pitchFamily="18" charset="0"/>
            </a:endParaRPr>
          </a:p>
          <a:p>
            <a:pPr marL="1157288" lvl="0" indent="-261938"/>
            <a:r>
              <a:rPr lang="uk-UA" sz="3400" dirty="0">
                <a:latin typeface="Century" pitchFamily="18" charset="0"/>
              </a:rPr>
              <a:t>звіти про хід реалізації проекту;</a:t>
            </a:r>
            <a:endParaRPr lang="ru-RU" sz="3400" dirty="0">
              <a:latin typeface="Century" pitchFamily="18" charset="0"/>
            </a:endParaRPr>
          </a:p>
          <a:p>
            <a:pPr marL="1157288" lvl="0" indent="-261938"/>
            <a:r>
              <a:rPr lang="uk-UA" sz="3400" dirty="0">
                <a:latin typeface="Century" pitchFamily="18" charset="0"/>
              </a:rPr>
              <a:t>інтерв'ю з керівником проекту;</a:t>
            </a:r>
            <a:endParaRPr lang="ru-RU" sz="3400" dirty="0">
              <a:latin typeface="Century" pitchFamily="18" charset="0"/>
            </a:endParaRPr>
          </a:p>
          <a:p>
            <a:pPr marL="1157288" lvl="0" indent="-261938"/>
            <a:r>
              <a:rPr lang="uk-UA" sz="3400" dirty="0">
                <a:latin typeface="Century" pitchFamily="18" charset="0"/>
              </a:rPr>
              <a:t>інтерв'ю з персоналом проекту.</a:t>
            </a:r>
            <a:endParaRPr lang="ru-RU" sz="3400" dirty="0">
              <a:latin typeface="Century" pitchFamily="18" charset="0"/>
            </a:endParaRPr>
          </a:p>
          <a:p>
            <a:r>
              <a:rPr lang="uk-UA" sz="3400" b="1" dirty="0">
                <a:solidFill>
                  <a:srgbClr val="990099"/>
                </a:solidFill>
                <a:latin typeface="Century" pitchFamily="18" charset="0"/>
              </a:rPr>
              <a:t>Економічна вартість </a:t>
            </a:r>
            <a:r>
              <a:rPr lang="uk-UA" sz="3400" dirty="0" smtClean="0">
                <a:latin typeface="Century" pitchFamily="18" charset="0"/>
              </a:rPr>
              <a:t>розрахована </a:t>
            </a:r>
            <a:r>
              <a:rPr lang="uk-UA" sz="3400" dirty="0">
                <a:latin typeface="Century" pitchFamily="18" charset="0"/>
              </a:rPr>
              <a:t>на основі даних, отриманих у ході інтерв'ю з координатором і бухгалтером проекту. </a:t>
            </a:r>
            <a:endParaRPr lang="ru-RU" sz="3400" dirty="0">
              <a:latin typeface="Century" pitchFamily="18" charset="0"/>
            </a:endParaRPr>
          </a:p>
          <a:p>
            <a:endParaRPr lang="ru-RU" dirty="0">
              <a:latin typeface="Centur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13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200" b="1" dirty="0">
                <a:solidFill>
                  <a:schemeClr val="tx2">
                    <a:lumMod val="75000"/>
                  </a:schemeClr>
                </a:solidFill>
                <a:latin typeface="Century" pitchFamily="18" charset="0"/>
              </a:rPr>
              <a:t>Фінансова і економічна вартість компонентів проекту, UAH і </a:t>
            </a:r>
            <a:r>
              <a:rPr lang="uk-UA" sz="3200" b="1" dirty="0" smtClean="0">
                <a:solidFill>
                  <a:schemeClr val="tx2">
                    <a:lumMod val="75000"/>
                  </a:schemeClr>
                </a:solidFill>
                <a:latin typeface="Century" pitchFamily="18" charset="0"/>
              </a:rPr>
              <a:t>USD </a:t>
            </a:r>
            <a:br>
              <a:rPr lang="uk-UA" sz="3200" b="1" dirty="0" smtClean="0">
                <a:solidFill>
                  <a:schemeClr val="tx2">
                    <a:lumMod val="75000"/>
                  </a:schemeClr>
                </a:solidFill>
                <a:latin typeface="Century" pitchFamily="18" charset="0"/>
              </a:rPr>
            </a:br>
            <a:r>
              <a:rPr lang="uk-UA" sz="3200" b="1" dirty="0" smtClean="0">
                <a:solidFill>
                  <a:schemeClr val="tx2">
                    <a:lumMod val="75000"/>
                  </a:schemeClr>
                </a:solidFill>
                <a:latin typeface="Century" pitchFamily="18" charset="0"/>
              </a:rPr>
              <a:t>(м. Миколаїв, МБФ «ЮНІТУС», за 9 місяців)</a:t>
            </a:r>
            <a:endParaRPr lang="ru-RU" sz="3200" dirty="0">
              <a:solidFill>
                <a:schemeClr val="tx2">
                  <a:lumMod val="75000"/>
                </a:schemeClr>
              </a:solidFill>
              <a:latin typeface="Century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4154299"/>
              </p:ext>
            </p:extLst>
          </p:nvPr>
        </p:nvGraphicFramePr>
        <p:xfrm>
          <a:off x="467544" y="1628797"/>
          <a:ext cx="8280920" cy="475745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970120"/>
                <a:gridCol w="1105195"/>
                <a:gridCol w="1039921"/>
                <a:gridCol w="1082842"/>
                <a:gridCol w="1082842"/>
              </a:tblGrid>
              <a:tr h="43205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Категорія витрат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Фінансова вартість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Економічна вартість</a:t>
                      </a:r>
                      <a:endParaRPr lang="ru-RU" sz="18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46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UAH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USD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UAH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USD</a:t>
                      </a:r>
                      <a:endParaRPr lang="ru-RU" sz="18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95235"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  <a:latin typeface="Century" pitchFamily="18" charset="0"/>
                        </a:rPr>
                        <a:t>Капітальні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8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Приміщення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0,0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0,0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33921,6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4293,9</a:t>
                      </a:r>
                      <a:endParaRPr lang="ru-RU" sz="18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918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Обладнання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2967,1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375,6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6668,6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844,1</a:t>
                      </a:r>
                      <a:endParaRPr lang="ru-RU" sz="18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918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Транспортні засоби</a:t>
                      </a:r>
                      <a:endParaRPr lang="ru-RU" sz="1800" b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9527,3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1206,0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10653,4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1348,5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918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Витрати на початку роботи 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11210,0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1149,0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11210,0</a:t>
                      </a:r>
                      <a:endParaRPr lang="ru-RU" sz="18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1149,0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08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Всього капітальних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23704,4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3000,6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62453,7</a:t>
                      </a:r>
                      <a:endParaRPr lang="ru-RU" sz="18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7905</a:t>
                      </a:r>
                      <a:r>
                        <a:rPr lang="en-US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,</a:t>
                      </a:r>
                      <a:r>
                        <a:rPr lang="uk-UA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5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26131"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  <a:latin typeface="Century" pitchFamily="18" charset="0"/>
                        </a:rPr>
                        <a:t>Поточні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8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Персонал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339495,9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42974,2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346495,9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43860,2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918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Витратні матеріали 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8494,2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1075,2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68710,7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8697,5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918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Експлуатація і ремонт приміщень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4108,5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520,1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4108,5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520,1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918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Інформаційні матеріали 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4990,0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631,6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47530,0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6016,5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08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Всього поточних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357088,5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405201,0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466845,1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59094,3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261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Всього витрат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380793,0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48201,6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529298,7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66999,8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353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uk-UA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uk-UA" sz="4000" b="1" dirty="0" smtClean="0">
                <a:latin typeface="Century" pitchFamily="18" charset="0"/>
              </a:rPr>
              <a:t>Джерела </a:t>
            </a:r>
            <a:r>
              <a:rPr lang="uk-UA" sz="4000" b="1" dirty="0">
                <a:latin typeface="Century" pitchFamily="18" charset="0"/>
              </a:rPr>
              <a:t>фінансування моделі %</a:t>
            </a:r>
            <a:endParaRPr lang="ru-RU" sz="4000" dirty="0">
              <a:latin typeface="Century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44824"/>
            <a:ext cx="7704856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564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b="1" dirty="0" smtClean="0">
                <a:solidFill>
                  <a:schemeClr val="tx2">
                    <a:lumMod val="75000"/>
                  </a:schemeClr>
                </a:solidFill>
                <a:latin typeface="Century" pitchFamily="18" charset="0"/>
              </a:rPr>
              <a:t>За підсумками фінальної оцінки </a:t>
            </a:r>
            <a:br>
              <a:rPr lang="uk-UA" sz="3600" b="1" dirty="0" smtClean="0">
                <a:solidFill>
                  <a:schemeClr val="tx2">
                    <a:lumMod val="75000"/>
                  </a:schemeClr>
                </a:solidFill>
                <a:latin typeface="Century" pitchFamily="18" charset="0"/>
              </a:rPr>
            </a:br>
            <a:r>
              <a:rPr lang="uk-UA" sz="3600" b="1" dirty="0" smtClean="0">
                <a:solidFill>
                  <a:schemeClr val="tx2">
                    <a:lumMod val="75000"/>
                  </a:schemeClr>
                </a:solidFill>
                <a:latin typeface="Century" pitchFamily="18" charset="0"/>
              </a:rPr>
              <a:t>у м. Миколаїв:</a:t>
            </a:r>
            <a:endParaRPr lang="uk-UA" sz="3600" b="1" dirty="0">
              <a:solidFill>
                <a:schemeClr val="tx2">
                  <a:lumMod val="75000"/>
                </a:schemeClr>
              </a:solidFill>
              <a:latin typeface="Century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496944" cy="4525963"/>
          </a:xfrm>
        </p:spPr>
        <p:txBody>
          <a:bodyPr>
            <a:normAutofit lnSpcReduction="10000"/>
          </a:bodyPr>
          <a:lstStyle/>
          <a:p>
            <a:r>
              <a:rPr lang="uk-UA" dirty="0" smtClean="0">
                <a:latin typeface="Century" pitchFamily="18" charset="0"/>
              </a:rPr>
              <a:t>фінансова вартість одного клієнта в місяць склала 375,5 грн. ($47), виходячи з 1014 клієнт-місяців за період проекту. </a:t>
            </a:r>
          </a:p>
          <a:p>
            <a:r>
              <a:rPr lang="uk-UA" dirty="0" smtClean="0">
                <a:latin typeface="Century" pitchFamily="18" charset="0"/>
              </a:rPr>
              <a:t>Витрати на витратні матеріали (презервативи, </a:t>
            </a:r>
            <a:r>
              <a:rPr lang="uk-UA" dirty="0" err="1" smtClean="0">
                <a:latin typeface="Century" pitchFamily="18" charset="0"/>
              </a:rPr>
              <a:t>лубриканти</a:t>
            </a:r>
            <a:r>
              <a:rPr lang="uk-UA" dirty="0" smtClean="0">
                <a:latin typeface="Century" pitchFamily="18" charset="0"/>
              </a:rPr>
              <a:t>) склали 13%, що обумовлюється віком учасників проекту. </a:t>
            </a:r>
          </a:p>
          <a:p>
            <a:r>
              <a:rPr lang="uk-UA" dirty="0" smtClean="0">
                <a:latin typeface="Century" pitchFamily="18" charset="0"/>
              </a:rPr>
              <a:t>Вартість однієї послуги на клієнта – </a:t>
            </a:r>
          </a:p>
          <a:p>
            <a:pPr marL="0" indent="0">
              <a:buNone/>
            </a:pPr>
            <a:r>
              <a:rPr lang="uk-UA" dirty="0">
                <a:latin typeface="Century" pitchFamily="18" charset="0"/>
              </a:rPr>
              <a:t> </a:t>
            </a:r>
            <a:r>
              <a:rPr lang="uk-UA" dirty="0" smtClean="0">
                <a:latin typeface="Century" pitchFamily="18" charset="0"/>
              </a:rPr>
              <a:t>   163 грн. ($20,4).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95637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711</Words>
  <Application>Microsoft Office PowerPoint</Application>
  <PresentationFormat>Экран (4:3)</PresentationFormat>
  <Paragraphs>156</Paragraphs>
  <Slides>12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  </vt:lpstr>
      <vt:lpstr>Мета аналізу вартості </vt:lpstr>
      <vt:lpstr>Презентация PowerPoint</vt:lpstr>
      <vt:lpstr>Поділ витрат</vt:lpstr>
      <vt:lpstr>Набутий досвід</vt:lpstr>
      <vt:lpstr>Методи збору даних</vt:lpstr>
      <vt:lpstr>Фінансова і економічна вартість компонентів проекту, UAH і USD  (м. Миколаїв, МБФ «ЮНІТУС», за 9 місяців)</vt:lpstr>
      <vt:lpstr>  Джерела фінансування моделі %</vt:lpstr>
      <vt:lpstr>За підсумками фінальної оцінки  у м. Миколаїв:</vt:lpstr>
      <vt:lpstr>Головні проблеми збору даних моніторингу витрат та аналізу вартості</vt:lpstr>
      <vt:lpstr>Рекомендації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Tatyana</dc:creator>
  <cp:lastModifiedBy>Katerina</cp:lastModifiedBy>
  <cp:revision>62</cp:revision>
  <cp:lastPrinted>2013-11-19T15:35:06Z</cp:lastPrinted>
  <dcterms:created xsi:type="dcterms:W3CDTF">2013-11-18T20:25:39Z</dcterms:created>
  <dcterms:modified xsi:type="dcterms:W3CDTF">2014-11-10T12:03:52Z</dcterms:modified>
</cp:coreProperties>
</file>