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9" r:id="rId3"/>
    <p:sldId id="283" r:id="rId4"/>
    <p:sldId id="285" r:id="rId5"/>
    <p:sldId id="294" r:id="rId6"/>
    <p:sldId id="261" r:id="rId7"/>
    <p:sldId id="267" r:id="rId8"/>
    <p:sldId id="291" r:id="rId9"/>
    <p:sldId id="271" r:id="rId10"/>
    <p:sldId id="296" r:id="rId11"/>
    <p:sldId id="293" r:id="rId12"/>
    <p:sldId id="272" r:id="rId13"/>
    <p:sldId id="284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0F7EBB-148B-4917-B56A-E11B6045FA4B}">
          <p14:sldIdLst>
            <p14:sldId id="256"/>
            <p14:sldId id="289"/>
            <p14:sldId id="283"/>
            <p14:sldId id="285"/>
            <p14:sldId id="294"/>
          </p14:sldIdLst>
        </p14:section>
        <p14:section name="Untitled Section" id="{5033F092-4AB4-4AF3-B09F-F0E51016E7A6}">
          <p14:sldIdLst>
            <p14:sldId id="261"/>
            <p14:sldId id="267"/>
            <p14:sldId id="291"/>
            <p14:sldId id="271"/>
            <p14:sldId id="296"/>
            <p14:sldId id="293"/>
            <p14:sldId id="272"/>
            <p14:sldId id="284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13" autoAdjust="0"/>
  </p:normalViewPr>
  <p:slideViewPr>
    <p:cSldViewPr>
      <p:cViewPr>
        <p:scale>
          <a:sx n="74" d="100"/>
          <a:sy n="74" d="100"/>
        </p:scale>
        <p:origin x="-1512" y="-396"/>
      </p:cViewPr>
      <p:guideLst>
        <p:guide orient="horz" pos="2160"/>
        <p:guide pos="2880"/>
      </p:guideLst>
    </p:cSldViewPr>
  </p:slideViewPr>
  <p:notesTextViewPr>
    <p:cViewPr>
      <p:scale>
        <a:sx n="120" d="100"/>
        <a:sy n="1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01_Uisr\2011\01_&#1052;&#1040;R&#1040;\25_&#1055;&#1088;&#1077;&#1089;-&#1082;&#1086;&#1085;&#1092;&#1077;&#1088;&#1077;&#1085;&#1094;&#1080;&#1103;\&#1052;&#1040;&#1056;&#1040;-&#1087;&#1088;&#1077;&#1079;&#1077;&#1085;&#1090;&#1072;&#1094;&#1080;&#110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01_Uisr\2011\01_&#1052;&#1040;R&#1040;\25_&#1055;&#1088;&#1077;&#1089;-&#1082;&#1086;&#1085;&#1092;&#1077;&#1088;&#1077;&#1085;&#1094;&#1080;&#1103;\&#1052;&#1040;&#1056;&#1040;-&#1087;&#1088;&#1077;&#1079;&#1077;&#1085;&#1090;&#1072;&#1094;&#1080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Лист1!$C$20:$C$23</c:f>
              <c:strCache>
                <c:ptCount val="4"/>
                <c:pt idx="0">
                  <c:v>10-13 років</c:v>
                </c:pt>
                <c:pt idx="1">
                  <c:v>14-15 років</c:v>
                </c:pt>
                <c:pt idx="2">
                  <c:v>16-17 років</c:v>
                </c:pt>
                <c:pt idx="3">
                  <c:v>18-19 років</c:v>
                </c:pt>
              </c:strCache>
            </c:strRef>
          </c:cat>
          <c:val>
            <c:numRef>
              <c:f>Лист1!$D$20:$D$23</c:f>
              <c:numCache>
                <c:formatCode>General</c:formatCode>
                <c:ptCount val="4"/>
                <c:pt idx="0">
                  <c:v>2.5</c:v>
                </c:pt>
                <c:pt idx="1">
                  <c:v>16.399999999999999</c:v>
                </c:pt>
                <c:pt idx="2">
                  <c:v>25.5</c:v>
                </c:pt>
                <c:pt idx="3">
                  <c:v>41.8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034304"/>
        <c:axId val="84035840"/>
      </c:barChart>
      <c:catAx>
        <c:axId val="84034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Calibri" pitchFamily="34" charset="0"/>
                <a:cs typeface="Calibri" pitchFamily="34" charset="0"/>
              </a:defRPr>
            </a:pPr>
            <a:endParaRPr lang="ru-RU"/>
          </a:p>
        </c:txPr>
        <c:crossAx val="84035840"/>
        <c:crosses val="autoZero"/>
        <c:auto val="1"/>
        <c:lblAlgn val="ctr"/>
        <c:lblOffset val="100"/>
        <c:noMultiLvlLbl val="0"/>
      </c:catAx>
      <c:valAx>
        <c:axId val="84035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4034304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134588854925688"/>
          <c:y val="1.5310399572095663E-2"/>
          <c:w val="0.66541002080558487"/>
          <c:h val="0.763537068886851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Лист1!$D$59</c:f>
              <c:strCache>
                <c:ptCount val="1"/>
                <c:pt idx="0">
                  <c:v>Потрапляли в житті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Лист1!$C$60:$C$65</c:f>
              <c:strCache>
                <c:ptCount val="6"/>
                <c:pt idx="0">
                  <c:v>Ізолятор  тимчасового затримання</c:v>
                </c:pt>
                <c:pt idx="1">
                  <c:v>Дитячі кімнати міліції</c:v>
                </c:pt>
                <c:pt idx="2">
                  <c:v>Притулки для неповнолітніх</c:v>
                </c:pt>
                <c:pt idx="3">
                  <c:v>Приймальник-розподільник</c:v>
                </c:pt>
                <c:pt idx="4">
                  <c:v>СІЗО</c:v>
                </c:pt>
                <c:pt idx="5">
                  <c:v>Колонія</c:v>
                </c:pt>
              </c:strCache>
            </c:strRef>
          </c:cat>
          <c:val>
            <c:numRef>
              <c:f>Лист1!$D$60:$D$65</c:f>
              <c:numCache>
                <c:formatCode>General</c:formatCode>
                <c:ptCount val="6"/>
                <c:pt idx="0">
                  <c:v>40</c:v>
                </c:pt>
                <c:pt idx="1">
                  <c:v>37</c:v>
                </c:pt>
                <c:pt idx="2">
                  <c:v>29</c:v>
                </c:pt>
                <c:pt idx="3">
                  <c:v>26</c:v>
                </c:pt>
                <c:pt idx="4">
                  <c:v>9</c:v>
                </c:pt>
                <c:pt idx="5">
                  <c:v>3.5</c:v>
                </c:pt>
              </c:numCache>
            </c:numRef>
          </c:val>
        </c:ser>
        <c:ser>
          <c:idx val="1"/>
          <c:order val="1"/>
          <c:tx>
            <c:strRef>
              <c:f>Лист1!$E$59</c:f>
              <c:strCache>
                <c:ptCount val="1"/>
                <c:pt idx="0">
                  <c:v>Зазнали насильства з боку персонала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3">
                  <a:lumMod val="60000"/>
                  <a:lumOff val="40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-1.639189848470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6040097718296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2030073288722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0050122147870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3889994550112404E-17"/>
                  <c:y val="-1.2780383500061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697441025071289E-3"/>
                  <c:y val="-1.5336460200074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Лист1!$C$60:$C$65</c:f>
              <c:strCache>
                <c:ptCount val="6"/>
                <c:pt idx="0">
                  <c:v>Ізолятор  тимчасового затримання</c:v>
                </c:pt>
                <c:pt idx="1">
                  <c:v>Дитячі кімнати міліції</c:v>
                </c:pt>
                <c:pt idx="2">
                  <c:v>Притулки для неповнолітніх</c:v>
                </c:pt>
                <c:pt idx="3">
                  <c:v>Приймальник-розподільник</c:v>
                </c:pt>
                <c:pt idx="4">
                  <c:v>СІЗО</c:v>
                </c:pt>
                <c:pt idx="5">
                  <c:v>Колонія</c:v>
                </c:pt>
              </c:strCache>
            </c:strRef>
          </c:cat>
          <c:val>
            <c:numRef>
              <c:f>Лист1!$E$60:$E$65</c:f>
              <c:numCache>
                <c:formatCode>General</c:formatCode>
                <c:ptCount val="6"/>
                <c:pt idx="0">
                  <c:v>27</c:v>
                </c:pt>
                <c:pt idx="1">
                  <c:v>14</c:v>
                </c:pt>
                <c:pt idx="2">
                  <c:v>6</c:v>
                </c:pt>
                <c:pt idx="3">
                  <c:v>11</c:v>
                </c:pt>
                <c:pt idx="4">
                  <c:v>7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784768"/>
        <c:axId val="98786304"/>
      </c:barChart>
      <c:catAx>
        <c:axId val="987847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+mn-lt"/>
              </a:defRPr>
            </a:pPr>
            <a:endParaRPr lang="ru-RU"/>
          </a:p>
        </c:txPr>
        <c:crossAx val="98786304"/>
        <c:crosses val="autoZero"/>
        <c:auto val="1"/>
        <c:lblAlgn val="ctr"/>
        <c:lblOffset val="100"/>
        <c:noMultiLvlLbl val="0"/>
      </c:catAx>
      <c:valAx>
        <c:axId val="98786304"/>
        <c:scaling>
          <c:orientation val="minMax"/>
          <c:max val="50"/>
        </c:scaling>
        <c:delete val="0"/>
        <c:axPos val="b"/>
        <c:numFmt formatCode="General" sourceLinked="1"/>
        <c:majorTickMark val="out"/>
        <c:minorTickMark val="none"/>
        <c:tickLblPos val="nextTo"/>
        <c:crossAx val="98784768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10938143239975914"/>
          <c:y val="0.8546425598443973"/>
          <c:w val="0.77386929961250461"/>
          <c:h val="0.11371763845885079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E29AC-C449-4E9D-A18D-A11831932C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003A55-4368-4316-8166-BBAE65E3CF17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Кожен четвертий </a:t>
          </a:r>
          <a:r>
            <a:rPr lang="uk-UA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немає матері або батька </a:t>
          </a:r>
        </a:p>
        <a:p>
          <a:r>
            <a:rPr lang="uk-UA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Не знають чи живі: </a:t>
          </a:r>
          <a:r>
            <a:rPr lang="uk-UA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мати (</a:t>
          </a:r>
          <a:r>
            <a:rPr lang="uk-UA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кожен </a:t>
          </a:r>
          <a:r>
            <a:rPr lang="uk-UA" noProof="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дев’ятий</a:t>
          </a:r>
          <a:r>
            <a:rPr lang="uk-UA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)</a:t>
          </a:r>
        </a:p>
        <a:p>
          <a:r>
            <a:rPr lang="uk-UA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                                     батько (</a:t>
          </a:r>
          <a:r>
            <a:rPr lang="uk-UA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кожен третій</a:t>
          </a:r>
          <a:r>
            <a:rPr lang="uk-UA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) </a:t>
          </a:r>
          <a:endParaRPr lang="ru-RU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D5B48107-879E-4DED-B1D8-C2434C49533E}" type="parTrans" cxnId="{9D4B9BDA-EB43-4DC0-942B-222C3F4C6790}">
      <dgm:prSet/>
      <dgm:spPr/>
      <dgm:t>
        <a:bodyPr/>
        <a:lstStyle/>
        <a:p>
          <a:endParaRPr lang="ru-RU"/>
        </a:p>
      </dgm:t>
    </dgm:pt>
    <dgm:pt modelId="{6254E7E7-6CC8-4F20-A47B-14BF3B7E5170}" type="sibTrans" cxnId="{9D4B9BDA-EB43-4DC0-942B-222C3F4C6790}">
      <dgm:prSet/>
      <dgm:spPr/>
      <dgm:t>
        <a:bodyPr/>
        <a:lstStyle/>
        <a:p>
          <a:endParaRPr lang="ru-RU"/>
        </a:p>
      </dgm:t>
    </dgm:pt>
    <dgm:pt modelId="{CDC2F39A-364E-4D2B-AF01-52C812ED7FC9}" type="pres">
      <dgm:prSet presAssocID="{DFDE29AC-C449-4E9D-A18D-A11831932C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D2D2C7-8883-4441-87B4-164BD66D80A4}" type="pres">
      <dgm:prSet presAssocID="{68003A55-4368-4316-8166-BBAE65E3CF1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7909C6-9B5A-4B60-B07A-71F0CBAE94F1}" type="presOf" srcId="{68003A55-4368-4316-8166-BBAE65E3CF17}" destId="{92D2D2C7-8883-4441-87B4-164BD66D80A4}" srcOrd="0" destOrd="0" presId="urn:microsoft.com/office/officeart/2005/8/layout/vList2"/>
    <dgm:cxn modelId="{E4CF381A-45E6-48E6-AFA3-A48611986003}" type="presOf" srcId="{DFDE29AC-C449-4E9D-A18D-A11831932C21}" destId="{CDC2F39A-364E-4D2B-AF01-52C812ED7FC9}" srcOrd="0" destOrd="0" presId="urn:microsoft.com/office/officeart/2005/8/layout/vList2"/>
    <dgm:cxn modelId="{9D4B9BDA-EB43-4DC0-942B-222C3F4C6790}" srcId="{DFDE29AC-C449-4E9D-A18D-A11831932C21}" destId="{68003A55-4368-4316-8166-BBAE65E3CF17}" srcOrd="0" destOrd="0" parTransId="{D5B48107-879E-4DED-B1D8-C2434C49533E}" sibTransId="{6254E7E7-6CC8-4F20-A47B-14BF3B7E5170}"/>
    <dgm:cxn modelId="{1CF8F683-34AE-4F90-A180-865958C94822}" type="presParOf" srcId="{CDC2F39A-364E-4D2B-AF01-52C812ED7FC9}" destId="{92D2D2C7-8883-4441-87B4-164BD66D80A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2D2C7-8883-4441-87B4-164BD66D80A4}">
      <dsp:nvSpPr>
        <dsp:cNvPr id="0" name=""/>
        <dsp:cNvSpPr/>
      </dsp:nvSpPr>
      <dsp:spPr>
        <a:xfrm>
          <a:off x="0" y="17380"/>
          <a:ext cx="8496944" cy="203580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kern="12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Кожен четвертий </a:t>
          </a:r>
          <a:r>
            <a:rPr lang="uk-UA" sz="3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немає матері або батька 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kern="12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Не знають чи живі: </a:t>
          </a:r>
          <a:r>
            <a:rPr lang="uk-UA" sz="3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мати (</a:t>
          </a:r>
          <a:r>
            <a:rPr lang="uk-UA" sz="3000" kern="12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кожен </a:t>
          </a:r>
          <a:r>
            <a:rPr lang="uk-UA" sz="3000" kern="1200" noProof="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дев’ятий</a:t>
          </a:r>
          <a:r>
            <a:rPr lang="uk-UA" sz="3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)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                                     батько (</a:t>
          </a:r>
          <a:r>
            <a:rPr lang="uk-UA" sz="3000" kern="12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кожен третій</a:t>
          </a:r>
          <a:r>
            <a:rPr lang="uk-UA" sz="3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) </a:t>
          </a:r>
          <a:endParaRPr lang="ru-RU" sz="30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99380" y="116760"/>
        <a:ext cx="8298184" cy="1837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B31D-A09E-4D4D-92FE-85C657EEE16E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1DEEC-85CA-47A1-BEFA-54F548BE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96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3294E-5A7F-4372-95F2-9087F609F497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E257-FCD7-4467-8348-D99B35A6A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63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E257-FCD7-4467-8348-D99B35A6A50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965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9875" lvl="1" indent="-269875"/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uk-UA" dirty="0" err="1" smtClean="0"/>
              <a:t>Дівчата-ЖКС+СІ</a:t>
            </a:r>
            <a:r>
              <a:rPr lang="uk-UA" dirty="0" smtClean="0"/>
              <a:t>Н - </a:t>
            </a:r>
            <a:r>
              <a:rPr lang="uk-UA" sz="2800" b="1" dirty="0" smtClean="0">
                <a:solidFill>
                  <a:srgbClr val="FF3399"/>
                </a:solidFill>
              </a:rPr>
              <a:t>11%</a:t>
            </a:r>
            <a:r>
              <a:rPr lang="uk-UA" dirty="0" smtClean="0"/>
              <a:t>;</a:t>
            </a:r>
            <a:endParaRPr lang="ru-RU" dirty="0" smtClean="0"/>
          </a:p>
          <a:p>
            <a:pPr marL="269875" lvl="1" indent="-269875"/>
            <a:r>
              <a:rPr lang="uk-UA" dirty="0" err="1" smtClean="0"/>
              <a:t>Хлопці-ЧСЧ+ЧКСЧ+СІНі-ЧСЧ</a:t>
            </a:r>
            <a:r>
              <a:rPr lang="uk-UA" dirty="0" smtClean="0"/>
              <a:t>, які надають сексуальні послуги за винагороду (</a:t>
            </a:r>
            <a:r>
              <a:rPr lang="uk-UA" sz="2800" b="1" dirty="0" smtClean="0">
                <a:solidFill>
                  <a:srgbClr val="FF3399"/>
                </a:solidFill>
              </a:rPr>
              <a:t>7%</a:t>
            </a:r>
            <a:r>
              <a:rPr lang="uk-UA" dirty="0" smtClean="0"/>
              <a:t>);</a:t>
            </a:r>
            <a:endParaRPr lang="ru-RU" dirty="0" smtClean="0"/>
          </a:p>
          <a:p>
            <a:pPr marL="269875" lvl="1" indent="-269875"/>
            <a:r>
              <a:rPr lang="uk-UA" dirty="0" smtClean="0"/>
              <a:t>хлопці ЧСЧ, які мають комерційні сексуальні відносини (надають чи отримають послуги) та вживають ін’єкційні наркотики (</a:t>
            </a:r>
            <a:r>
              <a:rPr lang="uk-UA" sz="2800" b="1" dirty="0" smtClean="0">
                <a:solidFill>
                  <a:srgbClr val="FF3399"/>
                </a:solidFill>
              </a:rPr>
              <a:t>3%</a:t>
            </a:r>
            <a:r>
              <a:rPr lang="uk-UA" dirty="0" smtClean="0"/>
              <a:t>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E257-FCD7-4467-8348-D99B35A6A50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91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E760099-866E-46F0-9371-3646E1BE0A89}" type="datetime1">
              <a:rPr lang="ru-RU" smtClean="0"/>
              <a:t>10.11.2014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45A7-C8BC-4721-B114-FE0396645CE6}" type="datetime1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77841-4AA9-47C9-A4F7-6DF749AFDB8D}" type="datetime1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A171-AC52-488E-AF6A-85D5E62F6D5C}" type="datetime1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99468-4710-4ABD-AA9D-88A4CDEB5928}" type="datetime1">
              <a:rPr lang="ru-RU" smtClean="0"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B183-B2A4-40D1-9B01-64BDC7CABDB6}" type="datetime1">
              <a:rPr lang="ru-RU" smtClean="0"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EFA843-1283-44EF-BF57-6D4634ACCE69}" type="datetime1">
              <a:rPr lang="ru-RU" smtClean="0"/>
              <a:t>10.11.2014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B2763B0-9233-4C05-9ECF-56C8F5182DEC}" type="datetime1">
              <a:rPr lang="ru-RU" smtClean="0"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CE-161B-4C4F-9F5D-C5CCD4EFE61A}" type="datetime1">
              <a:rPr lang="ru-RU" smtClean="0"/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D8E7-52CB-412E-AF34-6668283EB96D}" type="datetime1">
              <a:rPr lang="ru-RU" smtClean="0"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8733-345C-42E5-B2D9-477AE3E5C604}" type="datetime1">
              <a:rPr lang="ru-RU" smtClean="0"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6897A7A-33FB-4EA4-B153-BD6E39BB2CBC}" type="datetime1">
              <a:rPr lang="ru-RU" smtClean="0"/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1D6EA07-6AA9-4147-83E7-A324D5FC3F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sr.org.ua/" TargetMode="External"/><Relationship Id="rId2" Type="http://schemas.openxmlformats.org/officeDocument/2006/relationships/hyperlink" Target="http://www.unicef.org.u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ondar@uisr.org.ua" TargetMode="External"/><Relationship Id="rId4" Type="http://schemas.openxmlformats.org/officeDocument/2006/relationships/hyperlink" Target="mailto:bon_smc@inet.u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4365104"/>
            <a:ext cx="7920880" cy="4320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b="1" i="1" dirty="0"/>
          </a:p>
          <a:p>
            <a:pPr algn="ctr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1</a:t>
            </a:fld>
            <a:endParaRPr lang="ru-RU"/>
          </a:p>
        </p:txBody>
      </p:sp>
      <p:pic>
        <p:nvPicPr>
          <p:cNvPr id="7" name="Picture 8" descr="uisr_emblem_n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41" y="5274486"/>
            <a:ext cx="3671887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622309"/>
            <a:ext cx="3346992" cy="805351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77682" y="1412776"/>
            <a:ext cx="8534752" cy="2553891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4800" b="1" dirty="0">
                <a:latin typeface="Calibri" pitchFamily="34" charset="0"/>
                <a:cs typeface="Calibri" pitchFamily="34" charset="0"/>
              </a:rPr>
              <a:t>Підлітки</a:t>
            </a:r>
            <a:r>
              <a:rPr lang="en-US" sz="4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4800" b="1" dirty="0">
                <a:latin typeface="Calibri" pitchFamily="34" charset="0"/>
                <a:cs typeface="Calibri" pitchFamily="34" charset="0"/>
              </a:rPr>
              <a:t>груп ризику: </a:t>
            </a:r>
            <a:br>
              <a:rPr lang="uk-UA" sz="4800" b="1" dirty="0">
                <a:latin typeface="Calibri" pitchFamily="34" charset="0"/>
                <a:cs typeface="Calibri" pitchFamily="34" charset="0"/>
              </a:rPr>
            </a:br>
            <a:r>
              <a:rPr lang="uk-UA" sz="4800" b="1" dirty="0">
                <a:latin typeface="Calibri" pitchFamily="34" charset="0"/>
                <a:cs typeface="Calibri" pitchFamily="34" charset="0"/>
              </a:rPr>
              <a:t>актуальні акценти для ефективної профілактики ВІЛ</a:t>
            </a:r>
            <a:endParaRPr lang="ru-RU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258" y="332656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latin typeface="Calibri" pitchFamily="34" charset="0"/>
                <a:cs typeface="Calibri" pitchFamily="34" charset="0"/>
              </a:rPr>
              <a:t>Проект «</a:t>
            </a:r>
            <a:r>
              <a:rPr lang="uk-UA" sz="2800" b="1" dirty="0">
                <a:latin typeface="Calibri" pitchFamily="34" charset="0"/>
                <a:cs typeface="Calibri" pitchFamily="34" charset="0"/>
              </a:rPr>
              <a:t>Профілактика </a:t>
            </a:r>
            <a:r>
              <a:rPr lang="uk-UA" sz="2800" b="1" dirty="0" smtClean="0">
                <a:latin typeface="Calibri" pitchFamily="34" charset="0"/>
                <a:cs typeface="Calibri" pitchFamily="34" charset="0"/>
              </a:rPr>
              <a:t>ВІЛ </a:t>
            </a:r>
            <a:r>
              <a:rPr lang="uk-UA" sz="2800" b="1" dirty="0">
                <a:latin typeface="Calibri" pitchFamily="34" charset="0"/>
                <a:cs typeface="Calibri" pitchFamily="34" charset="0"/>
              </a:rPr>
              <a:t>серед </a:t>
            </a:r>
            <a:r>
              <a:rPr lang="uk-UA" sz="2800" b="1" dirty="0" smtClean="0">
                <a:latin typeface="Calibri" pitchFamily="34" charset="0"/>
                <a:cs typeface="Calibri" pitchFamily="34" charset="0"/>
              </a:rPr>
              <a:t>підліткових </a:t>
            </a:r>
            <a:r>
              <a:rPr lang="uk-UA" sz="2800" b="1" dirty="0">
                <a:latin typeface="Calibri" pitchFamily="34" charset="0"/>
                <a:cs typeface="Calibri" pitchFamily="34" charset="0"/>
              </a:rPr>
              <a:t>груп </a:t>
            </a:r>
            <a:r>
              <a:rPr lang="uk-UA" sz="28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uk-UA" sz="2800" b="1" dirty="0" smtClean="0">
                <a:latin typeface="Calibri" pitchFamily="34" charset="0"/>
                <a:cs typeface="Calibri" pitchFamily="34" charset="0"/>
              </a:rPr>
            </a:br>
            <a:r>
              <a:rPr lang="uk-UA" sz="2800" b="1" dirty="0" smtClean="0">
                <a:latin typeface="Calibri" pitchFamily="34" charset="0"/>
                <a:cs typeface="Calibri" pitchFamily="34" charset="0"/>
              </a:rPr>
              <a:t>найвищого ризику»</a:t>
            </a:r>
            <a:endParaRPr lang="ru-RU" sz="28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672" y="116632"/>
            <a:ext cx="8784976" cy="864096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Державна система протидії бездоглядності та безпритульності </a:t>
            </a:r>
            <a:r>
              <a:rPr lang="uk-UA" sz="2800" b="1" u="sng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не ефективна</a:t>
            </a:r>
            <a:endParaRPr lang="ru-RU" sz="2800" b="1" u="sng" dirty="0">
              <a:solidFill>
                <a:srgbClr val="FF33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180756"/>
              </p:ext>
            </p:extLst>
          </p:nvPr>
        </p:nvGraphicFramePr>
        <p:xfrm>
          <a:off x="323528" y="1268760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07504" y="5990206"/>
            <a:ext cx="8784976" cy="103919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Досвід перебування  у різних установах, % (ЮНІСЕФ, 2011)</a:t>
            </a:r>
            <a:endParaRPr lang="ru-RU" sz="2000" b="1" i="1" u="sng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2080" y="1037802"/>
            <a:ext cx="374441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C00000"/>
                </a:solidFill>
              </a:rPr>
              <a:t>Кожний другий </a:t>
            </a:r>
            <a:r>
              <a:rPr lang="uk-UA" b="1" dirty="0" smtClean="0">
                <a:solidFill>
                  <a:srgbClr val="0070C0"/>
                </a:solidFill>
              </a:rPr>
              <a:t>під час останнього перебування у притулках </a:t>
            </a:r>
            <a:r>
              <a:rPr lang="uk-UA" b="1" dirty="0" smtClean="0">
                <a:solidFill>
                  <a:srgbClr val="FF3399"/>
                </a:solidFill>
              </a:rPr>
              <a:t>втік з нього</a:t>
            </a:r>
          </a:p>
          <a:p>
            <a:r>
              <a:rPr lang="uk-UA" b="1" i="1" dirty="0" smtClean="0">
                <a:solidFill>
                  <a:srgbClr val="002060"/>
                </a:solidFill>
              </a:rPr>
              <a:t>(За даними опитування дітей вулиці, </a:t>
            </a:r>
            <a:r>
              <a:rPr lang="en-US" b="1" i="1" dirty="0" smtClean="0">
                <a:solidFill>
                  <a:srgbClr val="002060"/>
                </a:solidFill>
              </a:rPr>
              <a:t>UNICEF</a:t>
            </a:r>
            <a:r>
              <a:rPr lang="uk-UA" b="1" i="1" dirty="0" smtClean="0">
                <a:solidFill>
                  <a:srgbClr val="002060"/>
                </a:solidFill>
              </a:rPr>
              <a:t>, 2011)</a:t>
            </a:r>
            <a:endParaRPr lang="uk-UA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04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34" y="188640"/>
            <a:ext cx="8928992" cy="504056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Досвід впровадження профілактичних моделей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480482"/>
              </p:ext>
            </p:extLst>
          </p:nvPr>
        </p:nvGraphicFramePr>
        <p:xfrm>
          <a:off x="323528" y="435252"/>
          <a:ext cx="8568951" cy="5946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0161"/>
                <a:gridCol w="1972349"/>
                <a:gridCol w="2754154"/>
                <a:gridCol w="2592287"/>
              </a:tblGrid>
              <a:tr h="231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Місто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Виконавець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Цільова група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Особливості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Донецьк  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ОЦСССДМ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підлітки-СІН</a:t>
                      </a: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ru-RU" sz="14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14-19 років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Впровадження «дружнього» ВІЛ-профілактичного втручання через формування неформальних лідерів 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Дніпропет-ровськ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ОЦСССДМ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підлітки та молоді, що вживають </a:t>
                      </a:r>
                      <a:r>
                        <a:rPr lang="uk-UA" sz="14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психоактивні</a:t>
                      </a: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речовини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Інтеграція послуг до стаціонарного </a:t>
                      </a:r>
                      <a:r>
                        <a:rPr lang="uk-UA" sz="14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мед.закладу</a:t>
                      </a:r>
                      <a:r>
                        <a:rPr lang="uk-UA" sz="1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4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Київ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КЦСССДМ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ПГР, уразливі діти та молодь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Вулична профілактична робота за технологією </a:t>
                      </a:r>
                      <a:r>
                        <a:rPr lang="uk-UA" sz="14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мультидисциплінарних</a:t>
                      </a: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команд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5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Одеса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ОБФ «Дорога до дому»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неповнолітні – </a:t>
                      </a:r>
                      <a:r>
                        <a:rPr lang="uk-UA" sz="14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пацієнти-СІН</a:t>
                      </a: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що знаходяться на стаціонарному лікуванні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соціальна реабілітація </a:t>
                      </a:r>
                      <a:endParaRPr lang="ru-RU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ГР «Віра. Надія. Любов»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неповнолітні дівчата, що постраждали від насильства, в т.ч. сексуального, або залучених до надання сексуальних послуг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Соціально-психологічна реабілітація за методом «one-stop-shop»</a:t>
                      </a:r>
                      <a:endParaRPr lang="ru-RU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Миколаїв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НБФ «ЮНІТУС»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дівчата, залучені до надання сексуальних послуг за винагороду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Комплексний пакет медико-соціальних послуг</a:t>
                      </a:r>
                      <a:endParaRPr lang="ru-RU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Львів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БФ «</a:t>
                      </a:r>
                      <a:r>
                        <a:rPr lang="uk-UA" sz="14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Салюс</a:t>
                      </a: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»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неповнолітні дівчата 10–17 років, які потерпають від сексуальної експлуатації або залучені до комерційного сексу; 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Сімферополь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БФ «Надія та Спасіння»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підлітки-ЖКС</a:t>
                      </a:r>
                      <a:r>
                        <a:rPr lang="uk-UA" sz="1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, 10 </a:t>
                      </a:r>
                      <a:r>
                        <a:rPr lang="uk-UA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до 19 років</a:t>
                      </a:r>
                      <a:endParaRPr lang="ru-RU" sz="1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7904" marR="37904" marT="63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886023" y="5013176"/>
            <a:ext cx="180020" cy="576064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254510" y="5013176"/>
            <a:ext cx="180020" cy="113867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7658" y="6345296"/>
            <a:ext cx="8712968" cy="51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5000"/>
              </a:lnSpc>
            </a:pPr>
            <a:r>
              <a:rPr lang="uk-UA" sz="1600" b="1" dirty="0">
                <a:latin typeface="Calibri" pitchFamily="34" charset="0"/>
                <a:cs typeface="Calibri" pitchFamily="34" charset="0"/>
              </a:rPr>
              <a:t>Профілактика ВІЛ-інфекції серед підлітків груп ризику: досвід впровадження цільових моделей в Україні / ЮНІСЕФ, Укр. ін-т соц. </a:t>
            </a:r>
            <a:r>
              <a:rPr lang="uk-UA" sz="1600" b="1" dirty="0" err="1">
                <a:latin typeface="Calibri" pitchFamily="34" charset="0"/>
                <a:cs typeface="Calibri" pitchFamily="34" charset="0"/>
              </a:rPr>
              <a:t>дослідж</a:t>
            </a:r>
            <a:r>
              <a:rPr lang="uk-UA" sz="1600" b="1" dirty="0">
                <a:latin typeface="Calibri" pitchFamily="34" charset="0"/>
                <a:cs typeface="Calibri" pitchFamily="34" charset="0"/>
              </a:rPr>
              <a:t>. ім. О. Яременка. – К., 2010. – 90 с.</a:t>
            </a:r>
          </a:p>
        </p:txBody>
      </p:sp>
    </p:spTree>
    <p:extLst>
      <p:ext uri="{BB962C8B-B14F-4D97-AF65-F5344CB8AC3E}">
        <p14:creationId xmlns:p14="http://schemas.microsoft.com/office/powerpoint/2010/main" val="259909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841484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Цільові проекти профілактики ВІЛ серед ПГР довели свою ефективність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12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256584"/>
          </a:xfrm>
          <a:ln w="19050" cap="rnd" cmpd="thickThin">
            <a:solidFill>
              <a:schemeClr val="tx1"/>
            </a:solidFill>
            <a:prstDash val="sysDash"/>
          </a:ln>
        </p:spPr>
        <p:txBody>
          <a:bodyPr>
            <a:normAutofit fontScale="70000" lnSpcReduction="20000"/>
          </a:bodyPr>
          <a:lstStyle/>
          <a:p>
            <a:pPr marL="180975" lvl="0" indent="-180975"/>
            <a:r>
              <a:rPr lang="uk-UA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Збільшилася</a:t>
            </a:r>
            <a:r>
              <a:rPr lang="uk-UA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частка </a:t>
            </a:r>
            <a:r>
              <a:rPr lang="uk-UA" dirty="0">
                <a:latin typeface="Calibri" pitchFamily="34" charset="0"/>
                <a:cs typeface="Calibri" pitchFamily="34" charset="0"/>
              </a:rPr>
              <a:t>тих, хто правильно визначає, що ВІЛ-інфікування можна уникнути, якщо мати секс лише з одним постійним вірним неінфікованим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партнером </a:t>
            </a:r>
          </a:p>
          <a:p>
            <a:pPr marL="813816" lvl="3" indent="0">
              <a:buNone/>
            </a:pPr>
            <a:r>
              <a:rPr lang="uk-UA" sz="57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55%</a:t>
            </a:r>
            <a:r>
              <a:rPr lang="uk-UA" sz="5700" dirty="0" smtClean="0">
                <a:latin typeface="Calibri" pitchFamily="34" charset="0"/>
                <a:cs typeface="Calibri" pitchFamily="34" charset="0"/>
              </a:rPr>
              <a:t> - 2008, </a:t>
            </a:r>
            <a:r>
              <a:rPr lang="uk-UA" sz="57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63%</a:t>
            </a:r>
            <a:r>
              <a:rPr lang="uk-UA" sz="5700" dirty="0" smtClean="0">
                <a:latin typeface="Calibri" pitchFamily="34" charset="0"/>
                <a:cs typeface="Calibri" pitchFamily="34" charset="0"/>
              </a:rPr>
              <a:t> - </a:t>
            </a:r>
            <a:r>
              <a:rPr lang="uk-UA" sz="5700" dirty="0">
                <a:latin typeface="Calibri" pitchFamily="34" charset="0"/>
                <a:cs typeface="Calibri" pitchFamily="34" charset="0"/>
              </a:rPr>
              <a:t>2011 р.</a:t>
            </a:r>
          </a:p>
          <a:p>
            <a:pPr marL="180975" lvl="0" indent="-180975"/>
            <a:endParaRPr lang="uk-UA" b="1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marL="180975" lvl="0" indent="-180975"/>
            <a:r>
              <a:rPr lang="uk-UA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Зменшилася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>
                <a:latin typeface="Calibri" pitchFamily="34" charset="0"/>
                <a:cs typeface="Calibri" pitchFamily="34" charset="0"/>
              </a:rPr>
              <a:t>кількість тих, хто займається самолікуванням інфекцій, що передаються статевим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шляхом:</a:t>
            </a:r>
          </a:p>
          <a:p>
            <a:pPr marL="813816" lvl="3" indent="0">
              <a:buNone/>
            </a:pPr>
            <a:r>
              <a:rPr lang="uk-UA" sz="57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42% </a:t>
            </a:r>
            <a:r>
              <a:rPr lang="uk-UA" sz="5700" dirty="0" smtClean="0">
                <a:latin typeface="Calibri" pitchFamily="34" charset="0"/>
                <a:cs typeface="Calibri" pitchFamily="34" charset="0"/>
              </a:rPr>
              <a:t>- 2011 </a:t>
            </a:r>
            <a:r>
              <a:rPr lang="uk-UA" sz="5700" dirty="0">
                <a:latin typeface="Calibri" pitchFamily="34" charset="0"/>
                <a:cs typeface="Calibri" pitchFamily="34" charset="0"/>
              </a:rPr>
              <a:t>р., </a:t>
            </a:r>
            <a:r>
              <a:rPr lang="uk-UA" sz="57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47%</a:t>
            </a:r>
            <a:r>
              <a:rPr lang="uk-UA" sz="5700" dirty="0" smtClean="0">
                <a:latin typeface="Calibri" pitchFamily="34" charset="0"/>
                <a:cs typeface="Calibri" pitchFamily="34" charset="0"/>
              </a:rPr>
              <a:t> - 2008 р.</a:t>
            </a:r>
            <a:endParaRPr lang="uk-UA" sz="5700" dirty="0">
              <a:latin typeface="Calibri" pitchFamily="34" charset="0"/>
              <a:cs typeface="Calibri" pitchFamily="34" charset="0"/>
            </a:endParaRPr>
          </a:p>
          <a:p>
            <a:pPr marL="180975" lvl="0" indent="-180975"/>
            <a:endParaRPr lang="uk-UA" b="1" dirty="0" smtClean="0">
              <a:solidFill>
                <a:srgbClr val="FF3399"/>
              </a:solidFill>
              <a:latin typeface="Calibri" pitchFamily="34" charset="0"/>
              <a:cs typeface="Calibri" pitchFamily="34" charset="0"/>
            </a:endParaRPr>
          </a:p>
          <a:p>
            <a:pPr marL="180975" lvl="0" indent="-180975"/>
            <a:r>
              <a:rPr lang="uk-UA" sz="31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Збільшилася</a:t>
            </a:r>
            <a:r>
              <a:rPr lang="uk-UA" sz="31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dirty="0">
                <a:latin typeface="Calibri" pitchFamily="34" charset="0"/>
                <a:cs typeface="Calibri" pitchFamily="34" charset="0"/>
              </a:rPr>
              <a:t>на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10% </a:t>
            </a:r>
            <a:r>
              <a:rPr lang="uk-UA" dirty="0">
                <a:latin typeface="Calibri" pitchFamily="34" charset="0"/>
                <a:cs typeface="Calibri" pitchFamily="34" charset="0"/>
              </a:rPr>
              <a:t>частка осіб, які знають, де можна пройти консультування та тестування на ВІЛ.</a:t>
            </a:r>
          </a:p>
          <a:p>
            <a:pPr marL="180975" lvl="0" indent="-180975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marL="180975" lvl="0" indent="-180975"/>
            <a:r>
              <a:rPr lang="uk-UA" dirty="0" smtClean="0">
                <a:latin typeface="Calibri" pitchFamily="34" charset="0"/>
                <a:cs typeface="Calibri" pitchFamily="34" charset="0"/>
              </a:rPr>
              <a:t>Майже </a:t>
            </a:r>
            <a:r>
              <a:rPr lang="uk-UA" dirty="0">
                <a:latin typeface="Calibri" pitchFamily="34" charset="0"/>
                <a:cs typeface="Calibri" pitchFamily="34" charset="0"/>
              </a:rPr>
              <a:t>удвічі </a:t>
            </a:r>
            <a:r>
              <a:rPr lang="uk-UA" sz="31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зросл</a:t>
            </a:r>
            <a:r>
              <a:rPr lang="uk-UA" sz="31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а</a:t>
            </a:r>
            <a:r>
              <a:rPr lang="uk-UA" dirty="0">
                <a:latin typeface="Calibri" pitchFamily="34" charset="0"/>
                <a:cs typeface="Calibri" pitchFamily="34" charset="0"/>
              </a:rPr>
              <a:t> частка підлітків, що протягом останнього року робили тест на ВІЛ та отримали його результат. Особливо інтенсивно зросло тестування на ВІЛ серед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дівчат (у </a:t>
            </a:r>
            <a:r>
              <a:rPr lang="uk-UA" dirty="0">
                <a:latin typeface="Calibri" pitchFamily="34" charset="0"/>
                <a:cs typeface="Calibri" pitchFamily="34" charset="0"/>
              </a:rPr>
              <a:t>2008 році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uk-UA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кожна шоста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, у </a:t>
            </a:r>
            <a:r>
              <a:rPr lang="uk-UA" dirty="0">
                <a:latin typeface="Calibri" pitchFamily="34" charset="0"/>
                <a:cs typeface="Calibri" pitchFamily="34" charset="0"/>
              </a:rPr>
              <a:t>2011 році – </a:t>
            </a:r>
            <a:r>
              <a:rPr lang="uk-UA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кожна третя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).</a:t>
            </a:r>
            <a:endParaRPr lang="uk-UA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83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Ключові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виклики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6120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>
                <a:latin typeface="Calibri" pitchFamily="34" charset="0"/>
                <a:cs typeface="Calibri" pitchFamily="34" charset="0"/>
              </a:rPr>
              <a:t>Необхідність </a:t>
            </a:r>
            <a:r>
              <a:rPr lang="uk-UA" b="1" dirty="0" smtClean="0">
                <a:latin typeface="Calibri" pitchFamily="34" charset="0"/>
                <a:cs typeface="Calibri" pitchFamily="34" charset="0"/>
              </a:rPr>
              <a:t>безперервної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профілактичної роботи. </a:t>
            </a:r>
          </a:p>
          <a:p>
            <a:pPr algn="just"/>
            <a:r>
              <a:rPr lang="uk-UA" dirty="0" smtClean="0">
                <a:latin typeface="Calibri" pitchFamily="34" charset="0"/>
                <a:cs typeface="Calibri" pitchFamily="34" charset="0"/>
              </a:rPr>
              <a:t>Забезпечення </a:t>
            </a:r>
            <a:r>
              <a:rPr lang="uk-UA" b="1" dirty="0" smtClean="0">
                <a:latin typeface="Calibri" pitchFamily="34" charset="0"/>
                <a:cs typeface="Calibri" pitchFamily="34" charset="0"/>
              </a:rPr>
              <a:t>високої якості послуг,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які мають надаватися з урахуванням віку, психологічних особливостей та </a:t>
            </a:r>
            <a:r>
              <a:rPr lang="uk-UA" b="1" dirty="0" smtClean="0">
                <a:latin typeface="Calibri" pitchFamily="34" charset="0"/>
                <a:cs typeface="Calibri" pitchFamily="34" charset="0"/>
              </a:rPr>
              <a:t>особливих потреб підлітків.</a:t>
            </a:r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uk-UA" b="1" dirty="0" smtClean="0">
                <a:latin typeface="Calibri" pitchFamily="34" charset="0"/>
                <a:cs typeface="Calibri" pitchFamily="34" charset="0"/>
              </a:rPr>
              <a:t>Розвиток мережі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доступних та дружних до підлітків медико-соціальних послуг. Забезпечення надання </a:t>
            </a:r>
            <a:r>
              <a:rPr lang="uk-UA" b="1" dirty="0" smtClean="0">
                <a:latin typeface="Calibri" pitchFamily="34" charset="0"/>
                <a:cs typeface="Calibri" pitchFamily="34" charset="0"/>
              </a:rPr>
              <a:t>комплексних послуг та ефективної системи </a:t>
            </a:r>
            <a:r>
              <a:rPr lang="uk-UA" b="1" dirty="0" err="1" smtClean="0">
                <a:latin typeface="Calibri" pitchFamily="34" charset="0"/>
                <a:cs typeface="Calibri" pitchFamily="34" charset="0"/>
              </a:rPr>
              <a:t>переадресації</a:t>
            </a:r>
            <a:r>
              <a:rPr lang="uk-UA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uk-UA" dirty="0" smtClean="0">
                <a:latin typeface="Calibri" pitchFamily="34" charset="0"/>
                <a:cs typeface="Calibri" pitchFamily="34" charset="0"/>
              </a:rPr>
              <a:t>Подолання стигматизації, дискримінації та криміналізації уразливих підлітків та підлітків груп ризику.</a:t>
            </a:r>
          </a:p>
          <a:p>
            <a:pPr algn="just"/>
            <a:r>
              <a:rPr lang="uk-UA" b="1" dirty="0" smtClean="0">
                <a:latin typeface="Calibri" pitchFamily="34" charset="0"/>
                <a:cs typeface="Calibri" pitchFamily="34" charset="0"/>
              </a:rPr>
              <a:t>Розвиток мережі вуличних працівників та волонтерів.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/>
            <a:r>
              <a:rPr lang="uk-UA" b="1" dirty="0" smtClean="0">
                <a:latin typeface="Calibri" pitchFamily="34" charset="0"/>
                <a:cs typeface="Calibri" pitchFamily="34" charset="0"/>
              </a:rPr>
              <a:t>Розробка та впровадження стратегічних планів дій з профілактики ВІЛ серед дітей і молоді груп ризику та уразливих до ВІЛ на регіональному, а в разі потреби – й на місцевому рівнях.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/>
            <a:r>
              <a:rPr lang="uk-UA" dirty="0" smtClean="0">
                <a:latin typeface="Calibri" pitchFamily="34" charset="0"/>
                <a:cs typeface="Calibri" pitchFamily="34" charset="0"/>
              </a:rPr>
              <a:t>Зміцнення та регулювання </a:t>
            </a:r>
            <a:r>
              <a:rPr lang="uk-UA" b="1" dirty="0" smtClean="0">
                <a:latin typeface="Calibri" pitchFamily="34" charset="0"/>
                <a:cs typeface="Calibri" pitchFamily="34" charset="0"/>
              </a:rPr>
              <a:t>співпраці між державними та недержавними секторами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98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uk-UA" dirty="0" smtClean="0"/>
              <a:t>ДЯКУЄМО за увагу!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5238898"/>
          </a:xfrm>
        </p:spPr>
        <p:txBody>
          <a:bodyPr>
            <a:normAutofit fontScale="92500" lnSpcReduction="20000"/>
          </a:bodyPr>
          <a:lstStyle/>
          <a:p>
            <a:r>
              <a:rPr lang="uk-UA" sz="2800" b="1" u="sng" dirty="0" smtClean="0"/>
              <a:t>Додаткова інформація:</a:t>
            </a:r>
          </a:p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uk-UA" sz="2800" dirty="0" smtClean="0"/>
              <a:t>	Дитячий фонд ООН (ЮНІСЕФ) в Україні, </a:t>
            </a:r>
            <a:r>
              <a:rPr lang="uk-UA" sz="2800" dirty="0" err="1" smtClean="0">
                <a:solidFill>
                  <a:srgbClr val="0070C0"/>
                </a:solidFill>
                <a:hlinkClick r:id="rId2"/>
              </a:rPr>
              <a:t>www.unicef.org.u</a:t>
            </a:r>
            <a:r>
              <a:rPr lang="en-US" sz="2800" dirty="0" smtClean="0">
                <a:solidFill>
                  <a:srgbClr val="0070C0"/>
                </a:solidFill>
                <a:hlinkClick r:id="rId2"/>
              </a:rPr>
              <a:t>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endParaRPr lang="uk-UA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uk-UA" sz="2800" dirty="0" smtClean="0"/>
              <a:t>     			тел.: +38 044 254 24 50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	</a:t>
            </a:r>
          </a:p>
          <a:p>
            <a:pPr marL="365125" indent="-4763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Український інститут соціальних досліджень </a:t>
            </a:r>
          </a:p>
          <a:p>
            <a:pPr marL="365125" indent="-4763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ім. О. Яременка,</a:t>
            </a:r>
          </a:p>
          <a:p>
            <a:pPr marL="365125" indent="-4763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dirty="0" err="1" smtClean="0">
                <a:solidFill>
                  <a:srgbClr val="0070C0"/>
                </a:solidFill>
                <a:hlinkClick r:id="rId3"/>
              </a:rPr>
              <a:t>www.ui</a:t>
            </a:r>
            <a:r>
              <a:rPr lang="en-US" dirty="0" err="1" smtClean="0">
                <a:solidFill>
                  <a:srgbClr val="0070C0"/>
                </a:solidFill>
                <a:hlinkClick r:id="rId3"/>
              </a:rPr>
              <a:t>sr</a:t>
            </a:r>
            <a:r>
              <a:rPr lang="uk-UA" dirty="0" err="1" smtClean="0">
                <a:solidFill>
                  <a:srgbClr val="0070C0"/>
                </a:solidFill>
                <a:hlinkClick r:id="rId3"/>
              </a:rPr>
              <a:t>.org.u</a:t>
            </a:r>
            <a:r>
              <a:rPr lang="en-US" dirty="0" smtClean="0">
                <a:solidFill>
                  <a:srgbClr val="0070C0"/>
                </a:solidFill>
                <a:hlinkClick r:id="rId3"/>
              </a:rPr>
              <a:t>a</a:t>
            </a:r>
            <a:endParaRPr lang="en-US" dirty="0" smtClean="0">
              <a:solidFill>
                <a:srgbClr val="0070C0"/>
              </a:solidFill>
            </a:endParaRPr>
          </a:p>
          <a:p>
            <a:pPr marL="365125" indent="-4763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uk-UA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	Ольга Балакірєва, Тетяна Бондар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    тел.: +38 044 280 83 05, 044 501 50 76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   e-</a:t>
            </a:r>
            <a:r>
              <a:rPr lang="uk-UA" sz="2800" dirty="0" err="1" smtClean="0"/>
              <a:t>mail</a:t>
            </a:r>
            <a:r>
              <a:rPr lang="uk-UA" sz="2800" dirty="0" smtClean="0"/>
              <a:t>: </a:t>
            </a:r>
            <a:r>
              <a:rPr lang="uk-UA" sz="2800" u="sng" dirty="0" smtClean="0">
                <a:hlinkClick r:id="rId4"/>
              </a:rPr>
              <a:t>bon_smc@</a:t>
            </a:r>
            <a:r>
              <a:rPr lang="uk-UA" sz="2800" u="sng" dirty="0" err="1" smtClean="0">
                <a:hlinkClick r:id="rId4"/>
              </a:rPr>
              <a:t>inet.ua</a:t>
            </a:r>
            <a:r>
              <a:rPr lang="uk-UA" sz="2800" u="sng" dirty="0" smtClean="0"/>
              <a:t>; </a:t>
            </a:r>
            <a:r>
              <a:rPr lang="uk-UA" sz="2800" u="sng" dirty="0" err="1" smtClean="0">
                <a:hlinkClick r:id="rId5"/>
              </a:rPr>
              <a:t>bondar</a:t>
            </a:r>
            <a:r>
              <a:rPr lang="uk-UA" sz="2800" u="sng" dirty="0" smtClean="0">
                <a:hlinkClick r:id="rId5"/>
              </a:rPr>
              <a:t>@</a:t>
            </a:r>
            <a:r>
              <a:rPr lang="uk-UA" sz="2800" u="sng" dirty="0" err="1" smtClean="0">
                <a:hlinkClick r:id="rId5"/>
              </a:rPr>
              <a:t>uisr.org.ua</a:t>
            </a:r>
            <a:r>
              <a:rPr lang="uk-UA" sz="2800" u="sng" dirty="0" smtClean="0"/>
              <a:t> </a:t>
            </a:r>
            <a:endParaRPr lang="uk-UA" sz="2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6776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332656"/>
            <a:ext cx="8229600" cy="106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uk-UA" u="sng" dirty="0" smtClean="0">
                <a:effectLst/>
              </a:rPr>
              <a:t>Підлітки груп ризику</a:t>
            </a:r>
            <a:r>
              <a:rPr lang="uk-UA" dirty="0" smtClean="0">
                <a:effectLst/>
              </a:rPr>
              <a:t> (ПГР) </a:t>
            </a:r>
            <a:endParaRPr lang="ru-RU" dirty="0" smtClean="0">
              <a:effectLst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40768"/>
            <a:ext cx="9036496" cy="52568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600" dirty="0" smtClean="0">
                <a:effectLst/>
                <a:latin typeface="Calibri" pitchFamily="34" charset="0"/>
                <a:cs typeface="Calibri" pitchFamily="34" charset="0"/>
              </a:rPr>
              <a:t>Діти, підлітки та молоді люди, які внаслідок своєї поведінки найбільше наражаються на ризик інфікування ВІЛ: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60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споживають </a:t>
            </a:r>
            <a:r>
              <a:rPr lang="uk-UA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наркотики ін’єкційним</a:t>
            </a: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 шляхом та використовують для ін’єкцій </a:t>
            </a:r>
            <a:r>
              <a:rPr lang="uk-UA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нестерильний інструментарій</a:t>
            </a: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мають </a:t>
            </a:r>
            <a:r>
              <a:rPr lang="uk-UA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незахищені статеві контакти внаслідок сексуальної експлуатації</a:t>
            </a: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, включно з тими, хто став жертвою торгівлі людьми та мають незахищений (часто примусовий) секс за винагороду;</a:t>
            </a:r>
          </a:p>
          <a:p>
            <a:pPr>
              <a:lnSpc>
                <a:spcPct val="90000"/>
              </a:lnSpc>
            </a:pP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хлопці, які мають </a:t>
            </a:r>
            <a:r>
              <a:rPr lang="uk-UA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незахищений</a:t>
            </a: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анальний</a:t>
            </a: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секс</a:t>
            </a:r>
            <a:r>
              <a:rPr lang="uk-UA" dirty="0" smtClean="0">
                <a:effectLst/>
                <a:latin typeface="Calibri" pitchFamily="34" charset="0"/>
                <a:cs typeface="Calibri" pitchFamily="34" charset="0"/>
              </a:rPr>
              <a:t> з чоловіками, в тому числі за винагороду.</a:t>
            </a:r>
            <a:endParaRPr lang="ru-RU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9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89933"/>
            <a:ext cx="8784976" cy="6165304"/>
          </a:xfrm>
        </p:spPr>
        <p:txBody>
          <a:bodyPr>
            <a:normAutofit fontScale="40000" lnSpcReduction="20000"/>
          </a:bodyPr>
          <a:lstStyle/>
          <a:p>
            <a:pPr marL="0" lvl="1" indent="0" algn="ctr">
              <a:buNone/>
            </a:pPr>
            <a:r>
              <a:rPr lang="uk-UA" sz="6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Оцінка чисельності </a:t>
            </a:r>
            <a:r>
              <a:rPr lang="uk-UA" sz="6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вікової </a:t>
            </a:r>
            <a:r>
              <a:rPr lang="uk-UA" sz="6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групи </a:t>
            </a:r>
            <a:r>
              <a:rPr lang="uk-UA" sz="6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10–19</a:t>
            </a:r>
            <a:r>
              <a:rPr lang="uk-UA" sz="6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 років, що відносяться до груп </a:t>
            </a:r>
            <a:r>
              <a:rPr lang="uk-UA" sz="6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ризику</a:t>
            </a:r>
            <a:r>
              <a:rPr lang="en-US" sz="6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6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(UNICEF</a:t>
            </a:r>
            <a:r>
              <a:rPr lang="uk-UA" sz="6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6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2010)</a:t>
            </a:r>
            <a:endParaRPr lang="uk-UA" sz="6000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marL="0" lvl="1" indent="0">
              <a:buNone/>
            </a:pPr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marL="1700213" indent="-360363"/>
            <a:r>
              <a:rPr lang="uk-UA" sz="6200" dirty="0" err="1">
                <a:latin typeface="Calibri" pitchFamily="34" charset="0"/>
                <a:cs typeface="Calibri" pitchFamily="34" charset="0"/>
              </a:rPr>
              <a:t>підлітки-СІН</a:t>
            </a:r>
            <a:r>
              <a:rPr lang="uk-UA" sz="6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62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uk-UA" sz="6200" dirty="0">
                <a:latin typeface="Calibri" pitchFamily="34" charset="0"/>
                <a:cs typeface="Calibri" pitchFamily="34" charset="0"/>
              </a:rPr>
              <a:t>50 000 осіб (35 тис. хлопців та 15 тис. дівчат), </a:t>
            </a:r>
          </a:p>
          <a:p>
            <a:pPr marL="1700213" indent="-360363"/>
            <a:r>
              <a:rPr lang="uk-UA" sz="6200" dirty="0" err="1">
                <a:latin typeface="Calibri" pitchFamily="34" charset="0"/>
                <a:cs typeface="Calibri" pitchFamily="34" charset="0"/>
              </a:rPr>
              <a:t>підлітки-ЧСЧ</a:t>
            </a:r>
            <a:r>
              <a:rPr lang="uk-UA" sz="6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62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uk-UA" sz="6200" dirty="0">
                <a:latin typeface="Calibri" pitchFamily="34" charset="0"/>
                <a:cs typeface="Calibri" pitchFamily="34" charset="0"/>
              </a:rPr>
              <a:t>20 000 осіб, </a:t>
            </a:r>
          </a:p>
          <a:p>
            <a:pPr marL="1700213" indent="-360363"/>
            <a:r>
              <a:rPr lang="uk-UA" sz="6200" dirty="0" err="1">
                <a:latin typeface="Calibri" pitchFamily="34" charset="0"/>
                <a:cs typeface="Calibri" pitchFamily="34" charset="0"/>
              </a:rPr>
              <a:t>підлітки-ЖКС</a:t>
            </a:r>
            <a:r>
              <a:rPr lang="uk-UA" sz="6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62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uk-UA" sz="6200" dirty="0">
                <a:latin typeface="Calibri" pitchFamily="34" charset="0"/>
                <a:cs typeface="Calibri" pitchFamily="34" charset="0"/>
              </a:rPr>
              <a:t>15 000 осіб. </a:t>
            </a:r>
            <a:endParaRPr lang="uk-UA" sz="6200" dirty="0" smtClean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endParaRPr lang="uk-UA" sz="4500" dirty="0" smtClean="0">
              <a:latin typeface="Calibri" pitchFamily="34" charset="0"/>
              <a:cs typeface="Calibri" pitchFamily="34" charset="0"/>
            </a:endParaRPr>
          </a:p>
          <a:p>
            <a:pPr marL="109728" indent="0" algn="just">
              <a:buNone/>
            </a:pPr>
            <a:r>
              <a:rPr lang="uk-UA" sz="6200" b="1" dirty="0" smtClean="0">
                <a:latin typeface="Calibri" pitchFamily="34" charset="0"/>
                <a:cs typeface="Calibri" pitchFamily="34" charset="0"/>
              </a:rPr>
              <a:t>Загальна </a:t>
            </a:r>
            <a:r>
              <a:rPr lang="uk-UA" sz="6200" b="1" dirty="0">
                <a:latin typeface="Calibri" pitchFamily="34" charset="0"/>
                <a:cs typeface="Calibri" pitchFamily="34" charset="0"/>
              </a:rPr>
              <a:t>кількість ПГР в Україні </a:t>
            </a:r>
            <a:r>
              <a:rPr lang="uk-UA" sz="6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uk-UA" sz="6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85 </a:t>
            </a:r>
            <a:r>
              <a:rPr lang="uk-UA" sz="68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тис. осіб </a:t>
            </a:r>
            <a:r>
              <a:rPr lang="uk-UA" sz="6200" dirty="0">
                <a:latin typeface="Calibri" pitchFamily="34" charset="0"/>
                <a:cs typeface="Calibri" pitchFamily="34" charset="0"/>
              </a:rPr>
              <a:t>(1602 ПГР на 100 тис. підлітків</a:t>
            </a:r>
            <a:r>
              <a:rPr lang="ru-RU" sz="6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6200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360363" lvl="1" indent="-269875"/>
            <a:endParaRPr lang="uk-UA" sz="4500" dirty="0" smtClean="0">
              <a:latin typeface="Calibri" pitchFamily="34" charset="0"/>
              <a:cs typeface="Calibri" pitchFamily="34" charset="0"/>
            </a:endParaRPr>
          </a:p>
          <a:p>
            <a:pPr marL="90488" lvl="1" indent="0" algn="ctr">
              <a:buNone/>
            </a:pPr>
            <a:r>
              <a:rPr lang="uk-UA" sz="4500" dirty="0" smtClean="0">
                <a:latin typeface="Calibri" pitchFamily="34" charset="0"/>
                <a:cs typeface="Calibri" pitchFamily="34" charset="0"/>
              </a:rPr>
              <a:t>****************************************************</a:t>
            </a:r>
          </a:p>
          <a:p>
            <a:pPr marL="90488" lvl="1" indent="0" algn="ctr">
              <a:buNone/>
            </a:pPr>
            <a:r>
              <a:rPr lang="uk-UA" sz="6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Підлітки вулиці – узгоджені оцінки відсутні</a:t>
            </a:r>
          </a:p>
          <a:p>
            <a:pPr marL="90488" lvl="1" indent="0" algn="ctr">
              <a:buNone/>
            </a:pPr>
            <a:endParaRPr lang="uk-UA" sz="4500" dirty="0" smtClean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endParaRPr lang="uk-UA" sz="3500" dirty="0" smtClean="0">
              <a:latin typeface="Calibri" pitchFamily="34" charset="0"/>
              <a:cs typeface="Calibri" pitchFamily="34" charset="0"/>
            </a:endParaRPr>
          </a:p>
          <a:p>
            <a:pPr marL="90488" lvl="1" indent="0" algn="ctr">
              <a:buNone/>
            </a:pPr>
            <a:r>
              <a:rPr lang="uk-UA" sz="2800" dirty="0" smtClean="0">
                <a:latin typeface="Calibri" pitchFamily="34" charset="0"/>
                <a:cs typeface="Calibri" pitchFamily="34" charset="0"/>
              </a:rPr>
              <a:t>**********************************************************************************************************************************************</a:t>
            </a:r>
          </a:p>
          <a:p>
            <a:pPr marL="90488" lvl="1" indent="0" algn="ctr">
              <a:buNone/>
            </a:pPr>
            <a:r>
              <a:rPr lang="uk-UA" sz="5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Діти-вулиці – не </a:t>
            </a:r>
            <a:r>
              <a:rPr lang="uk-UA" sz="58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є сталою </a:t>
            </a:r>
            <a:r>
              <a:rPr lang="uk-UA" sz="5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групою, її </a:t>
            </a:r>
            <a:r>
              <a:rPr lang="uk-UA" sz="58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межі та склад постійно </a:t>
            </a:r>
            <a:r>
              <a:rPr lang="uk-UA" sz="5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змінюються </a:t>
            </a:r>
            <a:r>
              <a:rPr lang="uk-UA" sz="58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та </a:t>
            </a:r>
            <a:r>
              <a:rPr lang="uk-UA" sz="5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поповнюють</a:t>
            </a:r>
            <a:r>
              <a:rPr lang="en-GB" sz="5800" b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</a:t>
            </a:r>
            <a:r>
              <a:rPr lang="uk-UA" sz="5800" b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ся</a:t>
            </a:r>
            <a:endParaRPr lang="uk-UA" sz="5800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44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Опитування дітей вулиці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4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93808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uk-UA" sz="3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2007–2008 </a:t>
            </a:r>
            <a:r>
              <a:rPr lang="uk-UA" sz="3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рр. </a:t>
            </a:r>
            <a:r>
              <a:rPr lang="uk-UA" sz="3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(базове)            </a:t>
            </a:r>
            <a:r>
              <a:rPr lang="uk-UA" sz="3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uk-UA" sz="3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2011 </a:t>
            </a:r>
            <a:r>
              <a:rPr lang="uk-UA" sz="3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(повторне</a:t>
            </a:r>
            <a:r>
              <a:rPr lang="uk-UA" sz="3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marL="109728" indent="0">
              <a:buNone/>
            </a:pPr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uk-UA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109538" indent="0">
              <a:buNone/>
            </a:pPr>
            <a:r>
              <a:rPr lang="uk-UA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Регіони </a:t>
            </a:r>
            <a:r>
              <a:rPr lang="uk-UA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дослідження: </a:t>
            </a:r>
            <a:endParaRPr lang="uk-UA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109538" indent="0">
              <a:buNone/>
            </a:pPr>
            <a:r>
              <a:rPr lang="uk-UA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           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Київ</a:t>
            </a:r>
            <a:r>
              <a:rPr lang="uk-UA" dirty="0">
                <a:latin typeface="Calibri" pitchFamily="34" charset="0"/>
                <a:cs typeface="Calibri" pitchFamily="34" charset="0"/>
              </a:rPr>
              <a:t>, Донецьк,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Миколаїв,  Дніпропетровськ</a:t>
            </a:r>
            <a:endParaRPr lang="uk-UA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endParaRPr lang="uk-UA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uk-UA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Вікові групи: 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10–13 </a:t>
            </a:r>
            <a:r>
              <a:rPr lang="uk-UA" dirty="0">
                <a:latin typeface="Calibri" pitchFamily="34" charset="0"/>
                <a:cs typeface="Calibri" pitchFamily="34" charset="0"/>
              </a:rPr>
              <a:t>років –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197 осіб (24%)</a:t>
            </a:r>
            <a:endParaRPr lang="uk-UA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uk-UA" dirty="0">
                <a:latin typeface="Calibri" pitchFamily="34" charset="0"/>
                <a:cs typeface="Calibri" pitchFamily="34" charset="0"/>
              </a:rPr>
              <a:t>                    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dirty="0">
                <a:latin typeface="Calibri" pitchFamily="34" charset="0"/>
                <a:cs typeface="Calibri" pitchFamily="34" charset="0"/>
              </a:rPr>
              <a:t>14–15 років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– 207 осіб (26%)</a:t>
            </a:r>
            <a:endParaRPr lang="uk-UA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uk-UA" dirty="0">
                <a:latin typeface="Calibri" pitchFamily="34" charset="0"/>
                <a:cs typeface="Calibri" pitchFamily="34" charset="0"/>
              </a:rPr>
              <a:t>                    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    16–17 </a:t>
            </a:r>
            <a:r>
              <a:rPr lang="uk-UA" dirty="0">
                <a:latin typeface="Calibri" pitchFamily="34" charset="0"/>
                <a:cs typeface="Calibri" pitchFamily="34" charset="0"/>
              </a:rPr>
              <a:t>років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– 200 осіб (25%)</a:t>
            </a:r>
            <a:endParaRPr lang="uk-UA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uk-UA" dirty="0">
                <a:latin typeface="Calibri" pitchFamily="34" charset="0"/>
                <a:cs typeface="Calibri" pitchFamily="34" charset="0"/>
              </a:rPr>
              <a:t>                    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    18–19 </a:t>
            </a:r>
            <a:r>
              <a:rPr lang="uk-UA" dirty="0">
                <a:latin typeface="Calibri" pitchFamily="34" charset="0"/>
                <a:cs typeface="Calibri" pitchFamily="34" charset="0"/>
              </a:rPr>
              <a:t>років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– 201 особа (25%)</a:t>
            </a:r>
          </a:p>
          <a:p>
            <a:pPr marL="109728" indent="0">
              <a:buNone/>
            </a:pPr>
            <a:endParaRPr lang="uk-UA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uk-UA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Всього </a:t>
            </a:r>
            <a:r>
              <a:rPr lang="uk-UA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опитано: </a:t>
            </a:r>
            <a:r>
              <a:rPr lang="uk-UA" dirty="0">
                <a:latin typeface="Calibri" pitchFamily="34" charset="0"/>
                <a:cs typeface="Calibri" pitchFamily="34" charset="0"/>
              </a:rPr>
              <a:t>по 805 осіб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ru-RU" dirty="0" smtClean="0">
                <a:sym typeface="Symbol"/>
              </a:rPr>
              <a:t>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>
                <a:latin typeface="Calibri" pitchFamily="34" charset="0"/>
                <a:cs typeface="Calibri" pitchFamily="34" charset="0"/>
              </a:rPr>
              <a:t>200 осіб в кожному місті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)</a:t>
            </a:r>
            <a:endParaRPr lang="uk-UA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uk-UA" dirty="0" smtClean="0">
                <a:latin typeface="Calibri"/>
                <a:ea typeface="Calibri"/>
                <a:cs typeface="Calibri"/>
              </a:rPr>
              <a:t>                                565 юнаків та </a:t>
            </a:r>
            <a:r>
              <a:rPr lang="uk-UA" dirty="0">
                <a:latin typeface="Calibri"/>
                <a:ea typeface="Calibri"/>
                <a:cs typeface="Calibri"/>
              </a:rPr>
              <a:t>240 </a:t>
            </a:r>
            <a:r>
              <a:rPr lang="uk-UA" dirty="0" smtClean="0">
                <a:latin typeface="Calibri"/>
                <a:ea typeface="Calibri"/>
                <a:cs typeface="Calibri"/>
              </a:rPr>
              <a:t>дівчат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109728" indent="0" algn="ctr">
              <a:buNone/>
            </a:pPr>
            <a:endParaRPr lang="uk-UA" sz="14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109728" indent="0" algn="ctr">
              <a:buNone/>
            </a:pPr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35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78%</a:t>
            </a:r>
            <a:r>
              <a:rPr lang="uk-UA" sz="3500" dirty="0">
                <a:latin typeface="Calibri" pitchFamily="34" charset="0"/>
                <a:cs typeface="Calibri" pitchFamily="34" charset="0"/>
              </a:rPr>
              <a:t>  </a:t>
            </a:r>
            <a:r>
              <a:rPr lang="uk-UA" sz="35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не відвідували навчальний заклад</a:t>
            </a:r>
          </a:p>
          <a:p>
            <a:pPr marL="109728" indent="0" algn="ctr">
              <a:buNone/>
            </a:pPr>
            <a:r>
              <a:rPr lang="uk-UA" sz="35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uk-UA" sz="35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7%  </a:t>
            </a:r>
            <a:r>
              <a:rPr lang="uk-UA" sz="35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ніколи не відвідували школу</a:t>
            </a:r>
          </a:p>
          <a:p>
            <a:pPr marL="109728" indent="0">
              <a:buNone/>
            </a:pPr>
            <a:endParaRPr lang="uk-UA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3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4807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Соціальна уразливість</a:t>
            </a:r>
            <a:endParaRPr lang="uk-UA" sz="28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5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853842"/>
              </p:ext>
            </p:extLst>
          </p:nvPr>
        </p:nvGraphicFramePr>
        <p:xfrm>
          <a:off x="395536" y="4581128"/>
          <a:ext cx="8496944" cy="2070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323528" y="1268760"/>
            <a:ext cx="8712968" cy="3191990"/>
            <a:chOff x="112897" y="1509934"/>
            <a:chExt cx="7241510" cy="223990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12897" y="1509934"/>
              <a:ext cx="7121816" cy="2239904"/>
            </a:xfrm>
            <a:prstGeom prst="roundRect">
              <a:avLst/>
            </a:pr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50800" dist="50800" dir="5400000" algn="ctr" rotWithShape="0">
                <a:schemeClr val="accent1">
                  <a:lumMod val="20000"/>
                  <a:lumOff val="80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112897" y="1610994"/>
              <a:ext cx="7241510" cy="21388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285750" lvl="0" indent="-28575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uk-UA" sz="26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Залізничний вокзал, автовокзал </a:t>
              </a:r>
              <a:r>
                <a:rPr lang="uk-UA" sz="24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– </a:t>
              </a:r>
              <a:r>
                <a:rPr lang="uk-UA" sz="2400" b="1" kern="1200" dirty="0" smtClean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27%</a:t>
              </a:r>
              <a:endParaRPr lang="ru-RU" sz="2400" b="1" kern="1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endParaRPr>
            </a:p>
            <a:p>
              <a:pPr marL="285750" lvl="0" indent="-28575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uk-UA" sz="28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У квартирі/будинку знайомих чи друзів </a:t>
              </a:r>
              <a:r>
                <a:rPr lang="uk-UA" sz="24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– </a:t>
              </a:r>
              <a:r>
                <a:rPr lang="uk-UA" sz="2400" b="1" kern="1200" dirty="0" smtClean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19%</a:t>
              </a:r>
              <a:r>
                <a:rPr lang="uk-UA" sz="24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 </a:t>
              </a:r>
              <a:endParaRPr lang="ru-RU" sz="2400" kern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  <a:p>
              <a:pPr marL="285750" lvl="0" indent="-28575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uk-UA" sz="28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У порожніх та занедбаних дачах чи будинках </a:t>
              </a:r>
              <a:r>
                <a:rPr lang="uk-UA" sz="24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– </a:t>
              </a:r>
              <a:r>
                <a:rPr lang="uk-UA" sz="2400" b="1" kern="1200" dirty="0" smtClean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18%</a:t>
              </a:r>
              <a:endParaRPr lang="ru-RU" sz="2400" b="1" kern="1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endParaRPr>
            </a:p>
            <a:p>
              <a:pPr marL="285750" lvl="0" indent="-28575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uk-UA" sz="25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У помешканні випадкових знайомих або незнайомих </a:t>
              </a:r>
              <a:r>
                <a:rPr lang="uk-UA" sz="2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– </a:t>
              </a:r>
              <a:r>
                <a:rPr lang="uk-UA" sz="2400" b="1" kern="1200" dirty="0" smtClean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10%</a:t>
              </a:r>
              <a:r>
                <a:rPr lang="uk-UA" sz="24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 </a:t>
              </a:r>
              <a:endParaRPr lang="ru-RU" sz="2400" kern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  <a:p>
              <a:pPr marL="285750" lvl="0" indent="-28575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uk-UA" sz="28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В котельнях, теплотрасах, підвалах, каналізації </a:t>
              </a:r>
              <a:r>
                <a:rPr lang="uk-UA" sz="2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– </a:t>
              </a:r>
              <a:r>
                <a:rPr lang="uk-UA" sz="2400" b="1" kern="1200" dirty="0" smtClean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8%</a:t>
              </a:r>
              <a:r>
                <a:rPr lang="uk-UA" sz="24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 </a:t>
              </a:r>
              <a:endParaRPr lang="ru-RU" sz="2400" kern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  <a:p>
              <a:pPr marL="285750" lvl="0" indent="-28575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uk-UA" sz="28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Дитячий будинок, інтернат  </a:t>
              </a:r>
              <a:r>
                <a:rPr lang="uk-UA" sz="2400" kern="12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– </a:t>
              </a:r>
              <a:r>
                <a:rPr lang="uk-UA" sz="2400" b="1" kern="1200" dirty="0" smtClean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1%</a:t>
              </a:r>
              <a:endParaRPr lang="ru-RU" sz="2400" b="1" kern="1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kern="12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499992" y="116632"/>
            <a:ext cx="4392488" cy="830997"/>
          </a:xfrm>
          <a:prstGeom prst="rect">
            <a:avLst/>
          </a:prstGeom>
          <a:noFill/>
          <a:ln w="28575" cap="rnd" cmpd="dbl">
            <a:solidFill>
              <a:srgbClr val="C00000"/>
            </a:solidFill>
            <a:prstDash val="sysDot"/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uk-UA" sz="24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не мають постійного місця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проживання</a:t>
            </a:r>
            <a:endParaRPr lang="uk-UA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90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089" y="116632"/>
            <a:ext cx="8964488" cy="86409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Формальні бар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uk-UA" sz="2800" b="1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єри</a:t>
            </a:r>
            <a:r>
              <a:rPr lang="uk-UA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доступу </a:t>
            </a:r>
            <a:br>
              <a:rPr lang="uk-UA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до медико-соціальних послуг – прописка та документи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773258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46%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не знають чи мають реєстрацію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«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прописку»</a:t>
            </a:r>
          </a:p>
          <a:p>
            <a:r>
              <a:rPr lang="uk-UA" dirty="0" smtClean="0">
                <a:latin typeface="Calibri" pitchFamily="34" charset="0"/>
                <a:cs typeface="Calibri" pitchFamily="34" charset="0"/>
              </a:rPr>
              <a:t>Кожен </a:t>
            </a:r>
            <a:r>
              <a:rPr lang="uk-UA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п’ятий</a:t>
            </a:r>
            <a:r>
              <a:rPr lang="uk-UA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ніде не прописаний</a:t>
            </a:r>
          </a:p>
          <a:p>
            <a:pPr lvl="0"/>
            <a:r>
              <a:rPr lang="uk-UA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46% </a:t>
            </a:r>
            <a:r>
              <a:rPr lang="uk-UA" dirty="0">
                <a:latin typeface="Calibri" pitchFamily="34" charset="0"/>
                <a:cs typeface="Calibri" pitchFamily="34" charset="0"/>
              </a:rPr>
              <a:t>не мають паспорту (серед тих, кому 16–19-років)</a:t>
            </a:r>
          </a:p>
          <a:p>
            <a:pPr lvl="0"/>
            <a:r>
              <a:rPr lang="uk-UA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54% </a:t>
            </a:r>
            <a:r>
              <a:rPr lang="uk-UA" dirty="0">
                <a:latin typeface="Calibri" pitchFamily="34" charset="0"/>
                <a:cs typeface="Calibri" pitchFamily="34" charset="0"/>
              </a:rPr>
              <a:t>не мають свідоцтва про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освіту</a:t>
            </a:r>
            <a:endParaRPr lang="uk-UA" dirty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uk-UA" sz="1000" dirty="0" smtClean="0">
                <a:latin typeface="Calibri" pitchFamily="34" charset="0"/>
                <a:cs typeface="Calibri" pitchFamily="34" charset="0"/>
              </a:rPr>
              <a:t>************************************************************************************************************************************</a:t>
            </a:r>
          </a:p>
          <a:p>
            <a:pPr marL="109728" indent="0" algn="ctr">
              <a:buNone/>
            </a:pPr>
            <a:r>
              <a:rPr lang="uk-UA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ru-RU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uk-UA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перебувають поза межами державного медичного забезпечення:</a:t>
            </a:r>
          </a:p>
          <a:p>
            <a:pPr marL="109728" indent="0">
              <a:buNone/>
            </a:pPr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uk-UA" b="1" dirty="0" smtClean="0">
              <a:latin typeface="Calibri" pitchFamily="34" charset="0"/>
              <a:cs typeface="Calibri" pitchFamily="34" charset="0"/>
            </a:endParaRPr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117528"/>
              </p:ext>
            </p:extLst>
          </p:nvPr>
        </p:nvGraphicFramePr>
        <p:xfrm>
          <a:off x="287015" y="4221088"/>
          <a:ext cx="8533456" cy="2418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7910"/>
                <a:gridCol w="3257773"/>
                <a:gridCol w="3257773"/>
              </a:tblGrid>
              <a:tr h="1067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Знають </a:t>
                      </a: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де стоять </a:t>
                      </a: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на </a:t>
                      </a: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медичному обліку </a:t>
                      </a: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 районній поліклініці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Мають </a:t>
                      </a:r>
                      <a:endParaRPr lang="uk-UA" sz="240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медичну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картку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8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Хлопці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49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8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Дівчата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57,5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8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Загалом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085584" cy="57606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Ризики ВІЛ-інфікування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3852" y="1052736"/>
            <a:ext cx="8784976" cy="544979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96%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вживають алкогольні напої</a:t>
            </a:r>
          </a:p>
          <a:p>
            <a:r>
              <a:rPr lang="uk-UA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70%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вживають наркотичні речовини</a:t>
            </a:r>
          </a:p>
          <a:p>
            <a:r>
              <a:rPr lang="uk-UA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22%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споживають ін’єкційні наркотики</a:t>
            </a:r>
          </a:p>
          <a:p>
            <a:pPr marL="109728" indent="0">
              <a:buNone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endParaRPr lang="uk-UA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386404"/>
              </p:ext>
            </p:extLst>
          </p:nvPr>
        </p:nvGraphicFramePr>
        <p:xfrm>
          <a:off x="585900" y="2708920"/>
          <a:ext cx="792088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539552" y="5013176"/>
            <a:ext cx="8301608" cy="576064"/>
          </a:xfrm>
          <a:prstGeom prst="rect">
            <a:avLst/>
          </a:prstGeom>
        </p:spPr>
        <p:txBody>
          <a:bodyPr vert="horz" anchor="ctr">
            <a:normAutofit fontScale="4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i="1" dirty="0" smtClean="0">
                <a:solidFill>
                  <a:srgbClr val="FF0000"/>
                </a:solidFill>
              </a:rPr>
              <a:t>Питома вага тих, хто має досвід вживання ін’єкційних наркотиків, %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2206" y="5705788"/>
            <a:ext cx="8301608" cy="83909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itchFamily="34" charset="0"/>
              <a:buChar char="•"/>
            </a:pPr>
            <a:r>
              <a:rPr lang="uk-UA" sz="2800" b="1" i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55% </a:t>
            </a:r>
            <a:r>
              <a:rPr lang="uk-UA" sz="28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використовують для ін’єкцій </a:t>
            </a:r>
            <a:r>
              <a:rPr lang="uk-UA" sz="2800" b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нестерильний </a:t>
            </a:r>
            <a:r>
              <a:rPr lang="uk-UA" sz="28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інструментарій </a:t>
            </a:r>
            <a:r>
              <a:rPr lang="uk-UA" sz="28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(2008 р. – 35%)</a:t>
            </a:r>
            <a:endParaRPr lang="ru-RU" sz="2800" b="1" i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05" y="332656"/>
            <a:ext cx="8856984" cy="648072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Ризик інфікування ВІЛ – незахищений секс</a:t>
            </a:r>
            <a:endParaRPr lang="uk-UA" sz="3200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3720514"/>
            <a:ext cx="828092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65% </a:t>
            </a:r>
            <a:r>
              <a:rPr lang="uk-UA" sz="2800" b="1" dirty="0" smtClean="0">
                <a:latin typeface="Calibri" pitchFamily="34" charset="0"/>
                <a:cs typeface="Calibri" pitchFamily="34" charset="0"/>
              </a:rPr>
              <a:t>дівчат </a:t>
            </a:r>
            <a:r>
              <a:rPr lang="uk-UA" sz="2800" b="1" dirty="0">
                <a:latin typeface="Calibri" pitchFamily="34" charset="0"/>
                <a:cs typeface="Calibri" pitchFamily="34" charset="0"/>
              </a:rPr>
              <a:t>залучені до комерційного сексу або «сексу в обмін</a:t>
            </a:r>
            <a:r>
              <a:rPr lang="uk-UA" sz="2800" b="1" dirty="0" smtClean="0">
                <a:latin typeface="Calibri" pitchFamily="34" charset="0"/>
                <a:cs typeface="Calibri" pitchFamily="34" charset="0"/>
              </a:rPr>
              <a:t>»</a:t>
            </a:r>
            <a:r>
              <a:rPr lang="uk-UA" sz="2800" dirty="0" smtClean="0">
                <a:latin typeface="Calibri" pitchFamily="34" charset="0"/>
                <a:cs typeface="Calibri" pitchFamily="34" charset="0"/>
              </a:rPr>
              <a:t>, а саме:</a:t>
            </a:r>
            <a:endParaRPr lang="uk-UA" sz="2800" b="1" dirty="0" smtClean="0">
              <a:solidFill>
                <a:srgbClr val="FF3399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27,8% </a:t>
            </a:r>
            <a:r>
              <a:rPr lang="uk-UA" sz="2800" dirty="0" smtClean="0">
                <a:latin typeface="Calibri" pitchFamily="34" charset="0"/>
                <a:cs typeface="Calibri" pitchFamily="34" charset="0"/>
              </a:rPr>
              <a:t>за їжу, одяг, ночівлю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24% </a:t>
            </a:r>
            <a:r>
              <a:rPr lang="uk-UA" sz="2800" dirty="0" smtClean="0">
                <a:latin typeface="Calibri" pitchFamily="34" charset="0"/>
                <a:cs typeface="Calibri" pitchFamily="34" charset="0"/>
              </a:rPr>
              <a:t>за</a:t>
            </a:r>
            <a:r>
              <a:rPr lang="uk-UA" sz="28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800" dirty="0" smtClean="0">
                <a:latin typeface="Calibri" pitchFamily="34" charset="0"/>
                <a:cs typeface="Calibri" pitchFamily="34" charset="0"/>
              </a:rPr>
              <a:t>гроші</a:t>
            </a:r>
            <a:endParaRPr lang="uk-UA" sz="28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20% </a:t>
            </a:r>
            <a:r>
              <a:rPr lang="uk-UA" sz="2800" dirty="0" smtClean="0">
                <a:latin typeface="Calibri" pitchFamily="34" charset="0"/>
                <a:cs typeface="Calibri" pitchFamily="34" charset="0"/>
              </a:rPr>
              <a:t>за алкоголь</a:t>
            </a:r>
            <a:endParaRPr lang="uk-UA" sz="28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9,5</a:t>
            </a:r>
            <a:r>
              <a:rPr lang="uk-UA" sz="2800" b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% </a:t>
            </a:r>
            <a:r>
              <a:rPr lang="uk-UA" sz="2800" dirty="0" smtClean="0">
                <a:latin typeface="Calibri" pitchFamily="34" charset="0"/>
                <a:cs typeface="Calibri" pitchFamily="34" charset="0"/>
              </a:rPr>
              <a:t>за </a:t>
            </a:r>
            <a:r>
              <a:rPr lang="uk-UA" sz="2800" dirty="0">
                <a:latin typeface="Calibri" pitchFamily="34" charset="0"/>
                <a:cs typeface="Calibri" pitchFamily="34" charset="0"/>
              </a:rPr>
              <a:t>наркотики </a:t>
            </a:r>
          </a:p>
          <a:p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365104"/>
            <a:ext cx="3888432" cy="1938992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49%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хлопців та </a:t>
            </a:r>
            <a:r>
              <a:rPr lang="uk-UA" sz="2400" b="1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52%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дівчат </a:t>
            </a:r>
            <a:r>
              <a:rPr lang="uk-UA" sz="2400" b="1" dirty="0" smtClean="0">
                <a:latin typeface="Calibri" pitchFamily="34" charset="0"/>
                <a:cs typeface="Calibri" pitchFamily="34" charset="0"/>
              </a:rPr>
              <a:t>не використовують презерватив (не </a:t>
            </a:r>
            <a:r>
              <a:rPr lang="uk-UA" sz="2400" b="1" dirty="0">
                <a:latin typeface="Calibri" pitchFamily="34" charset="0"/>
                <a:cs typeface="Calibri" pitchFamily="34" charset="0"/>
              </a:rPr>
              <a:t>«завжди</a:t>
            </a:r>
            <a:r>
              <a:rPr lang="uk-UA" sz="2400" b="1" dirty="0" smtClean="0">
                <a:latin typeface="Calibri" pitchFamily="34" charset="0"/>
                <a:cs typeface="Calibri" pitchFamily="34" charset="0"/>
              </a:rPr>
              <a:t>»)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з випадковими або комерційними партнерами</a:t>
            </a:r>
            <a:endParaRPr lang="uk-UA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255576"/>
              </p:ext>
            </p:extLst>
          </p:nvPr>
        </p:nvGraphicFramePr>
        <p:xfrm>
          <a:off x="467544" y="1412776"/>
          <a:ext cx="8136904" cy="2016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8696"/>
                <a:gridCol w="2158208"/>
              </a:tblGrid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Мають досвід статевих стосунків з партнером протилежної статі</a:t>
                      </a:r>
                      <a:endParaRPr lang="ru-RU" sz="1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FF3399"/>
                          </a:solidFill>
                          <a:effectLst/>
                        </a:rPr>
                        <a:t>73%</a:t>
                      </a:r>
                      <a:endParaRPr lang="ru-RU" sz="1800" dirty="0">
                        <a:solidFill>
                          <a:srgbClr val="FF3399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(70% - хлопці, 80% - дівчата)</a:t>
                      </a:r>
                      <a:endParaRPr lang="ru-RU" sz="1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Хлопці, що практикували анальний секс з хлопчиками/чоловіками</a:t>
                      </a:r>
                      <a:endParaRPr lang="ru-RU" sz="1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kern="1200" dirty="0">
                          <a:solidFill>
                            <a:srgbClr val="FF3399"/>
                          </a:solidFill>
                          <a:effectLst/>
                        </a:rPr>
                        <a:t>7%</a:t>
                      </a:r>
                      <a:endParaRPr lang="ru-RU" sz="2400" b="1" dirty="0">
                        <a:solidFill>
                          <a:srgbClr val="FF33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25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3399"/>
                </a:solidFill>
              </a:rPr>
              <a:t>Поширення поєднаних ризиків інфікування ВІЛ/СНІД</a:t>
            </a:r>
            <a:endParaRPr lang="ru-RU" dirty="0">
              <a:solidFill>
                <a:srgbClr val="FF33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5938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uk-UA" sz="3600" dirty="0"/>
              <a:t>Кожен </a:t>
            </a:r>
            <a:r>
              <a:rPr lang="uk-UA" sz="3600" b="1" dirty="0" smtClean="0">
                <a:solidFill>
                  <a:srgbClr val="C00000"/>
                </a:solidFill>
              </a:rPr>
              <a:t>10-й </a:t>
            </a:r>
            <a:r>
              <a:rPr lang="uk-UA" sz="3600" dirty="0"/>
              <a:t>мав </a:t>
            </a:r>
            <a:r>
              <a:rPr lang="uk-UA" sz="3600" b="1" u="sng" dirty="0" smtClean="0">
                <a:solidFill>
                  <a:srgbClr val="0070C0"/>
                </a:solidFill>
              </a:rPr>
              <a:t>більше двох</a:t>
            </a:r>
            <a:r>
              <a:rPr lang="uk-UA" sz="3600" dirty="0" smtClean="0">
                <a:solidFill>
                  <a:srgbClr val="0070C0"/>
                </a:solidFill>
              </a:rPr>
              <a:t> </a:t>
            </a:r>
            <a:r>
              <a:rPr lang="uk-UA" sz="3600" dirty="0"/>
              <a:t>ризиків інфікування ВІЛ – </a:t>
            </a:r>
            <a:r>
              <a:rPr lang="uk-UA" sz="3600" b="1" dirty="0">
                <a:solidFill>
                  <a:srgbClr val="0070C0"/>
                </a:solidFill>
              </a:rPr>
              <a:t>10%</a:t>
            </a:r>
            <a:r>
              <a:rPr lang="uk-UA" sz="3600" dirty="0"/>
              <a:t> хлопців та </a:t>
            </a:r>
            <a:endParaRPr lang="uk-UA" sz="3600" dirty="0" smtClean="0"/>
          </a:p>
          <a:p>
            <a:pPr marL="109728" indent="0">
              <a:buNone/>
            </a:pPr>
            <a:r>
              <a:rPr lang="uk-UA" sz="3600" dirty="0"/>
              <a:t> </a:t>
            </a:r>
            <a:r>
              <a:rPr lang="uk-UA" sz="3600" dirty="0" smtClean="0"/>
              <a:t>                                    </a:t>
            </a:r>
            <a:r>
              <a:rPr lang="uk-UA" sz="3600" b="1" dirty="0" smtClean="0">
                <a:solidFill>
                  <a:srgbClr val="0070C0"/>
                </a:solidFill>
              </a:rPr>
              <a:t>11</a:t>
            </a:r>
            <a:r>
              <a:rPr lang="uk-UA" sz="3600" b="1" dirty="0">
                <a:solidFill>
                  <a:srgbClr val="0070C0"/>
                </a:solidFill>
              </a:rPr>
              <a:t>%</a:t>
            </a:r>
            <a:r>
              <a:rPr lang="uk-UA" sz="3600" dirty="0"/>
              <a:t> дівчат. </a:t>
            </a:r>
            <a:endParaRPr lang="ru-RU" sz="3600" dirty="0"/>
          </a:p>
          <a:p>
            <a:pPr marL="0" indent="0">
              <a:buNone/>
            </a:pPr>
            <a:r>
              <a:rPr lang="uk-UA" sz="3600" dirty="0" smtClean="0"/>
              <a:t>Серед </a:t>
            </a:r>
            <a:r>
              <a:rPr lang="uk-UA" sz="3600" dirty="0"/>
              <a:t>них: </a:t>
            </a:r>
            <a:endParaRPr lang="uk-UA" sz="3600" dirty="0" smtClean="0"/>
          </a:p>
          <a:p>
            <a:pPr marL="269875" lvl="1" indent="-269875"/>
            <a:r>
              <a:rPr lang="uk-UA" sz="3600" b="1" dirty="0" err="1" smtClean="0"/>
              <a:t>Дівчата-ЖКС+СІН</a:t>
            </a:r>
            <a:r>
              <a:rPr lang="uk-UA" sz="3600" b="1" dirty="0" smtClean="0"/>
              <a:t> - </a:t>
            </a:r>
            <a:r>
              <a:rPr lang="uk-UA" sz="3600" b="1" dirty="0" smtClean="0">
                <a:solidFill>
                  <a:srgbClr val="FF3399"/>
                </a:solidFill>
              </a:rPr>
              <a:t>11%</a:t>
            </a:r>
            <a:r>
              <a:rPr lang="uk-UA" sz="3600" b="1" dirty="0" smtClean="0"/>
              <a:t>;</a:t>
            </a:r>
            <a:endParaRPr lang="ru-RU" sz="3600" b="1" dirty="0"/>
          </a:p>
          <a:p>
            <a:pPr marL="269875" lvl="1" indent="-269875"/>
            <a:r>
              <a:rPr lang="uk-UA" sz="3600" b="1" dirty="0" err="1" smtClean="0"/>
              <a:t>Хлопці-ЧСЧ+СІН</a:t>
            </a:r>
            <a:r>
              <a:rPr lang="uk-UA" sz="3600" b="1" dirty="0" smtClean="0"/>
              <a:t> та ЧСЧ+КС - </a:t>
            </a:r>
            <a:r>
              <a:rPr lang="uk-UA" sz="3600" b="1" dirty="0" smtClean="0">
                <a:solidFill>
                  <a:srgbClr val="FF3399"/>
                </a:solidFill>
              </a:rPr>
              <a:t>7%</a:t>
            </a:r>
            <a:r>
              <a:rPr lang="uk-UA" sz="3600" b="1" dirty="0" smtClean="0"/>
              <a:t>;</a:t>
            </a:r>
            <a:endParaRPr lang="ru-RU" sz="3600" b="1" dirty="0"/>
          </a:p>
          <a:p>
            <a:pPr marL="269875" lvl="1" indent="-269875"/>
            <a:r>
              <a:rPr lang="uk-UA" sz="3600" b="1" dirty="0" err="1" smtClean="0"/>
              <a:t>Хлопці-ЧСЧ+КС+СІН</a:t>
            </a:r>
            <a:r>
              <a:rPr lang="uk-UA" sz="3600" b="1" dirty="0" smtClean="0"/>
              <a:t> - </a:t>
            </a:r>
            <a:r>
              <a:rPr lang="uk-UA" sz="3600" b="1" dirty="0" smtClean="0">
                <a:solidFill>
                  <a:srgbClr val="FF3399"/>
                </a:solidFill>
              </a:rPr>
              <a:t>3%</a:t>
            </a:r>
            <a:r>
              <a:rPr lang="uk-UA" sz="3600" dirty="0" smtClean="0"/>
              <a:t>.</a:t>
            </a:r>
            <a:endParaRPr lang="ru-RU" sz="3600" dirty="0"/>
          </a:p>
          <a:p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EA07-6AA9-4147-83E7-A324D5FC3FB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72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1649</TotalTime>
  <Words>932</Words>
  <Application>Microsoft Office PowerPoint</Application>
  <PresentationFormat>Экран (4:3)</PresentationFormat>
  <Paragraphs>185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Проект «Профілактика ВІЛ серед підліткових груп  найвищого ризику»</vt:lpstr>
      <vt:lpstr>Підлітки груп ризику (ПГР) </vt:lpstr>
      <vt:lpstr>Презентация PowerPoint</vt:lpstr>
      <vt:lpstr>Опитування дітей вулиці</vt:lpstr>
      <vt:lpstr>Соціальна уразливість</vt:lpstr>
      <vt:lpstr>Формальні бар’єри доступу  до медико-соціальних послуг – прописка та документи</vt:lpstr>
      <vt:lpstr>Ризики ВІЛ-інфікування</vt:lpstr>
      <vt:lpstr>Ризик інфікування ВІЛ – незахищений секс</vt:lpstr>
      <vt:lpstr>Поширення поєднаних ризиків інфікування ВІЛ/СНІД</vt:lpstr>
      <vt:lpstr>Державна система протидії бездоглядності та безпритульності не ефективна</vt:lpstr>
      <vt:lpstr>Досвід впровадження профілактичних моделей </vt:lpstr>
      <vt:lpstr>Цільові проекти профілактики ВІЛ серед ПГР довели свою ефективність</vt:lpstr>
      <vt:lpstr>Ключові виклики  </vt:lpstr>
      <vt:lpstr>ДЯКУЄМО за увагу!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Katerina</cp:lastModifiedBy>
  <cp:revision>146</cp:revision>
  <cp:lastPrinted>2011-11-21T12:39:55Z</cp:lastPrinted>
  <dcterms:created xsi:type="dcterms:W3CDTF">2011-11-10T11:08:25Z</dcterms:created>
  <dcterms:modified xsi:type="dcterms:W3CDTF">2014-11-10T12:00:57Z</dcterms:modified>
</cp:coreProperties>
</file>