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82" r:id="rId3"/>
    <p:sldId id="293" r:id="rId4"/>
    <p:sldId id="281" r:id="rId5"/>
    <p:sldId id="263" r:id="rId6"/>
    <p:sldId id="283" r:id="rId7"/>
    <p:sldId id="265" r:id="rId8"/>
    <p:sldId id="294" r:id="rId9"/>
    <p:sldId id="285" r:id="rId10"/>
    <p:sldId id="299" r:id="rId11"/>
    <p:sldId id="284" r:id="rId12"/>
    <p:sldId id="287" r:id="rId13"/>
    <p:sldId id="295" r:id="rId14"/>
    <p:sldId id="296" r:id="rId15"/>
    <p:sldId id="297" r:id="rId16"/>
    <p:sldId id="298" r:id="rId17"/>
    <p:sldId id="274" r:id="rId18"/>
    <p:sldId id="292" r:id="rId19"/>
    <p:sldId id="286" r:id="rId20"/>
    <p:sldId id="275" r:id="rId21"/>
    <p:sldId id="277" r:id="rId22"/>
    <p:sldId id="278" r:id="rId23"/>
    <p:sldId id="273" r:id="rId24"/>
    <p:sldId id="300" r:id="rId25"/>
    <p:sldId id="280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6291" autoAdjust="0"/>
  </p:normalViewPr>
  <p:slideViewPr>
    <p:cSldViewPr>
      <p:cViewPr>
        <p:scale>
          <a:sx n="80" d="100"/>
          <a:sy n="80" d="100"/>
        </p:scale>
        <p:origin x="-72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6BBDB-AEB6-42FB-ACA1-9DABEBE5106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A65D8BF-F429-4539-BA6D-ED8EA960E5B7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uk-UA" sz="2400" b="1" dirty="0" smtClean="0">
              <a:solidFill>
                <a:schemeClr val="tx1"/>
              </a:solidFill>
            </a:rPr>
            <a:t>Потреби ПГР значно ширші, ніж просто профілактика ВІЛ та консультування</a:t>
          </a:r>
          <a:endParaRPr lang="ru-RU" sz="2400" b="1" dirty="0">
            <a:solidFill>
              <a:schemeClr val="tx1"/>
            </a:solidFill>
          </a:endParaRPr>
        </a:p>
      </dgm:t>
    </dgm:pt>
    <dgm:pt modelId="{73A61ADC-D83B-487F-BDA6-EB654B0A1C4C}" type="parTrans" cxnId="{66362F94-E0F4-440B-8ED0-13A7FCA96407}">
      <dgm:prSet/>
      <dgm:spPr/>
      <dgm:t>
        <a:bodyPr/>
        <a:lstStyle/>
        <a:p>
          <a:endParaRPr lang="ru-RU"/>
        </a:p>
      </dgm:t>
    </dgm:pt>
    <dgm:pt modelId="{30302899-89C1-4667-AD9F-B1DD736638F9}" type="sibTrans" cxnId="{66362F94-E0F4-440B-8ED0-13A7FCA96407}">
      <dgm:prSet/>
      <dgm:spPr/>
      <dgm:t>
        <a:bodyPr/>
        <a:lstStyle/>
        <a:p>
          <a:endParaRPr lang="ru-RU"/>
        </a:p>
      </dgm:t>
    </dgm:pt>
    <dgm:pt modelId="{44BD5ABB-BB45-47FB-A1CD-2D5536B41FC9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Широкий спектр бар'єрів   нормальної соціалізації </a:t>
          </a:r>
          <a:endParaRPr lang="ru-RU" sz="2000" b="1" dirty="0">
            <a:solidFill>
              <a:schemeClr val="tx1"/>
            </a:solidFill>
          </a:endParaRPr>
        </a:p>
      </dgm:t>
    </dgm:pt>
    <dgm:pt modelId="{B88EFCF8-7BA3-4C3D-BC2D-F0F0C5A5E47B}" type="parTrans" cxnId="{A8235B3C-C2A9-43DC-9156-B10DD90E41A4}">
      <dgm:prSet/>
      <dgm:spPr/>
      <dgm:t>
        <a:bodyPr/>
        <a:lstStyle/>
        <a:p>
          <a:endParaRPr lang="ru-RU"/>
        </a:p>
      </dgm:t>
    </dgm:pt>
    <dgm:pt modelId="{14BAE463-26E3-4B4B-A377-D93D78440910}" type="sibTrans" cxnId="{A8235B3C-C2A9-43DC-9156-B10DD90E41A4}">
      <dgm:prSet/>
      <dgm:spPr/>
      <dgm:t>
        <a:bodyPr/>
        <a:lstStyle/>
        <a:p>
          <a:endParaRPr lang="ru-RU"/>
        </a:p>
      </dgm:t>
    </dgm:pt>
    <dgm:pt modelId="{8E78C993-110A-407D-A505-8297DFBC5C7E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uk-UA" sz="2000" b="1" dirty="0" smtClean="0">
              <a:solidFill>
                <a:srgbClr val="C00000"/>
              </a:solidFill>
            </a:rPr>
            <a:t>Бар'єри отримання послуг з </a:t>
          </a:r>
          <a:r>
            <a:rPr lang="uk-UA" sz="2000" b="1" dirty="0" err="1" smtClean="0">
              <a:solidFill>
                <a:srgbClr val="C00000"/>
              </a:solidFill>
            </a:rPr>
            <a:t>КіТ</a:t>
          </a:r>
          <a:r>
            <a:rPr lang="uk-UA" sz="2000" b="1" dirty="0" smtClean="0">
              <a:solidFill>
                <a:srgbClr val="C00000"/>
              </a:solidFill>
            </a:rPr>
            <a:t> </a:t>
          </a:r>
          <a:endParaRPr lang="ru-RU" sz="2000" b="1" dirty="0">
            <a:solidFill>
              <a:srgbClr val="C00000"/>
            </a:solidFill>
          </a:endParaRPr>
        </a:p>
      </dgm:t>
    </dgm:pt>
    <dgm:pt modelId="{D2E1E7ED-9E00-4BC3-A21B-69591BF63074}" type="parTrans" cxnId="{6738FD71-D8F1-4459-8CC6-C5DAFF0853C3}">
      <dgm:prSet/>
      <dgm:spPr/>
      <dgm:t>
        <a:bodyPr/>
        <a:lstStyle/>
        <a:p>
          <a:endParaRPr lang="ru-RU"/>
        </a:p>
      </dgm:t>
    </dgm:pt>
    <dgm:pt modelId="{E9B4F471-3480-47B5-98D9-99CE4200CB40}" type="sibTrans" cxnId="{6738FD71-D8F1-4459-8CC6-C5DAFF0853C3}">
      <dgm:prSet/>
      <dgm:spPr/>
      <dgm:t>
        <a:bodyPr/>
        <a:lstStyle/>
        <a:p>
          <a:endParaRPr lang="ru-RU"/>
        </a:p>
      </dgm:t>
    </dgm:pt>
    <dgm:pt modelId="{F1D82D7A-067F-4404-B3F9-4946100AB18A}" type="pres">
      <dgm:prSet presAssocID="{6546BBDB-AEB6-42FB-ACA1-9DABEBE51062}" presName="CompostProcess" presStyleCnt="0">
        <dgm:presLayoutVars>
          <dgm:dir/>
          <dgm:resizeHandles val="exact"/>
        </dgm:presLayoutVars>
      </dgm:prSet>
      <dgm:spPr/>
    </dgm:pt>
    <dgm:pt modelId="{32161065-CF7F-4B89-8790-CCB27BDB01D6}" type="pres">
      <dgm:prSet presAssocID="{6546BBDB-AEB6-42FB-ACA1-9DABEBE51062}" presName="arrow" presStyleLbl="bgShp" presStyleIdx="0" presStyleCnt="1"/>
      <dgm:spPr/>
    </dgm:pt>
    <dgm:pt modelId="{63C923F8-68BD-4171-B583-B047092CA737}" type="pres">
      <dgm:prSet presAssocID="{6546BBDB-AEB6-42FB-ACA1-9DABEBE51062}" presName="linearProcess" presStyleCnt="0"/>
      <dgm:spPr/>
    </dgm:pt>
    <dgm:pt modelId="{ADCC43F5-D70B-4B45-A90E-0965CF54EFF2}" type="pres">
      <dgm:prSet presAssocID="{3A65D8BF-F429-4539-BA6D-ED8EA960E5B7}" presName="textNode" presStyleLbl="node1" presStyleIdx="0" presStyleCnt="3" custScaleX="109283" custScaleY="13322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30EB2F-0905-4E80-BF1D-0B614AE83B1D}" type="pres">
      <dgm:prSet presAssocID="{30302899-89C1-4667-AD9F-B1DD736638F9}" presName="sibTrans" presStyleCnt="0"/>
      <dgm:spPr/>
    </dgm:pt>
    <dgm:pt modelId="{4A6A6DEE-B978-46A2-8540-1A317313A470}" type="pres">
      <dgm:prSet presAssocID="{44BD5ABB-BB45-47FB-A1CD-2D5536B41FC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65AB5-9065-464C-A3D9-591260D7A194}" type="pres">
      <dgm:prSet presAssocID="{14BAE463-26E3-4B4B-A377-D93D78440910}" presName="sibTrans" presStyleCnt="0"/>
      <dgm:spPr/>
    </dgm:pt>
    <dgm:pt modelId="{78F42DCB-A7DB-48CA-9B0F-E9BC3911E191}" type="pres">
      <dgm:prSet presAssocID="{8E78C993-110A-407D-A505-8297DFBC5C7E}" presName="textNode" presStyleLbl="node1" presStyleIdx="2" presStyleCnt="3" custLinFactNeighborX="2494" custLinFactNeighborY="-4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235B3C-C2A9-43DC-9156-B10DD90E41A4}" srcId="{6546BBDB-AEB6-42FB-ACA1-9DABEBE51062}" destId="{44BD5ABB-BB45-47FB-A1CD-2D5536B41FC9}" srcOrd="1" destOrd="0" parTransId="{B88EFCF8-7BA3-4C3D-BC2D-F0F0C5A5E47B}" sibTransId="{14BAE463-26E3-4B4B-A377-D93D78440910}"/>
    <dgm:cxn modelId="{66362F94-E0F4-440B-8ED0-13A7FCA96407}" srcId="{6546BBDB-AEB6-42FB-ACA1-9DABEBE51062}" destId="{3A65D8BF-F429-4539-BA6D-ED8EA960E5B7}" srcOrd="0" destOrd="0" parTransId="{73A61ADC-D83B-487F-BDA6-EB654B0A1C4C}" sibTransId="{30302899-89C1-4667-AD9F-B1DD736638F9}"/>
    <dgm:cxn modelId="{152B89CC-2FAC-42DE-8DA6-9A74C383BA97}" type="presOf" srcId="{8E78C993-110A-407D-A505-8297DFBC5C7E}" destId="{78F42DCB-A7DB-48CA-9B0F-E9BC3911E191}" srcOrd="0" destOrd="0" presId="urn:microsoft.com/office/officeart/2005/8/layout/hProcess9"/>
    <dgm:cxn modelId="{67FAAF50-8591-4F6A-843C-EFCC280BDD08}" type="presOf" srcId="{3A65D8BF-F429-4539-BA6D-ED8EA960E5B7}" destId="{ADCC43F5-D70B-4B45-A90E-0965CF54EFF2}" srcOrd="0" destOrd="0" presId="urn:microsoft.com/office/officeart/2005/8/layout/hProcess9"/>
    <dgm:cxn modelId="{C8EC28D7-0F80-4F59-BD7A-C1C902F755AC}" type="presOf" srcId="{44BD5ABB-BB45-47FB-A1CD-2D5536B41FC9}" destId="{4A6A6DEE-B978-46A2-8540-1A317313A470}" srcOrd="0" destOrd="0" presId="urn:microsoft.com/office/officeart/2005/8/layout/hProcess9"/>
    <dgm:cxn modelId="{DAC356E5-9139-4AA3-A6BA-E53C8DFB5EB3}" type="presOf" srcId="{6546BBDB-AEB6-42FB-ACA1-9DABEBE51062}" destId="{F1D82D7A-067F-4404-B3F9-4946100AB18A}" srcOrd="0" destOrd="0" presId="urn:microsoft.com/office/officeart/2005/8/layout/hProcess9"/>
    <dgm:cxn modelId="{6738FD71-D8F1-4459-8CC6-C5DAFF0853C3}" srcId="{6546BBDB-AEB6-42FB-ACA1-9DABEBE51062}" destId="{8E78C993-110A-407D-A505-8297DFBC5C7E}" srcOrd="2" destOrd="0" parTransId="{D2E1E7ED-9E00-4BC3-A21B-69591BF63074}" sibTransId="{E9B4F471-3480-47B5-98D9-99CE4200CB40}"/>
    <dgm:cxn modelId="{5AC8D535-214B-443C-94E1-5C0A63F74E6E}" type="presParOf" srcId="{F1D82D7A-067F-4404-B3F9-4946100AB18A}" destId="{32161065-CF7F-4B89-8790-CCB27BDB01D6}" srcOrd="0" destOrd="0" presId="urn:microsoft.com/office/officeart/2005/8/layout/hProcess9"/>
    <dgm:cxn modelId="{6E07F5DE-E1CB-464E-A094-BF416388A98E}" type="presParOf" srcId="{F1D82D7A-067F-4404-B3F9-4946100AB18A}" destId="{63C923F8-68BD-4171-B583-B047092CA737}" srcOrd="1" destOrd="0" presId="urn:microsoft.com/office/officeart/2005/8/layout/hProcess9"/>
    <dgm:cxn modelId="{EB134F29-751C-4FC9-B881-A151FE5FCD6E}" type="presParOf" srcId="{63C923F8-68BD-4171-B583-B047092CA737}" destId="{ADCC43F5-D70B-4B45-A90E-0965CF54EFF2}" srcOrd="0" destOrd="0" presId="urn:microsoft.com/office/officeart/2005/8/layout/hProcess9"/>
    <dgm:cxn modelId="{084924D3-9B7C-47C0-A277-E087246E3368}" type="presParOf" srcId="{63C923F8-68BD-4171-B583-B047092CA737}" destId="{3530EB2F-0905-4E80-BF1D-0B614AE83B1D}" srcOrd="1" destOrd="0" presId="urn:microsoft.com/office/officeart/2005/8/layout/hProcess9"/>
    <dgm:cxn modelId="{AE66DB27-9C4D-4324-B313-973DD782777E}" type="presParOf" srcId="{63C923F8-68BD-4171-B583-B047092CA737}" destId="{4A6A6DEE-B978-46A2-8540-1A317313A470}" srcOrd="2" destOrd="0" presId="urn:microsoft.com/office/officeart/2005/8/layout/hProcess9"/>
    <dgm:cxn modelId="{7D1202E3-2D27-4136-A5C8-43D0547C33BC}" type="presParOf" srcId="{63C923F8-68BD-4171-B583-B047092CA737}" destId="{13C65AB5-9065-464C-A3D9-591260D7A194}" srcOrd="3" destOrd="0" presId="urn:microsoft.com/office/officeart/2005/8/layout/hProcess9"/>
    <dgm:cxn modelId="{B307E201-D6CE-4B83-AB29-BE75518A5C2B}" type="presParOf" srcId="{63C923F8-68BD-4171-B583-B047092CA737}" destId="{78F42DCB-A7DB-48CA-9B0F-E9BC3911E19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61065-CF7F-4B89-8790-CCB27BDB01D6}">
      <dsp:nvSpPr>
        <dsp:cNvPr id="0" name=""/>
        <dsp:cNvSpPr/>
      </dsp:nvSpPr>
      <dsp:spPr>
        <a:xfrm>
          <a:off x="617219" y="0"/>
          <a:ext cx="6995160" cy="507365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C43F5-D70B-4B45-A90E-0965CF54EFF2}">
      <dsp:nvSpPr>
        <dsp:cNvPr id="0" name=""/>
        <dsp:cNvSpPr/>
      </dsp:nvSpPr>
      <dsp:spPr>
        <a:xfrm>
          <a:off x="3209" y="1184991"/>
          <a:ext cx="2640374" cy="2703666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Потреби ПГР значно ширші, ніж просто профілактика ВІЛ та консультування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132101" y="1313883"/>
        <a:ext cx="2382590" cy="2445882"/>
      </dsp:txXfrm>
    </dsp:sp>
    <dsp:sp modelId="{4A6A6DEE-B978-46A2-8540-1A317313A470}">
      <dsp:nvSpPr>
        <dsp:cNvPr id="0" name=""/>
        <dsp:cNvSpPr/>
      </dsp:nvSpPr>
      <dsp:spPr>
        <a:xfrm>
          <a:off x="3018898" y="1522095"/>
          <a:ext cx="2416088" cy="202946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Широкий спектр бар'єрів   нормальної соціалізації 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117968" y="1621165"/>
        <a:ext cx="2217948" cy="1831320"/>
      </dsp:txXfrm>
    </dsp:sp>
    <dsp:sp modelId="{78F42DCB-A7DB-48CA-9B0F-E9BC3911E191}">
      <dsp:nvSpPr>
        <dsp:cNvPr id="0" name=""/>
        <dsp:cNvSpPr/>
      </dsp:nvSpPr>
      <dsp:spPr>
        <a:xfrm>
          <a:off x="5813511" y="1512394"/>
          <a:ext cx="2416088" cy="202946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C00000"/>
              </a:solidFill>
            </a:rPr>
            <a:t>Бар'єри отримання послуг з </a:t>
          </a:r>
          <a:r>
            <a:rPr lang="uk-UA" sz="2000" b="1" kern="1200" dirty="0" err="1" smtClean="0">
              <a:solidFill>
                <a:srgbClr val="C00000"/>
              </a:solidFill>
            </a:rPr>
            <a:t>КіТ</a:t>
          </a:r>
          <a:r>
            <a:rPr lang="uk-UA" sz="2000" b="1" kern="1200" dirty="0" smtClean="0">
              <a:solidFill>
                <a:srgbClr val="C00000"/>
              </a:solidFill>
            </a:rPr>
            <a:t> </a:t>
          </a:r>
          <a:endParaRPr lang="ru-RU" sz="2000" b="1" kern="1200" dirty="0">
            <a:solidFill>
              <a:srgbClr val="C00000"/>
            </a:solidFill>
          </a:endParaRPr>
        </a:p>
      </dsp:txBody>
      <dsp:txXfrm>
        <a:off x="5912581" y="1611464"/>
        <a:ext cx="2217948" cy="1831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EFF9E58-4B3F-4546-B2E0-D3F5826ABE89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88BF974-24CF-4D30-AC20-A61E04E9EC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30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0FBC0F-1DA6-4444-9B7A-8E0D8AF75A8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03960-0291-4EB8-9E16-952EB28067A6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7FC95-E80B-4B86-8E2D-0F5950D49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91302-E15A-4CEC-A888-4DB3C0D78DD4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FE6F-F96A-4F84-BC9B-1B553ABFF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DA18E-9D13-482F-B688-D256C823A469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B14B0-04A7-4377-BA41-6F473E166F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24495-09D0-4424-B27E-068DA9D45792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30DFE-F3B0-4812-877B-C5094748C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F75B3-B1AC-4B42-934E-56FA6D0EEEE5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37AD-5DA7-4DCE-91A1-C56318F4A8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21CA7-87BC-4111-9CB4-F884225057F2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40EA2-1713-4FEC-9F38-9DC19B2478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FDC46-2671-49A3-A5FD-DC39580F10C0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94725-2E1B-414D-B6C3-D8329B1CC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A6D28-7A49-43C7-A746-FBE9B1CFA3FD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D9C60-CC0A-4C78-B0BB-230BC4029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BB0BF-E6B0-484A-81F7-946D75566077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BE5D4-CFF2-4175-92C8-B632388425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3DB2F-4B3B-4AFF-A550-1A709ABEAC24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C0F28-7A58-43B6-956D-921622259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43E93-542D-483F-AF8D-84F6CFBC1E1D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3B30C-29D4-4202-A07E-B249D2E3E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9B2784-1E5C-4EB8-959C-0A2B8237015A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07D927-2A4D-4875-90B4-45F6A541E8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bon_smc@inet.ua" TargetMode="External"/><Relationship Id="rId2" Type="http://schemas.openxmlformats.org/officeDocument/2006/relationships/hyperlink" Target="mailto:osakovych@unicef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.s&#1080;dakova@uisr.org.ua" TargetMode="External"/><Relationship Id="rId4" Type="http://schemas.openxmlformats.org/officeDocument/2006/relationships/hyperlink" Target="mailto:bondar@uisr.org.u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2.xls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png"/><Relationship Id="rId4" Type="http://schemas.openxmlformats.org/officeDocument/2006/relationships/oleObject" Target="../embeddings/Microsoft_Excel_97-2003_Worksheet4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23838" y="1557338"/>
            <a:ext cx="8786812" cy="5040312"/>
          </a:xfrm>
        </p:spPr>
        <p:txBody>
          <a:bodyPr rtlCol="0">
            <a:normAutofit fontScale="40000" lnSpcReduction="2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3100" b="1" dirty="0">
              <a:solidFill>
                <a:srgbClr val="424456"/>
              </a:solidFill>
              <a:latin typeface="Arial Black" pitchFamily="34" charset="0"/>
              <a:ea typeface="+mj-ea"/>
              <a:cs typeface="+mj-cs"/>
            </a:endParaRPr>
          </a:p>
          <a:p>
            <a:pPr marL="0" indent="0" algn="ctr" fontAlgn="auto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1200" b="1" dirty="0" smtClean="0">
              <a:solidFill>
                <a:srgbClr val="BF0B58"/>
              </a:solidFill>
              <a:latin typeface="Arial Black" pitchFamily="34" charset="0"/>
              <a:ea typeface="Calibri"/>
              <a:cs typeface="Times New Roman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j-ea"/>
                <a:cs typeface="Arial" pitchFamily="34" charset="0"/>
              </a:rPr>
              <a:t>Прогрес в подоланні нормативних бар'єрів надання </a:t>
            </a:r>
            <a:r>
              <a:rPr lang="uk-UA" sz="8000" b="1" dirty="0" err="1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j-ea"/>
                <a:cs typeface="Arial" pitchFamily="34" charset="0"/>
              </a:rPr>
              <a:t>КіТ</a:t>
            </a: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j-ea"/>
                <a:cs typeface="Arial" pitchFamily="34" charset="0"/>
              </a:rPr>
              <a:t> для підлітків. Досвід України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300" b="1" dirty="0">
              <a:solidFill>
                <a:srgbClr val="424456"/>
              </a:solidFill>
              <a:latin typeface="Arial Black" pitchFamily="34" charset="0"/>
              <a:ea typeface="+mj-ea"/>
              <a:cs typeface="+mj-cs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6400" dirty="0" smtClean="0">
              <a:latin typeface="Arial Black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4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          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64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7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dirty="0" smtClean="0">
                <a:solidFill>
                  <a:srgbClr val="BF0B58"/>
                </a:solidFill>
                <a:latin typeface="Arial" pitchFamily="34" charset="0"/>
                <a:ea typeface="+mj-ea"/>
                <a:cs typeface="Arial" pitchFamily="34" charset="0"/>
              </a:rPr>
              <a:t>Баку, </a:t>
            </a:r>
            <a:r>
              <a:rPr lang="uk-UA" sz="7200" dirty="0">
                <a:solidFill>
                  <a:srgbClr val="BF0B58"/>
                </a:solidFill>
                <a:latin typeface="Arial" pitchFamily="34" charset="0"/>
                <a:ea typeface="+mj-ea"/>
                <a:cs typeface="Arial" pitchFamily="34" charset="0"/>
              </a:rPr>
              <a:t>л</a:t>
            </a:r>
            <a:r>
              <a:rPr lang="uk-UA" sz="7200" dirty="0" smtClean="0">
                <a:solidFill>
                  <a:srgbClr val="BF0B58"/>
                </a:solidFill>
                <a:latin typeface="Arial" pitchFamily="34" charset="0"/>
                <a:ea typeface="+mj-ea"/>
                <a:cs typeface="Arial" pitchFamily="34" charset="0"/>
              </a:rPr>
              <a:t>истопад 2013 р.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7200" b="1" dirty="0" smtClean="0">
              <a:solidFill>
                <a:srgbClr val="424456"/>
              </a:solidFill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64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8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8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18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8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800" b="1" dirty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8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800" b="1" dirty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8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051" name="Picture 8" descr="uisr_emblem_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14313"/>
            <a:ext cx="3671888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357188"/>
            <a:ext cx="3346450" cy="804862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83063-DD41-4A8B-B93A-990E578F8BEF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123825" y="3573463"/>
            <a:ext cx="7667625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err="1"/>
              <a:t>organisers</a:t>
            </a:r>
            <a:r>
              <a:rPr lang="en-US" dirty="0"/>
              <a:t> expect a presentation from you on the second day of the meeting at the session on "Achievements and Results in HTC among Adolescents. Capacity Building, outreach, coordination between governments and NGOs" 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The suggested title of the presentation is "Progress in addressing legal barriers to HIV Testing and Counseling of adolescents, the experience of Ukraine" (20 min presentation).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900"/>
          </a:xfrm>
        </p:spPr>
        <p:txBody>
          <a:bodyPr/>
          <a:lstStyle/>
          <a:p>
            <a:r>
              <a:rPr lang="uk-UA" sz="2800" b="1" i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Що демонструють отримані дані? (4)</a:t>
            </a:r>
            <a:endParaRPr lang="ru-RU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642350" cy="602128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80000"/>
              </a:lnSpc>
              <a:buFont typeface="Wingdings" pitchFamily="2" charset="2"/>
              <a:buChar char="Ø"/>
            </a:pPr>
            <a:r>
              <a:rPr lang="uk-UA" sz="2200" b="1" dirty="0" smtClean="0">
                <a:solidFill>
                  <a:srgbClr val="C00000"/>
                </a:solidFill>
                <a:cs typeface="Times New Roman" pitchFamily="18" charset="0"/>
              </a:rPr>
              <a:t>  Необхідність поінформування та мотивування підлітків до </a:t>
            </a:r>
            <a:r>
              <a:rPr lang="uk-UA" sz="2200" b="1" dirty="0" err="1" smtClean="0">
                <a:solidFill>
                  <a:srgbClr val="C00000"/>
                </a:solidFill>
                <a:cs typeface="Times New Roman" pitchFamily="18" charset="0"/>
              </a:rPr>
              <a:t>КіТ</a:t>
            </a:r>
            <a:r>
              <a:rPr lang="uk-UA" sz="2200" b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10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19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19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11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uk-UA" sz="2200" b="1" dirty="0" smtClean="0">
                <a:solidFill>
                  <a:srgbClr val="C00000"/>
                </a:solidFill>
                <a:cs typeface="Times New Roman" pitchFamily="18" charset="0"/>
              </a:rPr>
              <a:t>  </a:t>
            </a:r>
          </a:p>
          <a:p>
            <a:pPr marL="355600" indent="-355600">
              <a:lnSpc>
                <a:spcPct val="80000"/>
              </a:lnSpc>
              <a:buFont typeface="Wingdings" pitchFamily="2" charset="2"/>
              <a:buChar char="Ø"/>
            </a:pPr>
            <a:r>
              <a:rPr lang="uk-UA" sz="2200" b="1" dirty="0" smtClean="0">
                <a:solidFill>
                  <a:srgbClr val="C00000"/>
                </a:solidFill>
                <a:cs typeface="Times New Roman" pitchFamily="18" charset="0"/>
              </a:rPr>
              <a:t>Недостатня поінформованість підлітків щодо можливості самостійного (без супроводу батьків) отримання медичних послуг    </a:t>
            </a:r>
            <a:r>
              <a:rPr lang="uk-UA" sz="2200" b="1" u="sng" dirty="0" smtClean="0">
                <a:solidFill>
                  <a:srgbClr val="C00000"/>
                </a:solidFill>
                <a:cs typeface="Times New Roman" pitchFamily="18" charset="0"/>
              </a:rPr>
              <a:t>з 14 років</a:t>
            </a:r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sz="1200" b="1" dirty="0" smtClean="0">
              <a:solidFill>
                <a:schemeClr val="accent1"/>
              </a:solidFill>
              <a:cs typeface="Times New Roman" pitchFamily="18" charset="0"/>
            </a:endParaRPr>
          </a:p>
          <a:p>
            <a:pPr marL="0" indent="1081088">
              <a:lnSpc>
                <a:spcPct val="80000"/>
              </a:lnSpc>
              <a:buFont typeface="Arial" charset="0"/>
              <a:buNone/>
            </a:pPr>
            <a:r>
              <a:rPr lang="uk-UA" sz="2400" b="1" dirty="0" smtClean="0">
                <a:solidFill>
                  <a:schemeClr val="accent1"/>
                </a:solidFill>
                <a:cs typeface="Times New Roman" pitchFamily="18" charset="0"/>
              </a:rPr>
              <a:t>Вірно визначають віковій поріг:</a:t>
            </a:r>
          </a:p>
          <a:p>
            <a:pPr marL="0" indent="1081088">
              <a:lnSpc>
                <a:spcPct val="80000"/>
              </a:lnSpc>
              <a:buFont typeface="Arial" charset="0"/>
              <a:buNone/>
            </a:pPr>
            <a:r>
              <a:rPr lang="uk-UA" sz="2400" b="1" dirty="0" smtClean="0">
                <a:solidFill>
                  <a:schemeClr val="accent1"/>
                </a:solidFill>
              </a:rPr>
              <a:t>15,5%</a:t>
            </a:r>
            <a:r>
              <a:rPr lang="uk-UA" sz="2400" dirty="0" smtClean="0"/>
              <a:t> серед учнів шкіл-інтернатів</a:t>
            </a:r>
          </a:p>
          <a:p>
            <a:pPr marL="0" indent="1081088">
              <a:lnSpc>
                <a:spcPct val="80000"/>
              </a:lnSpc>
              <a:buFont typeface="Arial" charset="0"/>
              <a:buNone/>
            </a:pPr>
            <a:r>
              <a:rPr lang="uk-UA" sz="2400" b="1" dirty="0" smtClean="0">
                <a:solidFill>
                  <a:schemeClr val="accent1"/>
                </a:solidFill>
              </a:rPr>
              <a:t>13,1%</a:t>
            </a:r>
            <a:r>
              <a:rPr lang="uk-UA" sz="2400" dirty="0" smtClean="0"/>
              <a:t> серед учнів ПТНЗ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1900" b="1" dirty="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uk-UA" sz="1300" i="1" dirty="0" smtClean="0">
                <a:latin typeface="Arial" charset="0"/>
                <a:cs typeface="Arial" charset="0"/>
              </a:rPr>
              <a:t>Перший етап опитування в межах кампанії </a:t>
            </a:r>
            <a:r>
              <a:rPr lang="en-US" sz="1300" i="1" dirty="0" smtClean="0">
                <a:latin typeface="Arial" charset="0"/>
                <a:cs typeface="Arial" charset="0"/>
              </a:rPr>
              <a:t>Get tested</a:t>
            </a:r>
            <a:r>
              <a:rPr lang="uk-UA" sz="1300" i="1" dirty="0" smtClean="0">
                <a:latin typeface="Arial" charset="0"/>
                <a:cs typeface="Arial" charset="0"/>
              </a:rPr>
              <a:t> («Протестуйся на ВІЛ»)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uk-UA" sz="1300" i="1" dirty="0" smtClean="0">
                <a:latin typeface="Arial" charset="0"/>
                <a:cs typeface="Arial" charset="0"/>
              </a:rPr>
              <a:t>Представництво Дитячого Фонду ООН ЮНІСЕФ в Україні, УІСД імені О.Яременка, 2013.</a:t>
            </a:r>
            <a:endParaRPr lang="en-US" sz="1300" i="1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268760"/>
          <a:ext cx="8352927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2232248"/>
                <a:gridCol w="1728191"/>
              </a:tblGrid>
              <a:tr h="939858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Серед учнів шкіл-інтернатів</a:t>
                      </a:r>
                    </a:p>
                    <a:p>
                      <a:pPr algn="ctr"/>
                      <a:r>
                        <a:rPr lang="uk-UA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N=117)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Серед учнів ПТНЗ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N=333)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1382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Планують пройти тестування на ВІЛ зараз або у майбутньому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latin typeface="Arial" pitchFamily="34" charset="0"/>
                          <a:cs typeface="Arial" pitchFamily="34" charset="0"/>
                        </a:rPr>
                        <a:t>40,6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latin typeface="Arial" pitchFamily="34" charset="0"/>
                          <a:cs typeface="Arial" pitchFamily="34" charset="0"/>
                        </a:rPr>
                        <a:t>38,1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3516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Arial" pitchFamily="34" charset="0"/>
                          <a:cs typeface="Arial" pitchFamily="34" charset="0"/>
                        </a:rPr>
                        <a:t>Не впевнені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35,9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37,8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3516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Arial" pitchFamily="34" charset="0"/>
                          <a:cs typeface="Arial" pitchFamily="34" charset="0"/>
                        </a:rPr>
                        <a:t>Взагалі не планують тестування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22,0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24,0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uk-UA" sz="28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Що демонструють отримані дані? (5)</a:t>
            </a:r>
            <a:endParaRPr lang="ru-RU" dirty="0" smtClean="0">
              <a:solidFill>
                <a:schemeClr val="tx2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61975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Ключові бар’єри в наданні послуг  </a:t>
            </a:r>
            <a:endParaRPr lang="ru-RU" sz="28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613"/>
            <a:ext cx="8784976" cy="5688012"/>
          </a:xfrm>
        </p:spPr>
        <p:txBody>
          <a:bodyPr>
            <a:noAutofit/>
          </a:bodyPr>
          <a:lstStyle/>
          <a:p>
            <a:pPr marL="0" indent="361950">
              <a:buFont typeface="Wingdings" pitchFamily="2" charset="2"/>
              <a:buChar char="v"/>
            </a:pPr>
            <a:r>
              <a:rPr lang="uk-UA" sz="2200" b="1" dirty="0" smtClean="0">
                <a:solidFill>
                  <a:srgbClr val="FF0000"/>
                </a:solidFill>
                <a:cs typeface="Arial" charset="0"/>
              </a:rPr>
              <a:t>Інституціонального рівня</a:t>
            </a:r>
            <a:r>
              <a:rPr lang="uk-UA" sz="2200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uk-UA" sz="2200" dirty="0" smtClean="0"/>
              <a:t>(слабкість інституту прав людини; криза інституту довіри; інститут охорони здоров’я; карна політика силових структур; реформування соціальної сфери; нормативно-правова база; слабкість ГО тощо)</a:t>
            </a:r>
          </a:p>
          <a:p>
            <a:pPr marL="0" indent="361950">
              <a:buFont typeface="Wingdings" pitchFamily="2" charset="2"/>
              <a:buChar char="v"/>
            </a:pPr>
            <a:r>
              <a:rPr lang="uk-UA" sz="2200" b="1" dirty="0" smtClean="0">
                <a:solidFill>
                  <a:srgbClr val="FF0000"/>
                </a:solidFill>
                <a:cs typeface="Arial" charset="0"/>
              </a:rPr>
              <a:t>Соціокультурного рівня </a:t>
            </a:r>
            <a:r>
              <a:rPr lang="uk-UA" sz="2200" dirty="0" smtClean="0"/>
              <a:t>(конфіденційність; сприйняття неповнолітніх; ставлення до ВІЛ-інфікованих; орієнтація на міфи та чутки; недружнє ставлення надавачів послуг як норма)</a:t>
            </a:r>
          </a:p>
          <a:p>
            <a:pPr marL="0" indent="361950">
              <a:buFont typeface="Wingdings" pitchFamily="2" charset="2"/>
              <a:buChar char="v"/>
            </a:pPr>
            <a:r>
              <a:rPr lang="uk-UA" sz="2200" b="1" dirty="0" smtClean="0">
                <a:solidFill>
                  <a:srgbClr val="FF0000"/>
                </a:solidFill>
                <a:cs typeface="Arial" charset="0"/>
              </a:rPr>
              <a:t>Структурні бар’єри </a:t>
            </a:r>
            <a:r>
              <a:rPr lang="uk-UA" sz="2200" dirty="0" smtClean="0"/>
              <a:t>(мережа послуг з профілактики ВІЛ; відсутність </a:t>
            </a:r>
            <a:r>
              <a:rPr lang="uk-UA" sz="2200" dirty="0" err="1" smtClean="0"/>
              <a:t>фокусованості</a:t>
            </a:r>
            <a:r>
              <a:rPr lang="uk-UA" sz="2200" dirty="0" smtClean="0"/>
              <a:t> на потреби підлітків; обмеження ресурсів; нерозвинута мережа соціальних працівників, зокрема вуличних працівників; неефективна інформаційна політика)</a:t>
            </a:r>
          </a:p>
          <a:p>
            <a:pPr marL="0" indent="361950">
              <a:buFont typeface="Wingdings" pitchFamily="2" charset="2"/>
              <a:buChar char="v"/>
            </a:pPr>
            <a:r>
              <a:rPr lang="uk-UA" sz="2200" b="1" dirty="0" smtClean="0">
                <a:solidFill>
                  <a:srgbClr val="FF0000"/>
                </a:solidFill>
                <a:cs typeface="Arial" pitchFamily="34" charset="0"/>
              </a:rPr>
              <a:t>Суб'єктивні бар'єри </a:t>
            </a:r>
            <a:r>
              <a:rPr lang="uk-UA" sz="2200" dirty="0" smtClean="0">
                <a:cs typeface="Arial" pitchFamily="34" charset="0"/>
              </a:rPr>
              <a:t>(здоров’я не є цінністю; низький рівень знань та поінформованості; брак коштів; відсутність документів;</a:t>
            </a:r>
            <a:r>
              <a:rPr lang="ru-RU" sz="2200" dirty="0" smtClean="0">
                <a:cs typeface="Arial" pitchFamily="34" charset="0"/>
              </a:rPr>
              <a:t> </a:t>
            </a:r>
            <a:r>
              <a:rPr lang="uk-UA" sz="2200" dirty="0" smtClean="0">
                <a:cs typeface="Arial" pitchFamily="34" charset="0"/>
              </a:rPr>
              <a:t>побоювання отримати неякісні послуги;</a:t>
            </a:r>
            <a:r>
              <a:rPr lang="ru-RU" sz="2200" dirty="0" smtClean="0">
                <a:cs typeface="Arial" pitchFamily="34" charset="0"/>
              </a:rPr>
              <a:t> </a:t>
            </a:r>
            <a:r>
              <a:rPr lang="uk-UA" sz="2200" dirty="0" smtClean="0">
                <a:cs typeface="Arial" pitchFamily="34" charset="0"/>
              </a:rPr>
              <a:t>очікування недружнього ставлення з боку надавачів послуг; побоювання порушення конфіденційності та стигматизації; відсутність позитивного досвіду)</a:t>
            </a:r>
            <a:endParaRPr lang="ru-RU" sz="2200" dirty="0" smtClean="0">
              <a:cs typeface="Arial" pitchFamily="34" charset="0"/>
            </a:endParaRPr>
          </a:p>
          <a:p>
            <a:pPr marL="0" indent="361950">
              <a:buFont typeface="Wingdings" pitchFamily="2" charset="2"/>
              <a:buChar char="v"/>
            </a:pPr>
            <a:endParaRPr lang="ru-RU" sz="2400" b="1" dirty="0" smtClean="0">
              <a:latin typeface="Arial" charset="0"/>
              <a:cs typeface="Arial" charset="0"/>
            </a:endParaRPr>
          </a:p>
          <a:p>
            <a:pPr marL="0" indent="361950">
              <a:buFont typeface="Wingdings" pitchFamily="2" charset="2"/>
              <a:buChar char="v"/>
            </a:pPr>
            <a:endParaRPr lang="uk-UA" sz="2200" dirty="0" smtClean="0"/>
          </a:p>
          <a:p>
            <a:pPr marL="0" indent="361950">
              <a:buFont typeface="Wingdings" pitchFamily="2" charset="2"/>
              <a:buChar char="v"/>
            </a:pPr>
            <a:endParaRPr lang="ru-RU" sz="2200" dirty="0" smtClean="0"/>
          </a:p>
          <a:p>
            <a:pPr marL="0" indent="361950">
              <a:buNone/>
            </a:pPr>
            <a:endParaRPr lang="ru-RU" sz="2200" dirty="0" smtClean="0"/>
          </a:p>
          <a:p>
            <a:pPr marL="0" indent="361950"/>
            <a:endParaRPr lang="ru-RU" sz="22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 rtlCol="0">
            <a:normAutofit fontScale="9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tabLst>
                <a:tab pos="180975" algn="l"/>
              </a:tabLst>
              <a:defRPr/>
            </a:pPr>
            <a:r>
              <a:rPr lang="uk-UA" sz="2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Нормативні бар'єри звернення по </a:t>
            </a:r>
            <a:r>
              <a:rPr lang="uk-UA" sz="28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КіТ</a:t>
            </a:r>
            <a:r>
              <a:rPr lang="uk-UA" sz="28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та </a:t>
            </a:r>
            <a:br>
              <a:rPr lang="uk-UA" sz="28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</a:br>
            <a:r>
              <a:rPr lang="uk-UA" sz="28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шляхи подолання </a:t>
            </a:r>
            <a:r>
              <a:rPr lang="uk-UA" sz="2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(1</a:t>
            </a:r>
            <a:r>
              <a:rPr lang="uk-UA" sz="28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388" y="1052513"/>
          <a:ext cx="8785225" cy="5492496"/>
        </p:xfrm>
        <a:graphic>
          <a:graphicData uri="http://schemas.openxmlformats.org/drawingml/2006/table">
            <a:tbl>
              <a:tblPr/>
              <a:tblGrid>
                <a:gridCol w="4138612"/>
                <a:gridCol w="4646613"/>
              </a:tblGrid>
              <a:tr h="355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Суперечності щодо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віку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 отримання послуг та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згоди батьків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273050" marR="0" lvl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БАР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’</a:t>
                      </a: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ЄРИ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ВИРІШЕННЯ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46958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Відсутність до грудня 2012 року законодавчих норм щодо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можливості самостійного тестування  на ВІЛ осіб віком від 14 років і старших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обстеження, подальше взяття на облік і лікування підлітків до 14 років, які не мають батьків чи опікунів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обстеження дитини, у випадку, коли законні представники виступають проти призначених маніпуляцій, але існує пряма загроза здоров’ю та життю дитини.</a:t>
                      </a:r>
                      <a:endParaRPr kumimoji="0" lang="uk-U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2) Необхідність </a:t>
                      </a:r>
                      <a:r>
                        <a:rPr kumimoji="0" lang="uk-UA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увідповіднення</a:t>
                      </a:r>
                      <a:r>
                        <a:rPr kumimoji="0" lang="uk-UA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профільного закону та чинного Протоколу </a:t>
                      </a:r>
                      <a:r>
                        <a:rPr kumimoji="0" lang="uk-UA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КіТ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;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профільного закону та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наказів МОЗ України</a:t>
                      </a:r>
                      <a:r>
                        <a:rPr kumimoji="0" lang="uk-UA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наказів та інструкцій головних лікарів медичних закладів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Адвокація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Arial" charset="0"/>
                          <a:cs typeface="Arial" charset="0"/>
                        </a:rPr>
                        <a:t> та зміна законодавства: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 новій редакції Закону «тестування з метою виявлення ВІЛ осіб віком від 14 років і старших проводиться добровільно»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  <a:p>
                      <a:pPr marL="365125" marR="0" lvl="1" indent="-274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Внесені зміни у проект нового Порядку 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КіТ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</a:p>
                    <a:p>
                      <a:pPr marL="365125" marR="0" lvl="1" indent="-274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дозвіл проводити обстеження та подальшу постановку на облік і, у разі потреби, лікування підлітків до 14 років, які не мають батьків чи опікунів. 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КіТ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може проводитися на запит органів опіки та піклування.</a:t>
                      </a:r>
                    </a:p>
                    <a:p>
                      <a:pPr marL="365125" marR="0" lvl="1" indent="-274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визначено - яким чином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можна обстежувати і лікувати дитину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незалежно від віку навіть у випадку, коли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законні представники виступають проти вказаних маніпуляцій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у разі, якщо існує пряма загроза здоров’ю та життю дитини.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500" b="1" smtClean="0">
                <a:solidFill>
                  <a:srgbClr val="1F497D"/>
                </a:solidFill>
                <a:latin typeface="Arial" charset="0"/>
                <a:cs typeface="Arial" charset="0"/>
              </a:rPr>
              <a:t>Нормативні бар'єри звернення по КіТ та </a:t>
            </a:r>
            <a:br>
              <a:rPr lang="uk-UA" sz="2500" b="1" smtClean="0">
                <a:solidFill>
                  <a:srgbClr val="1F497D"/>
                </a:solidFill>
                <a:latin typeface="Arial" charset="0"/>
                <a:cs typeface="Arial" charset="0"/>
              </a:rPr>
            </a:br>
            <a:r>
              <a:rPr lang="uk-UA" sz="2500" b="1" smtClean="0">
                <a:solidFill>
                  <a:srgbClr val="1F497D"/>
                </a:solidFill>
                <a:latin typeface="Arial" charset="0"/>
                <a:cs typeface="Arial" charset="0"/>
              </a:rPr>
              <a:t>шляхи подолання (</a:t>
            </a:r>
            <a:r>
              <a:rPr lang="en-US" sz="2500" b="1" smtClean="0">
                <a:solidFill>
                  <a:srgbClr val="1F497D"/>
                </a:solidFill>
                <a:latin typeface="Arial" charset="0"/>
                <a:cs typeface="Arial" charset="0"/>
              </a:rPr>
              <a:t>2</a:t>
            </a:r>
            <a:r>
              <a:rPr lang="uk-UA" sz="2500" b="1" smtClean="0">
                <a:solidFill>
                  <a:srgbClr val="1F497D"/>
                </a:solidFill>
                <a:latin typeface="Arial" charset="0"/>
                <a:cs typeface="Arial" charset="0"/>
              </a:rPr>
              <a:t>)</a:t>
            </a:r>
            <a:endParaRPr lang="ru-RU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50825" y="1628775"/>
          <a:ext cx="8568952" cy="3702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618"/>
                <a:gridCol w="4873334"/>
              </a:tblGrid>
              <a:tr h="3949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Суперечності щодо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віку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 отримання послуг та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згоди батьків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0035">
                <a:tc>
                  <a:txBody>
                    <a:bodyPr/>
                    <a:lstStyle/>
                    <a:p>
                      <a:pPr marL="273050" indent="-273050" algn="ctr">
                        <a:buNone/>
                      </a:pPr>
                      <a:r>
                        <a:rPr kumimoji="0" lang="uk-UA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БАР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’</a:t>
                      </a:r>
                      <a:r>
                        <a:rPr kumimoji="0" lang="uk-UA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ЄРИ 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latin typeface="Arial" pitchFamily="34" charset="0"/>
                          <a:cs typeface="Arial" pitchFamily="34" charset="0"/>
                        </a:rPr>
                        <a:t>ВИРІШЕННЯ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3032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3) </a:t>
                      </a:r>
                      <a:r>
                        <a:rPr lang="uk-UA" sz="1600" b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Норми</a:t>
                      </a:r>
                      <a:r>
                        <a:rPr lang="uk-UA" sz="16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не працюють </a:t>
                      </a:r>
                      <a:r>
                        <a:rPr lang="uk-UA" sz="1600" baseline="0" dirty="0" smtClean="0">
                          <a:latin typeface="Arial" pitchFamily="34" charset="0"/>
                          <a:cs typeface="Arial" pitchFamily="34" charset="0"/>
                        </a:rPr>
                        <a:t> (упереджене ставлення медичних працівників та фахівців ГО до тестування підлітків, зокрема ПГР, віком від 14 років).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  <a:tabLst>
                          <a:tab pos="180975" algn="l"/>
                        </a:tabLst>
                      </a:pP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Необхідність підготування відповідних </a:t>
                      </a:r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інструкцій та методичних роз’яснень для фахівців галузі, </a:t>
                      </a: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а також проведення додаткового </a:t>
                      </a:r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навчання надавачів послуг  щодо:</a:t>
                      </a:r>
                    </a:p>
                    <a:p>
                      <a:pPr marL="273050" indent="-273050">
                        <a:spcBef>
                          <a:spcPts val="600"/>
                        </a:spcBef>
                        <a:buFont typeface="Wingdings" pitchFamily="2" charset="2"/>
                        <a:buChar char="ü"/>
                        <a:tabLst>
                          <a:tab pos="180975" algn="l"/>
                        </a:tabLst>
                      </a:pP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надання </a:t>
                      </a:r>
                      <a:r>
                        <a:rPr lang="uk-UA" sz="1600" dirty="0" err="1" smtClean="0">
                          <a:latin typeface="Arial" pitchFamily="34" charset="0"/>
                          <a:cs typeface="Arial" pitchFamily="34" charset="0"/>
                        </a:rPr>
                        <a:t>КіТ</a:t>
                      </a: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 неповнолітнім з урахуванням особливостей усіх вікових груп </a:t>
                      </a:r>
                    </a:p>
                    <a:p>
                      <a:pPr marL="273050" indent="-273050">
                        <a:spcBef>
                          <a:spcPts val="600"/>
                        </a:spcBef>
                        <a:buFont typeface="Wingdings" pitchFamily="2" charset="2"/>
                        <a:buChar char="ü"/>
                        <a:tabLst>
                          <a:tab pos="180975" algn="l"/>
                        </a:tabLst>
                      </a:pP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можливості/неможливості надання послуг </a:t>
                      </a:r>
                      <a:r>
                        <a:rPr lang="uk-UA" sz="1600" dirty="0" err="1" smtClean="0">
                          <a:latin typeface="Arial" pitchFamily="34" charset="0"/>
                          <a:cs typeface="Arial" pitchFamily="34" charset="0"/>
                        </a:rPr>
                        <a:t>КіТ</a:t>
                      </a: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 у присутності батьків/офіційних представників неповнолітньої особи</a:t>
                      </a:r>
                    </a:p>
                    <a:p>
                      <a:pPr marL="273050" indent="-273050">
                        <a:spcBef>
                          <a:spcPts val="600"/>
                        </a:spcBef>
                        <a:buFont typeface="Wingdings" pitchFamily="2" charset="2"/>
                        <a:buChar char="ü"/>
                        <a:tabLst>
                          <a:tab pos="180975" algn="l"/>
                        </a:tabLst>
                      </a:pP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подальше призначення </a:t>
                      </a:r>
                      <a:r>
                        <a:rPr lang="uk-UA" sz="1600" dirty="0" err="1" smtClean="0">
                          <a:latin typeface="Arial" pitchFamily="34" charset="0"/>
                          <a:cs typeface="Arial" pitchFamily="34" charset="0"/>
                        </a:rPr>
                        <a:t>АРВ-терапії</a:t>
                      </a:r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 у разі визначення позитивного результату на ВІЛ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5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Нормативні бар'єри звернення по </a:t>
            </a:r>
            <a:r>
              <a:rPr lang="uk-UA" sz="2500" b="1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КіТ</a:t>
            </a:r>
            <a:r>
              <a:rPr lang="uk-UA" sz="25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та </a:t>
            </a:r>
            <a:br>
              <a:rPr lang="uk-UA" sz="25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</a:br>
            <a:r>
              <a:rPr lang="uk-UA" sz="25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шляхи подолання </a:t>
            </a:r>
            <a:r>
              <a:rPr lang="uk-UA" sz="25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(3)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50825" y="1125538"/>
          <a:ext cx="8569325" cy="5329874"/>
        </p:xfrm>
        <a:graphic>
          <a:graphicData uri="http://schemas.openxmlformats.org/drawingml/2006/table">
            <a:tbl>
              <a:tblPr/>
              <a:tblGrid>
                <a:gridCol w="3889375"/>
                <a:gridCol w="4679950"/>
              </a:tblGrid>
              <a:tr h="3603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Нормативні суперечності щодо </a:t>
                      </a:r>
                      <a:r>
                        <a:rPr kumimoji="0" lang="uk-UA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переадресації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12738">
                <a:tc>
                  <a:txBody>
                    <a:bodyPr/>
                    <a:lstStyle/>
                    <a:p>
                      <a:pPr marL="273050" marR="0" lvl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БАР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’</a:t>
                      </a: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ЄРИ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ВИРІШЕННЯ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Відсутність налагодженої системи переадресації між установами.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Адвокація у новій редакції Порядку КіТ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заходів щодо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вдосконалення механізму взаємодії соціальних та медичних служб у ході обстеження підлітків на ВІЛ-інфекцію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5921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Нормативні бар'єри, пов'язані з </a:t>
                      </a: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F6228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правом на інформацію про результат тестування на ВІЛ і права на таємницю про стан  здоров’я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4F6228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841625"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ормативно-правові акти не містять норм щодо інформації, яку надають дитині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під час </a:t>
                      </a:r>
                      <a:r>
                        <a:rPr kumimoji="0" lang="uk-UA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до-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та </a:t>
                      </a:r>
                      <a:r>
                        <a:rPr kumimoji="0" lang="uk-UA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післятестового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консультування</a:t>
                      </a:r>
                    </a:p>
                    <a:p>
                      <a:pPr marL="179388" marR="0" lvl="0" indent="-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еханізм передачі даних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 містить чітких рекомендацій стосовно вимог до передачі інформації,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правових підстав, умов про результати тестування на ВІЛ, а також подальші результати обстежень, лікування тощо;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Адвокація</a:t>
                      </a: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щодо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забезпечення у проекті нового Порядку КіТ наявності розділу щодо </a:t>
                      </a: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особливостей КіТ дітей підліткового віку, з урахуванням вікових, соціально-психологічних особливостей та рівня інтелектуального розвитку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sz="2300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Бар'єри звернення по </a:t>
            </a:r>
            <a:r>
              <a:rPr lang="uk-UA" sz="2300" b="1" dirty="0" err="1" smtClean="0">
                <a:solidFill>
                  <a:srgbClr val="1F497D"/>
                </a:solidFill>
                <a:latin typeface="Arial" charset="0"/>
                <a:cs typeface="Arial" charset="0"/>
              </a:rPr>
              <a:t>КіТ</a:t>
            </a:r>
            <a:r>
              <a:rPr lang="uk-UA" sz="2300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 та </a:t>
            </a:r>
            <a:br>
              <a:rPr lang="uk-UA" sz="2300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</a:br>
            <a:r>
              <a:rPr lang="uk-UA" sz="2300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шляхи подолання (4)</a:t>
            </a:r>
            <a:endParaRPr lang="ru-RU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0" y="1052736"/>
          <a:ext cx="9144000" cy="580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8449"/>
                <a:gridCol w="3487723"/>
                <a:gridCol w="3967828"/>
              </a:tblGrid>
              <a:tr h="391939">
                <a:tc>
                  <a:txBody>
                    <a:bodyPr/>
                    <a:lstStyle/>
                    <a:p>
                      <a:pPr marL="273050" indent="-273050" algn="ctr">
                        <a:buNone/>
                      </a:pPr>
                      <a:r>
                        <a:rPr kumimoji="0" lang="uk-UA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БАР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’</a:t>
                      </a:r>
                      <a:r>
                        <a:rPr kumimoji="0" lang="uk-UA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ЄРИ 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ВИРІШЕННЯ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2739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Здоров’я не є цінністю для підлітків</a:t>
                      </a:r>
                      <a:endParaRPr lang="ru-RU" sz="14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Впровадження</a:t>
                      </a:r>
                      <a:r>
                        <a:rPr lang="uk-UA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uk-UA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цільових моделей надання послуг</a:t>
                      </a:r>
                      <a:r>
                        <a:rPr lang="uk-UA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=&gt; </a:t>
                      </a:r>
                    </a:p>
                    <a:p>
                      <a:r>
                        <a:rPr lang="uk-UA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підготовка надавачів послуг =&gt; </a:t>
                      </a:r>
                    </a:p>
                    <a:p>
                      <a:r>
                        <a:rPr lang="uk-UA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підвищення показників рівня знань клієнтів =&gt;</a:t>
                      </a:r>
                    </a:p>
                    <a:p>
                      <a:r>
                        <a:rPr lang="uk-UA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збільшення частоти звернення за послугами</a:t>
                      </a:r>
                    </a:p>
                    <a:p>
                      <a:r>
                        <a:rPr lang="uk-UA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 </a:t>
                      </a:r>
                    </a:p>
                    <a:p>
                      <a:r>
                        <a:rPr lang="uk-UA" sz="1600" b="0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(на прикладі моделей надання комплексних послуг </a:t>
                      </a:r>
                      <a:r>
                        <a:rPr lang="uk-UA" sz="1600" b="0" baseline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підліткам-ЖКС</a:t>
                      </a:r>
                      <a:r>
                        <a:rPr lang="uk-UA" sz="1600" b="0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у мм. Львів та Сімферополь):  </a:t>
                      </a:r>
                      <a:endParaRPr lang="uk-UA" b="0" baseline="0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20585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м.</a:t>
                      </a:r>
                      <a:r>
                        <a:rPr lang="uk-UA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Львів (БФ «</a:t>
                      </a:r>
                      <a:r>
                        <a:rPr lang="uk-UA" sz="14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Салюс</a:t>
                      </a:r>
                      <a:r>
                        <a:rPr lang="uk-UA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»):</a:t>
                      </a:r>
                      <a:endParaRPr lang="uk-UA" sz="1400" b="1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179388" indent="-179388">
                        <a:buFont typeface="Arial" pitchFamily="34" charset="0"/>
                        <a:buChar char="•"/>
                      </a:pP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місяців впровадження моделі</a:t>
                      </a:r>
                    </a:p>
                    <a:p>
                      <a:pPr marL="179388" indent="-179388">
                        <a:buFont typeface="Arial" pitchFamily="34" charset="0"/>
                        <a:buChar char="•"/>
                      </a:pPr>
                      <a:r>
                        <a:rPr lang="uk-UA" sz="14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116</a:t>
                      </a:r>
                      <a:r>
                        <a:rPr lang="uk-UA" sz="14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охоплених клієнток </a:t>
                      </a:r>
                    </a:p>
                    <a:p>
                      <a:pPr marL="179388" indent="-179388">
                        <a:buFont typeface="Arial" pitchFamily="34" charset="0"/>
                        <a:buChar char="•"/>
                      </a:pP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тестування на ВІЛ швидкими тестами пройшло </a:t>
                      </a: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62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uk-UA" sz="1400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дівчини-ЖКС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тест-підтвердження – </a:t>
                      </a: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особи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тестування на сифіліс, гепатити В та С – </a:t>
                      </a: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62 особи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</a:p>
                    <a:p>
                      <a:pPr marL="179388" marR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Рівень знань щодо шляхів передачі ВІЛ зростає понад вдвічі: 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9388" indent="0">
                        <a:buFont typeface="Arial" pitchFamily="34" charset="0"/>
                        <a:buNone/>
                      </a:pP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13%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(6 з 45 осіб) серед всіх опитаних на початку проекту та </a:t>
                      </a: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34% 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(17 з 50 осіб) - наприкінці. </a:t>
                      </a:r>
                      <a:endParaRPr lang="ru-RU" sz="1400" b="1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м.</a:t>
                      </a:r>
                      <a:r>
                        <a:rPr lang="uk-UA" sz="1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Сімферополь </a:t>
                      </a:r>
                    </a:p>
                    <a:p>
                      <a:r>
                        <a:rPr lang="uk-UA" sz="1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(БФ «Надія і порятунок»)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  <a:r>
                        <a:rPr lang="uk-UA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місяців реалізації проекту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uk-UA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охоплено послугами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108 </a:t>
                      </a:r>
                      <a:r>
                        <a:rPr lang="uk-UA" sz="1400" dirty="0" err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підлітків-ЖКС</a:t>
                      </a:r>
                      <a:endParaRPr lang="uk-UA" sz="14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uk-UA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проведено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174</a:t>
                      </a:r>
                      <a:r>
                        <a:rPr lang="uk-UA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тестувань на ВІЛ швидкими тестами, тобто у середньому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1,6 тестування на 1 дівчину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Наприкінці проекту серед опитаних не було жодної дівчини, яка б не знала, де можна зробити тест на ВІЛ 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(на початку реалізації проекту </a:t>
                      </a:r>
                      <a:r>
                        <a:rPr lang="uk-UA" sz="140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28%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не знали). Збільшується обізнаність щодо всіх місць, де можна зробити тест на ВІЛ.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175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Досягнення (1)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424937" cy="5761038"/>
          </a:xfrm>
        </p:spPr>
        <p:txBody>
          <a:bodyPr/>
          <a:lstStyle/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Одержана </a:t>
            </a:r>
            <a:r>
              <a:rPr lang="uk-UA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доказова база</a:t>
            </a:r>
            <a:r>
              <a:rPr lang="uk-UA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для посилення відповіді на епідемію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Зроблена </a:t>
            </a:r>
            <a:r>
              <a:rPr lang="uk-UA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оцінка чисельності ПГР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ПГР визнані цільовою групою у протидії ВІЛ та наданні послуг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Зміни нормативно-правового поля (сформоване усвідомлення щодо правомірності надання послуг з </a:t>
            </a:r>
            <a:r>
              <a:rPr lang="uk-UA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14 років</a:t>
            </a: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)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Отримані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дані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використані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для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розробки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регіональних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планів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стратегічних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дій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з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профілактики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ВІЛ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серед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ПГР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Вперше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-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Національний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план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дій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на 2009-2013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рр</a:t>
            </a:r>
            <a:r>
              <a:rPr lang="ru-RU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.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з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профілактики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ВІЛ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серед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дітей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та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молоді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ГР та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уразливих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груп</a:t>
            </a:r>
            <a:endParaRPr lang="ru-RU" sz="20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Адвокація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заходів</a:t>
            </a:r>
            <a:r>
              <a:rPr lang="ru-RU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щодо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протидії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ВІЛ-інфекції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/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СНІДу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серед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дітей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підліткового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віку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з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14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років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,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зокрема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з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груп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ризику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, у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Новій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Національній</a:t>
            </a: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Програмі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протидії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ВІЛ-інфекції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/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СНІДу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(2014-2018 </a:t>
            </a:r>
            <a:r>
              <a:rPr lang="ru-RU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рр</a:t>
            </a:r>
            <a:r>
              <a:rPr lang="ru-RU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.)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uk-UA" sz="2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Адвокація</a:t>
            </a: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необхідності </a:t>
            </a:r>
            <a:r>
              <a:rPr lang="uk-UA" sz="20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кроссекційного</a:t>
            </a:r>
            <a:r>
              <a:rPr lang="uk-UA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дослідження серед ПГР </a:t>
            </a:r>
            <a:r>
              <a:rPr lang="uk-UA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(МБФ «Міжнародний Альянс з ВІЛ/СНІД», 2013-2014 рр.)</a:t>
            </a:r>
            <a:endParaRPr lang="ru-RU" sz="20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561975"/>
          </a:xfrm>
        </p:spPr>
        <p:txBody>
          <a:bodyPr/>
          <a:lstStyle/>
          <a:p>
            <a:r>
              <a:rPr lang="uk-UA" sz="2800" b="1" dirty="0" smtClean="0">
                <a:solidFill>
                  <a:srgbClr val="10253F"/>
                </a:solidFill>
                <a:latin typeface="Arial" charset="0"/>
                <a:cs typeface="Arial" charset="0"/>
              </a:rPr>
              <a:t>Досягнення (2)</a:t>
            </a:r>
            <a:endParaRPr lang="ru-RU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976938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Вперше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Україні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зроблено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аналіз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розробки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цільових</a:t>
            </a:r>
            <a:r>
              <a:rPr lang="ru-RU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інтервенцій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спрямованих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підлітків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груп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ризику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, та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впроваджені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пілотні</a:t>
            </a:r>
            <a:r>
              <a:rPr lang="ru-RU" sz="1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моделі</a:t>
            </a:r>
            <a:endParaRPr lang="ru-RU" sz="1800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uk-UA" sz="18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Цільові моделі показали свою </a:t>
            </a:r>
            <a:r>
              <a:rPr lang="uk-UA" sz="1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ефективність</a:t>
            </a:r>
            <a:r>
              <a:rPr lang="uk-UA" sz="18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- збільшення доступу до </a:t>
            </a:r>
            <a:r>
              <a:rPr lang="uk-UA" sz="1800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КіТ</a:t>
            </a:r>
            <a:r>
              <a:rPr lang="uk-UA" sz="18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та підвищення якості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1916832"/>
          <a:ext cx="9144000" cy="4844796"/>
        </p:xfrm>
        <a:graphic>
          <a:graphicData uri="http://schemas.openxmlformats.org/drawingml/2006/table">
            <a:tbl>
              <a:tblPr/>
              <a:tblGrid>
                <a:gridCol w="1481722"/>
                <a:gridCol w="5071785"/>
                <a:gridCol w="2590493"/>
              </a:tblGrid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Дніпро-петровськ</a:t>
                      </a:r>
                      <a:endParaRPr kumimoji="0" lang="uk-UA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ОЦСССДМ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- підлітки та молоді, що вживають </a:t>
                      </a:r>
                      <a:r>
                        <a:rPr kumimoji="0" 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психоактивні</a:t>
                      </a: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 речовини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- </a:t>
                      </a: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Інтеграція послуг до стаціонарного </a:t>
                      </a:r>
                      <a:r>
                        <a:rPr kumimoji="0" 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мед.закладу</a:t>
                      </a: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Збільшилася на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10%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частка осіб, які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знають, де можна пройти консультування та тестування на ВІЛ.</a:t>
                      </a:r>
                    </a:p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Майже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удвічі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зросла частка підлітків, що протягом останніх 12 місяців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робили тест на ВІЛ та отримали його результат                          </a:t>
                      </a: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(з 2008 по 2011 рр.)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Донецьк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ОЦСССДМ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підлітки-СІН 14-19 років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Впровадження «дружнього» ВІЛ-профілактичного втручання через формування неформальних лідерів 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Київ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КГЦСССДМ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ПГР, уразливі діти та молодь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Вулична профілактична робота за технологією </a:t>
                      </a:r>
                      <a:r>
                        <a:rPr kumimoji="0" 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мультидисциплінарних</a:t>
                      </a: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команд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Одеса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uk-UA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ОБФ</a:t>
                      </a:r>
                      <a:r>
                        <a:rPr kumimoji="0" 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«Дорога до дому»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неповнолітні – </a:t>
                      </a:r>
                      <a:r>
                        <a:rPr kumimoji="0" 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пацієнти-СІН</a:t>
                      </a: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що знаходяться на стаціонарному лікуванні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соціальна реабілітація 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ГО «Віра. Надія. Любов»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неповнолітні дівчата, що постраждали від насильства, в т.ч. сексуального, або залучених до надання сексуальних послуг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Соціально-психол. реабілітація за методом «one-stop-shop»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Миколаїв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БФ «ЮНІТУС»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дівчата, залучені до надання сексуальних послуг за винагороду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Комплексний пакет медико-соціальних послуг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Позитивний досвід розповсюджено на моделі у містах Львів та Сімферополь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569325" cy="576262"/>
          </a:xfrm>
        </p:spPr>
        <p:txBody>
          <a:bodyPr/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АЛЕ …    </a:t>
            </a:r>
            <a:r>
              <a:rPr lang="uk-UA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Бар'єри: </a:t>
            </a:r>
            <a:r>
              <a:rPr lang="uk-UA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порушення принципів </a:t>
            </a:r>
            <a:r>
              <a:rPr lang="uk-UA" sz="28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КіТ</a:t>
            </a:r>
            <a:endParaRPr lang="ru-RU" sz="2800" u="sng" dirty="0" smtClean="0">
              <a:solidFill>
                <a:srgbClr val="BF0B58"/>
              </a:solidFill>
              <a:latin typeface="Arial Black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323528" y="692696"/>
          <a:ext cx="8424936" cy="5843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351"/>
                <a:gridCol w="1162585"/>
              </a:tblGrid>
              <a:tr h="39511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ПОРУШЕННЯ ПОРЯДКУ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4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Тест на ВІЛ НЕ БУВ анонімний</a:t>
                      </a:r>
                      <a:endParaRPr lang="ru-RU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34%</a:t>
                      </a:r>
                      <a:endParaRPr lang="ru-RU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kern="1200" dirty="0">
                          <a:effectLst/>
                        </a:rPr>
                        <a:t>Не була надана передтестова консультація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effectLst/>
                        </a:rPr>
                        <a:t>30%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kern="1200" dirty="0">
                          <a:effectLst/>
                        </a:rPr>
                        <a:t>Не отримали післятестове консультування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effectLst/>
                        </a:rPr>
                        <a:t>27%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0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отримали результатів 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6%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8470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kern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89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ПРАВА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сказали, що у підлітка є право </a:t>
                      </a:r>
                      <a:r>
                        <a:rPr lang="uk-UA" sz="2000" kern="1200" dirty="0" smtClean="0">
                          <a:effectLst/>
                        </a:rPr>
                        <a:t>відмовитис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</a:rPr>
                        <a:t>я</a:t>
                      </a:r>
                      <a:r>
                        <a:rPr lang="uk-UA" sz="2000" kern="1200" dirty="0" smtClean="0">
                          <a:effectLst/>
                        </a:rPr>
                        <a:t> </a:t>
                      </a:r>
                      <a:r>
                        <a:rPr lang="uk-UA" sz="2000" kern="1200" dirty="0">
                          <a:effectLst/>
                        </a:rPr>
                        <a:t>від </a:t>
                      </a:r>
                      <a:r>
                        <a:rPr lang="uk-UA" sz="2000" kern="1200" dirty="0" smtClean="0">
                          <a:effectLst/>
                        </a:rPr>
                        <a:t>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effectLst/>
                        </a:rPr>
                        <a:t>23%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питали у підлітка дозволу на проведення 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effectLst/>
                        </a:rPr>
                        <a:t>17%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7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Вимагали показати дозвіл батьків на проведення 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9%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9301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kern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89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НОРМИ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Підлітки змушені були приховати свій справжній вік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8%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0209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kern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537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ДОСТУПНІСТЬ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11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Тестування на ВІЛ було </a:t>
                      </a:r>
                      <a:r>
                        <a:rPr lang="uk-UA" sz="2000" b="1" kern="1200" dirty="0">
                          <a:solidFill>
                            <a:srgbClr val="C00000"/>
                          </a:solidFill>
                          <a:effectLst/>
                        </a:rPr>
                        <a:t>платне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rgbClr val="C00000"/>
                          </a:solidFill>
                          <a:effectLst/>
                        </a:rPr>
                        <a:t>17%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119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i="1" dirty="0" smtClean="0">
                        <a:solidFill>
                          <a:srgbClr val="1F497D">
                            <a:lumMod val="50000"/>
                          </a:srgb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 smtClean="0">
                          <a:solidFill>
                            <a:srgbClr val="1F497D">
                              <a:lumMod val="50000"/>
                            </a:srgbClr>
                          </a:solidFill>
                          <a:latin typeface="Arial" pitchFamily="34" charset="0"/>
                          <a:cs typeface="Arial" pitchFamily="34" charset="0"/>
                        </a:rPr>
                        <a:t>Джерело: Комплексне дослідження “</a:t>
                      </a:r>
                      <a:r>
                        <a:rPr lang="uk-UA" sz="1200" b="1" i="1" dirty="0" smtClean="0">
                          <a:solidFill>
                            <a:srgbClr val="1F497D">
                              <a:lumMod val="50000"/>
                            </a:srgb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Думки, оцінки та уподобання підлітків щодо тестування на ВІЛ та консультування” (2013), % серед</a:t>
                      </a:r>
                      <a:r>
                        <a:rPr lang="uk-UA" sz="1200" b="1" i="1" baseline="0" dirty="0" smtClean="0">
                          <a:solidFill>
                            <a:srgbClr val="1F497D">
                              <a:lumMod val="50000"/>
                            </a:srgb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тих, хто мав досвід </a:t>
                      </a:r>
                      <a:r>
                        <a:rPr lang="uk-UA" sz="1200" b="1" i="1" baseline="0" dirty="0" err="1" smtClean="0">
                          <a:solidFill>
                            <a:srgbClr val="1F497D">
                              <a:lumMod val="50000"/>
                            </a:srgb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КіТ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r>
              <a:rPr lang="uk-UA" sz="28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Характеристика епідситуації в Україні</a:t>
            </a:r>
            <a:r>
              <a:rPr lang="en-US" sz="28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 (1)</a:t>
            </a:r>
            <a:endParaRPr lang="ru-RU" sz="2800" b="1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87016" y="692696"/>
          <a:ext cx="8749480" cy="6165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0817"/>
                <a:gridCol w="4218663"/>
              </a:tblGrid>
              <a:tr h="28961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rowSpan="4">
                  <a:txBody>
                    <a:bodyPr/>
                    <a:lstStyle/>
                    <a:p>
                      <a:pPr marL="715963" indent="177800">
                        <a:buFont typeface="Arial" pitchFamily="34" charset="0"/>
                        <a:buChar char="•"/>
                      </a:pPr>
                      <a:endParaRPr lang="uk-UA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5963" indent="177800">
                        <a:buFont typeface="Arial" pitchFamily="34" charset="0"/>
                        <a:buChar char="•"/>
                      </a:pPr>
                      <a:r>
                        <a:rPr lang="uk-UA" sz="200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Оціночна кількість </a:t>
                      </a:r>
                      <a:r>
                        <a:rPr lang="uk-UA" sz="200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ВІЛ+</a:t>
                      </a:r>
                      <a:r>
                        <a:rPr lang="uk-UA" sz="200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   на</a:t>
                      </a:r>
                      <a:r>
                        <a:rPr lang="uk-UA" sz="2000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початок 2013 року          (від 15 років і старші)        </a:t>
                      </a:r>
                      <a:r>
                        <a:rPr lang="uk-UA" sz="20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238 тис. осіб.</a:t>
                      </a:r>
                    </a:p>
                    <a:p>
                      <a:pPr marL="715963" indent="177800">
                        <a:buFont typeface="Arial" pitchFamily="34" charset="0"/>
                        <a:buNone/>
                      </a:pPr>
                      <a:endParaRPr lang="uk-UA" sz="1100" baseline="0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5963" indent="177800">
                        <a:buFont typeface="Arial" pitchFamily="34" charset="0"/>
                        <a:buChar char="•"/>
                      </a:pPr>
                      <a:r>
                        <a:rPr lang="uk-UA" sz="2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Затверджена </a:t>
                      </a:r>
                      <a:r>
                        <a:rPr lang="uk-UA" sz="20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НОВА</a:t>
                      </a:r>
                      <a:r>
                        <a:rPr lang="uk-UA" sz="2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0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Національна </a:t>
                      </a:r>
                      <a:r>
                        <a:rPr lang="ru-RU" sz="2000" b="0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Програма</a:t>
                      </a:r>
                      <a:r>
                        <a:rPr lang="ru-RU" sz="20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протидії</a:t>
                      </a:r>
                      <a:r>
                        <a:rPr lang="ru-RU" sz="20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ВІЛ-інфекції</a:t>
                      </a:r>
                      <a:r>
                        <a:rPr lang="ru-RU" sz="20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2000" b="0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СНІДу</a:t>
                      </a:r>
                      <a:r>
                        <a:rPr lang="ru-RU" sz="20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   на 2014–2018 роки.</a:t>
                      </a:r>
                    </a:p>
                    <a:p>
                      <a:pPr marL="715963" indent="177800">
                        <a:buFont typeface="Arial" pitchFamily="34" charset="0"/>
                        <a:buNone/>
                      </a:pPr>
                      <a:endParaRPr lang="ru-RU" sz="1800" b="0" baseline="0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5963" marR="0" indent="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uk-UA" sz="2000" b="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 Програмі</a:t>
                      </a:r>
                      <a:r>
                        <a:rPr lang="uk-UA" sz="2000" b="0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- </a:t>
                      </a:r>
                      <a:r>
                        <a:rPr lang="uk-UA" sz="2000" b="0" u="sng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ПГР</a:t>
                      </a:r>
                      <a:r>
                        <a:rPr lang="uk-UA" sz="2000" b="0" u="sng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000" b="0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як цільова група інтервенцій: 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Вживання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заходів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для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зниження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на 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70%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кількості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нових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випадків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ВІЛ-інфекції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серед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підлітків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з числа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груп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підвищеного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ризику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щодо</a:t>
                      </a:r>
                      <a:r>
                        <a:rPr lang="ru-RU" sz="2000" b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інфікування</a:t>
                      </a:r>
                      <a:r>
                        <a:rPr lang="ru-RU" sz="2000" b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ВІЛ» </a:t>
                      </a:r>
                      <a:endParaRPr lang="ru-RU" sz="2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715963" indent="523875">
                        <a:buFont typeface="Arial" pitchFamily="34" charset="0"/>
                        <a:buNone/>
                      </a:pPr>
                      <a:endParaRPr lang="ru-RU" sz="1600" b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483884"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Рис.1. Питома вага ВІЛ-інфікованих залежно від шляхів інфікування, </a:t>
                      </a:r>
                      <a:r>
                        <a:rPr lang="uk-UA" sz="1200" b="1" i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1600" b="1" i="1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107277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8036"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Рис.2.  Кількість</a:t>
                      </a:r>
                      <a:r>
                        <a:rPr lang="uk-UA" sz="12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1200" b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дітей, народжених ВІЛ-інфікованими матерями, </a:t>
                      </a:r>
                      <a:r>
                        <a:rPr lang="uk-UA" sz="1200" b="0" i="1" baseline="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осіб</a:t>
                      </a:r>
                      <a:endParaRPr lang="ru-RU" sz="1200" b="0" i="1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Диаграмма 7"/>
          <p:cNvPicPr>
            <a:picLocks noGrp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80728"/>
            <a:ext cx="5508104" cy="2530475"/>
          </a:xfrm>
          <a:prstGeom prst="rect">
            <a:avLst/>
          </a:prstGeom>
          <a:noFill/>
        </p:spPr>
      </p:pic>
      <p:graphicFrame>
        <p:nvGraphicFramePr>
          <p:cNvPr id="3092" name="Диаграмма 8"/>
          <p:cNvGraphicFramePr>
            <a:graphicFrameLocks/>
          </p:cNvGraphicFramePr>
          <p:nvPr/>
        </p:nvGraphicFramePr>
        <p:xfrm>
          <a:off x="0" y="3789040"/>
          <a:ext cx="5610225" cy="240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r:id="rId5" imgW="5608806" imgH="2408129" progId="Excel.Sheet.8">
                  <p:embed/>
                </p:oleObj>
              </mc:Choice>
              <mc:Fallback>
                <p:oleObj r:id="rId5" imgW="5608806" imgH="2408129" progId="Excel.Sheet.8">
                  <p:embed/>
                  <p:pic>
                    <p:nvPicPr>
                      <p:cNvPr id="0" name="Диаграмма 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789040"/>
                        <a:ext cx="5610225" cy="2405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34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Поточна діяльність (1)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642350" cy="6408738"/>
          </a:xfrm>
        </p:spPr>
        <p:txBody>
          <a:bodyPr/>
          <a:lstStyle/>
          <a:p>
            <a:pPr marL="180975" indent="0" algn="ctr">
              <a:buFont typeface="Arial" charset="0"/>
              <a:buNone/>
            </a:pPr>
            <a:r>
              <a:rPr lang="uk-UA" sz="24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Зміна законодавства </a:t>
            </a:r>
          </a:p>
          <a:p>
            <a:pPr marL="180975" indent="0" algn="ctr">
              <a:buFont typeface="Arial" charset="0"/>
              <a:buNone/>
            </a:pPr>
            <a:endParaRPr lang="uk-UA" sz="1400" b="1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457200" lvl="1" indent="-457200"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Надати нормативне визначення понять: </a:t>
            </a:r>
            <a:r>
              <a:rPr lang="uk-UA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«підлітки», «</a:t>
            </a:r>
            <a:r>
              <a:rPr lang="uk-UA" sz="2400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підлітки</a:t>
            </a:r>
            <a:r>
              <a:rPr lang="uk-UA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груп ризику», «підлітки, уразливі до інфікування ВІЛ»; «представники груп ризику» і «особи, уразливі до інфікування ВІЛ».</a:t>
            </a:r>
          </a:p>
          <a:p>
            <a:pPr marL="457200" lvl="1" indent="-457200"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Визначити з урахуванням позиції ВООЗ і законодавства України: </a:t>
            </a:r>
            <a:r>
              <a:rPr lang="uk-UA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вікові групи підлітків</a:t>
            </a:r>
            <a:r>
              <a:rPr lang="uk-UA" sz="2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(з відповідним обсягом юридичних прав і обов’язків для кожної вікової групи); перелік груп підвищеного ризику щодо інфікування ВІЛ. </a:t>
            </a:r>
          </a:p>
          <a:p>
            <a:pPr marL="457200" lvl="1" indent="-457200"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Забезпечити у новому «Порядку консультування і тестування на ВІЛ-інфекцію» наявність розділу щодо </a:t>
            </a:r>
            <a:r>
              <a:rPr lang="uk-UA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особливостей </a:t>
            </a:r>
            <a:r>
              <a:rPr lang="uk-UA" sz="2400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КіТ</a:t>
            </a:r>
            <a:r>
              <a:rPr lang="uk-UA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дітей підліткового віку, з урахуванням вікових, соціально-психологічних особливостей та рівня інтелектуального розвитку.</a:t>
            </a:r>
            <a:endParaRPr lang="uk-UA" sz="24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457200" lvl="1" indent="-457200" algn="just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Ø"/>
            </a:pPr>
            <a:endParaRPr lang="uk-UA" sz="20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uk-UA" sz="2800" b="1" smtClean="0">
                <a:solidFill>
                  <a:srgbClr val="10253F"/>
                </a:solidFill>
                <a:latin typeface="Arial" charset="0"/>
                <a:cs typeface="Arial" charset="0"/>
              </a:rPr>
              <a:t>Поточна діяльність (2)</a:t>
            </a:r>
            <a:endParaRPr lang="ru-RU" sz="4000" smtClean="0"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836613"/>
            <a:ext cx="8785225" cy="5616575"/>
          </a:xfrm>
        </p:spPr>
        <p:txBody>
          <a:bodyPr rtlCol="0">
            <a:normAutofit/>
          </a:bodyPr>
          <a:lstStyle/>
          <a:p>
            <a:pPr marL="0" lvl="1" indent="0" algn="ctr" fontAlgn="auto">
              <a:spcBef>
                <a:spcPts val="0"/>
              </a:spcBef>
              <a:spcAft>
                <a:spcPts val="300"/>
              </a:spcAft>
              <a:buFont typeface="Arial" pitchFamily="34" charset="0"/>
              <a:buNone/>
              <a:defRPr/>
            </a:pPr>
            <a:r>
              <a:rPr lang="uk-UA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Зміна законодавства </a:t>
            </a:r>
            <a:endParaRPr lang="uk-UA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 indent="0" algn="ctr" fontAlgn="auto">
              <a:spcBef>
                <a:spcPts val="0"/>
              </a:spcBef>
              <a:spcAft>
                <a:spcPts val="300"/>
              </a:spcAft>
              <a:buFont typeface="Arial" pitchFamily="34" charset="0"/>
              <a:buNone/>
              <a:defRPr/>
            </a:pPr>
            <a:endParaRPr lang="uk-UA" sz="105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50850" lvl="1" indent="-450850" algn="just" fontAlgn="auto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Внести </a:t>
            </a: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зміни і доповнення до:</a:t>
            </a:r>
          </a:p>
          <a:p>
            <a:pPr marL="801688" lvl="1" indent="-260350" algn="just" fontAlgn="auto"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наказу МОЗ України 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(2002 </a:t>
            </a: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.) «</a:t>
            </a: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 удосконалення організації медичної допомоги дітям підліткового віку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»: щодо </a:t>
            </a:r>
            <a:r>
              <a:rPr lang="uk-UA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віку </a:t>
            </a:r>
            <a:r>
              <a:rPr lang="uk-UA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підлітків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uk-UA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801688" lvl="1" indent="-260350" algn="just" fontAlgn="auto"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наказу МОЗ України 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(2009 </a:t>
            </a: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.) про </a:t>
            </a: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затвердження 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стандартів надання </a:t>
            </a:r>
            <a:r>
              <a:rPr lang="uk-UA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медичної допомоги підліткам та </a:t>
            </a:r>
            <a:r>
              <a:rPr lang="uk-U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молоді: щодо </a:t>
            </a:r>
            <a:r>
              <a:rPr lang="uk-UA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порядку отримання підлітками, зокрема ПГР, медичних послуг. </a:t>
            </a:r>
          </a:p>
          <a:p>
            <a:pPr marL="450850" lvl="1" indent="-450850" algn="just" fontAlgn="auto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r>
              <a:rPr lang="ru-RU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Посилити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контроль за </a:t>
            </a:r>
            <a:r>
              <a:rPr lang="ru-RU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дотриманням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базового закону </a:t>
            </a:r>
            <a:r>
              <a:rPr lang="ru-RU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частині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безоплатності</a:t>
            </a:r>
            <a:r>
              <a:rPr lang="ru-RU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й </a:t>
            </a:r>
            <a:r>
              <a:rPr lang="ru-RU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конфіденційності</a:t>
            </a:r>
            <a:r>
              <a:rPr lang="ru-RU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тестування</a:t>
            </a:r>
            <a:r>
              <a:rPr lang="ru-RU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ВІЛ-</a:t>
            </a:r>
            <a:r>
              <a:rPr lang="ru-RU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інфекцію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дітей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uk-UA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33412"/>
          </a:xfrm>
        </p:spPr>
        <p:txBody>
          <a:bodyPr/>
          <a:lstStyle/>
          <a:p>
            <a:r>
              <a:rPr lang="uk-UA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Поточна діяльність (3)</a:t>
            </a:r>
            <a:endParaRPr lang="ru-RU" sz="4800" dirty="0" smtClean="0"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4087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Проведення на постійній основі моніторингових досліджень</a:t>
            </a:r>
            <a:r>
              <a:rPr lang="uk-UA" sz="22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22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які </a:t>
            </a:r>
            <a:r>
              <a:rPr lang="uk-UA" sz="22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дозволяють </a:t>
            </a:r>
            <a:r>
              <a:rPr lang="uk-UA" sz="22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вчасно коригувати </a:t>
            </a:r>
            <a:r>
              <a:rPr lang="uk-UA" sz="22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профілактичну діяльність серед підлітків та ПГР зокрема</a:t>
            </a:r>
            <a:r>
              <a:rPr lang="uk-UA" sz="20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auto">
              <a:spcAft>
                <a:spcPts val="0"/>
              </a:spcAft>
              <a:buNone/>
              <a:defRPr/>
            </a:pPr>
            <a:endParaRPr lang="ru-RU" sz="800" dirty="0" smtClean="0">
              <a:solidFill>
                <a:srgbClr val="4F81B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None/>
              <a:defRPr/>
            </a:pPr>
            <a:endParaRPr lang="ru-RU" sz="800" dirty="0">
              <a:solidFill>
                <a:srgbClr val="4F81B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Налагодження системи </a:t>
            </a:r>
            <a:r>
              <a:rPr lang="uk-UA" sz="2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переадресації</a:t>
            </a:r>
            <a:r>
              <a:rPr lang="uk-UA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та взаємодії між організаціями соціально-медичного спрямування, що працюють у сфері надання послуг </a:t>
            </a:r>
            <a:r>
              <a:rPr lang="uk-UA" sz="22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підліткам/ПГР.</a:t>
            </a:r>
          </a:p>
          <a:p>
            <a:pPr algn="just" fontAlgn="auto">
              <a:spcAft>
                <a:spcPts val="0"/>
              </a:spcAft>
              <a:buNone/>
              <a:defRPr/>
            </a:pPr>
            <a:endParaRPr lang="uk-UA" sz="800" dirty="0" smtClean="0">
              <a:solidFill>
                <a:srgbClr val="4F81B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None/>
              <a:defRPr/>
            </a:pPr>
            <a:endParaRPr lang="uk-UA" sz="800" dirty="0" smtClean="0">
              <a:solidFill>
                <a:srgbClr val="4F81B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Навчання надавачів послуг.:</a:t>
            </a:r>
          </a:p>
          <a:p>
            <a:pPr indent="-161925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Активізація роз’яснювальної роботи серед надавачів послуг про права підлітків, зокрема з груп ризику, щодо проходження </a:t>
            </a:r>
            <a:r>
              <a:rPr lang="uk-UA" sz="2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КіТ</a:t>
            </a:r>
            <a:r>
              <a:rPr lang="uk-U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-161925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 навчальних програм (ВНЗ, закладів підвищення кваліфікації) включити відповідну тематику з ВІЛ/</a:t>
            </a:r>
            <a:r>
              <a:rPr lang="uk-UA" sz="2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СНІДу</a:t>
            </a:r>
            <a:r>
              <a:rPr lang="uk-U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2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КіТ</a:t>
            </a:r>
            <a:r>
              <a:rPr lang="uk-U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та неповнолітніх (</a:t>
            </a:r>
            <a:r>
              <a:rPr lang="uk-UA" sz="22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нормативно-правові аспекти, юридична відповідальність, права і обов’язки медичних/соціальних працівників/педагогів та неповнолітніх, в т. ч. ЛЖВ</a:t>
            </a:r>
            <a:r>
              <a:rPr lang="uk-UA" sz="2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).</a:t>
            </a:r>
            <a:endParaRPr lang="en-US" sz="2200" dirty="0">
              <a:solidFill>
                <a:srgbClr val="4F81B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Поточна діяльність (4)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13788" cy="504056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Мотивування підлітків до проходження тестування:</a:t>
            </a:r>
          </a:p>
          <a:p>
            <a:pPr marL="455613" indent="-161925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Підвищення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серед підлітків та 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молоді, зокрема з груп ризику, </a:t>
            </a:r>
            <a:r>
              <a:rPr lang="uk-UA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рівня знань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щодо ВІЛ-інфекції/</a:t>
            </a:r>
            <a:r>
              <a:rPr lang="uk-UA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СНІДу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</a:t>
            </a:r>
            <a:r>
              <a:rPr lang="uk-UA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мотивування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до знання свого ВІЛ-статусу, що є важливим для корекції ризикованої поведінки та необхідного лікування.</a:t>
            </a:r>
          </a:p>
          <a:p>
            <a:pPr marL="455613" indent="-161925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Впровадження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активного </a:t>
            </a:r>
            <a:r>
              <a:rPr lang="uk-UA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використання сучасних </a:t>
            </a:r>
            <a:r>
              <a:rPr lang="uk-UA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технологій 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24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онлайн-консультування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за допомогою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соціальних 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мереж в Інтернеті, мобільних телефонів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5613" indent="-161925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uk-UA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роведення </a:t>
            </a:r>
            <a:r>
              <a:rPr lang="uk-UA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фокусованих</a:t>
            </a:r>
            <a:r>
              <a:rPr lang="uk-UA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кампаній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підлітків та молоді, з метою розповсюдження інформаційних матеріалів з використанням яскравих слоганів, які будуть зрозумілими різним віковим групам. </a:t>
            </a:r>
            <a:endParaRPr lang="uk-UA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unicef.org/ukraine/ukr/ATTCXV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252520" cy="6480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214313" y="285750"/>
            <a:ext cx="8715375" cy="1143000"/>
          </a:xfrm>
        </p:spPr>
        <p:txBody>
          <a:bodyPr/>
          <a:lstStyle/>
          <a:p>
            <a:r>
              <a:rPr lang="uk-UA" sz="3000" b="1" smtClean="0">
                <a:solidFill>
                  <a:srgbClr val="BF0B58"/>
                </a:solidFill>
                <a:latin typeface="Arial" charset="0"/>
                <a:cs typeface="Arial" charset="0"/>
              </a:rPr>
              <a:t>Додаткову інформацію можна отримати:</a:t>
            </a:r>
            <a:r>
              <a:rPr lang="uk-UA" sz="3000" b="1" smtClean="0">
                <a:solidFill>
                  <a:srgbClr val="BF0B58"/>
                </a:solidFill>
                <a:ea typeface="Calibri" pitchFamily="34" charset="0"/>
                <a:cs typeface="Calibri" pitchFamily="34" charset="0"/>
              </a:rPr>
              <a:t/>
            </a:r>
            <a:br>
              <a:rPr lang="uk-UA" sz="3000" b="1" smtClean="0">
                <a:solidFill>
                  <a:srgbClr val="BF0B58"/>
                </a:solidFill>
                <a:ea typeface="Calibri" pitchFamily="34" charset="0"/>
                <a:cs typeface="Calibri" pitchFamily="34" charset="0"/>
              </a:rPr>
            </a:br>
            <a:endParaRPr lang="ru-RU" sz="3000" smtClean="0">
              <a:solidFill>
                <a:srgbClr val="BF0B5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1124744"/>
            <a:ext cx="8158162" cy="55189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400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uk-UA" sz="5100" b="1" dirty="0" smtClean="0">
                <a:solidFill>
                  <a:srgbClr val="0070C0"/>
                </a:solidFill>
                <a:cs typeface="Calibri" pitchFamily="34" charset="0"/>
              </a:rPr>
              <a:t>ЮНІСЕФ: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5100" dirty="0" smtClean="0">
                <a:cs typeface="Calibri" pitchFamily="34" charset="0"/>
              </a:rPr>
              <a:t>(044</a:t>
            </a:r>
            <a:r>
              <a:rPr lang="en-US" sz="5100" dirty="0">
                <a:cs typeface="Calibri" pitchFamily="34" charset="0"/>
              </a:rPr>
              <a:t>) 254 </a:t>
            </a:r>
            <a:r>
              <a:rPr lang="en-US" sz="5100" dirty="0" smtClean="0">
                <a:cs typeface="Calibri" pitchFamily="34" charset="0"/>
              </a:rPr>
              <a:t>24</a:t>
            </a:r>
            <a:r>
              <a:rPr lang="uk-UA" sz="5100" dirty="0" smtClean="0">
                <a:cs typeface="Calibri" pitchFamily="34" charset="0"/>
              </a:rPr>
              <a:t> </a:t>
            </a:r>
            <a:r>
              <a:rPr lang="en-US" sz="5100" dirty="0" smtClean="0">
                <a:cs typeface="Calibri" pitchFamily="34" charset="0"/>
              </a:rPr>
              <a:t>50</a:t>
            </a:r>
            <a:r>
              <a:rPr lang="en-US" sz="5100" dirty="0">
                <a:cs typeface="Calibri" pitchFamily="34" charset="0"/>
              </a:rPr>
              <a:t>, 254 </a:t>
            </a:r>
            <a:r>
              <a:rPr lang="en-US" sz="5100" dirty="0" smtClean="0">
                <a:cs typeface="Calibri" pitchFamily="34" charset="0"/>
              </a:rPr>
              <a:t>24</a:t>
            </a:r>
            <a:r>
              <a:rPr lang="uk-UA" sz="5100" dirty="0" smtClean="0">
                <a:cs typeface="Calibri" pitchFamily="34" charset="0"/>
              </a:rPr>
              <a:t> </a:t>
            </a:r>
            <a:r>
              <a:rPr lang="en-US" sz="5100" dirty="0" smtClean="0">
                <a:cs typeface="Calibri" pitchFamily="34" charset="0"/>
              </a:rPr>
              <a:t>39</a:t>
            </a:r>
            <a:r>
              <a:rPr lang="en-US" sz="5100" dirty="0">
                <a:cs typeface="Calibri" pitchFamily="34" charset="0"/>
              </a:rPr>
              <a:t>,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5100" dirty="0" smtClean="0">
                <a:cs typeface="Calibri" pitchFamily="34" charset="0"/>
              </a:rPr>
              <a:t>(044</a:t>
            </a:r>
            <a:r>
              <a:rPr lang="en-US" sz="5100" dirty="0">
                <a:cs typeface="Calibri" pitchFamily="34" charset="0"/>
              </a:rPr>
              <a:t>) </a:t>
            </a:r>
            <a:r>
              <a:rPr lang="en-US" sz="5100" dirty="0" smtClean="0">
                <a:cs typeface="Calibri" pitchFamily="34" charset="0"/>
              </a:rPr>
              <a:t>230</a:t>
            </a:r>
            <a:r>
              <a:rPr lang="uk-UA" sz="5100" dirty="0" smtClean="0">
                <a:cs typeface="Calibri" pitchFamily="34" charset="0"/>
              </a:rPr>
              <a:t> </a:t>
            </a:r>
            <a:r>
              <a:rPr lang="en-US" sz="5100" dirty="0" smtClean="0">
                <a:cs typeface="Calibri" pitchFamily="34" charset="0"/>
              </a:rPr>
              <a:t>25</a:t>
            </a:r>
            <a:r>
              <a:rPr lang="uk-UA" sz="5100" dirty="0" smtClean="0">
                <a:cs typeface="Calibri" pitchFamily="34" charset="0"/>
              </a:rPr>
              <a:t> </a:t>
            </a:r>
            <a:r>
              <a:rPr lang="en-US" sz="5100" dirty="0" smtClean="0">
                <a:cs typeface="Calibri" pitchFamily="34" charset="0"/>
              </a:rPr>
              <a:t>14 </a:t>
            </a:r>
            <a:r>
              <a:rPr lang="en-US" sz="5100" dirty="0">
                <a:cs typeface="Calibri" pitchFamily="34" charset="0"/>
              </a:rPr>
              <a:t>ext.103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5100" dirty="0">
                <a:cs typeface="Calibri" pitchFamily="34" charset="0"/>
              </a:rPr>
              <a:t>Fax: </a:t>
            </a:r>
            <a:r>
              <a:rPr lang="en-US" sz="5100" dirty="0" smtClean="0">
                <a:cs typeface="Calibri" pitchFamily="34" charset="0"/>
              </a:rPr>
              <a:t>(+044</a:t>
            </a:r>
            <a:r>
              <a:rPr lang="en-US" sz="5100" dirty="0">
                <a:cs typeface="Calibri" pitchFamily="34" charset="0"/>
              </a:rPr>
              <a:t>) 230 </a:t>
            </a:r>
            <a:r>
              <a:rPr lang="en-US" sz="5100" dirty="0" smtClean="0">
                <a:cs typeface="Calibri" pitchFamily="34" charset="0"/>
              </a:rPr>
              <a:t>25</a:t>
            </a:r>
            <a:r>
              <a:rPr lang="uk-UA" sz="5100" dirty="0" smtClean="0">
                <a:cs typeface="Calibri" pitchFamily="34" charset="0"/>
              </a:rPr>
              <a:t> </a:t>
            </a:r>
            <a:r>
              <a:rPr lang="en-US" sz="5100" dirty="0" smtClean="0">
                <a:cs typeface="Calibri" pitchFamily="34" charset="0"/>
              </a:rPr>
              <a:t>06</a:t>
            </a:r>
            <a:endParaRPr lang="en-US" sz="5100" dirty="0">
              <a:cs typeface="Calibri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uk-UA" sz="5100" b="1" u="sng" dirty="0" smtClean="0">
              <a:cs typeface="Calibri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uk-UA" sz="5100" b="1" i="1" dirty="0">
                <a:cs typeface="Calibri" pitchFamily="34" charset="0"/>
              </a:rPr>
              <a:t>Олена </a:t>
            </a:r>
            <a:r>
              <a:rPr lang="uk-UA" sz="5100" b="1" i="1" dirty="0" smtClean="0">
                <a:cs typeface="Calibri" pitchFamily="34" charset="0"/>
              </a:rPr>
              <a:t>Сакович, </a:t>
            </a:r>
            <a:r>
              <a:rPr lang="en-US" sz="5100" b="1" i="1" dirty="0" smtClean="0">
                <a:solidFill>
                  <a:srgbClr val="0000CC"/>
                </a:solidFill>
                <a:cs typeface="Calibri" pitchFamily="34" charset="0"/>
                <a:hlinkClick r:id="rId2"/>
              </a:rPr>
              <a:t>osakovych@unicef.org</a:t>
            </a:r>
            <a:endParaRPr lang="en-US" sz="5100" b="1" i="1" dirty="0" smtClean="0">
              <a:solidFill>
                <a:srgbClr val="0000CC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5100" b="1" i="1" dirty="0" smtClean="0">
                <a:solidFill>
                  <a:srgbClr val="0000FF"/>
                </a:solidFill>
                <a:cs typeface="Calibri" pitchFamily="34" charset="0"/>
              </a:rPr>
              <a:t>    </a:t>
            </a: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uk-UA" sz="5100" b="1" dirty="0" smtClean="0">
              <a:solidFill>
                <a:srgbClr val="0000FF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uk-UA" sz="5100" b="1" dirty="0">
              <a:solidFill>
                <a:srgbClr val="990000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uk-UA" sz="5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0000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sz="5100" b="1" dirty="0">
                <a:solidFill>
                  <a:srgbClr val="0070C0"/>
                </a:solidFill>
                <a:cs typeface="Times New Roman" pitchFamily="18" charset="0"/>
              </a:rPr>
              <a:t>УІСД ім. </a:t>
            </a:r>
            <a:r>
              <a:rPr lang="uk-UA" sz="5100" b="1" dirty="0" smtClean="0">
                <a:solidFill>
                  <a:srgbClr val="0070C0"/>
                </a:solidFill>
                <a:cs typeface="Times New Roman" pitchFamily="18" charset="0"/>
              </a:rPr>
              <a:t>О.Яременка:</a:t>
            </a:r>
            <a:endParaRPr lang="uk-UA" sz="5100" b="1" dirty="0">
              <a:solidFill>
                <a:srgbClr val="0070C0"/>
              </a:solidFill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uk-UA" sz="13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sz="5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Calibri" pitchFamily="34" charset="0"/>
              </a:rPr>
              <a:t>       </a:t>
            </a:r>
            <a:endParaRPr lang="uk-UA" sz="51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sz="5100" dirty="0" smtClean="0">
                <a:cs typeface="Calibri" pitchFamily="34" charset="0"/>
              </a:rPr>
              <a:t>Тел.</a:t>
            </a:r>
            <a:r>
              <a:rPr lang="en-US" sz="5100" dirty="0" smtClean="0">
                <a:cs typeface="Calibri" pitchFamily="34" charset="0"/>
              </a:rPr>
              <a:t>/</a:t>
            </a:r>
            <a:r>
              <a:rPr lang="ru-RU" sz="5100" dirty="0" smtClean="0">
                <a:cs typeface="Calibri" pitchFamily="34" charset="0"/>
              </a:rPr>
              <a:t>факс</a:t>
            </a:r>
            <a:r>
              <a:rPr lang="uk-UA" sz="5100" dirty="0" smtClean="0">
                <a:cs typeface="Calibri" pitchFamily="34" charset="0"/>
              </a:rPr>
              <a:t>: (044) 501 50 76</a:t>
            </a: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uk-UA" sz="1300" dirty="0" smtClean="0"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sz="5100" dirty="0"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sz="5100" b="1" i="1" dirty="0" smtClean="0">
                <a:cs typeface="Calibri" pitchFamily="34" charset="0"/>
              </a:rPr>
              <a:t>Ольга </a:t>
            </a:r>
            <a:r>
              <a:rPr lang="uk-UA" sz="5100" b="1" i="1" dirty="0">
                <a:cs typeface="Calibri" pitchFamily="34" charset="0"/>
              </a:rPr>
              <a:t>Балакірєва</a:t>
            </a:r>
            <a:r>
              <a:rPr lang="en-US" sz="5100" b="1" i="1" dirty="0" smtClean="0">
                <a:cs typeface="Calibri" pitchFamily="34" charset="0"/>
              </a:rPr>
              <a:t>,</a:t>
            </a:r>
            <a:r>
              <a:rPr lang="uk-UA" sz="5100" b="1" i="1" dirty="0" smtClean="0">
                <a:cs typeface="Calibri" pitchFamily="34" charset="0"/>
              </a:rPr>
              <a:t> канд. </a:t>
            </a:r>
            <a:r>
              <a:rPr lang="uk-UA" sz="5100" b="1" i="1" dirty="0" err="1" smtClean="0">
                <a:cs typeface="Calibri" pitchFamily="34" charset="0"/>
              </a:rPr>
              <a:t>соціол</a:t>
            </a:r>
            <a:r>
              <a:rPr lang="uk-UA" sz="5100" b="1" i="1" dirty="0" smtClean="0">
                <a:cs typeface="Calibri" pitchFamily="34" charset="0"/>
              </a:rPr>
              <a:t>. наук,</a:t>
            </a:r>
            <a:r>
              <a:rPr lang="en-US" sz="5100" b="1" i="1" dirty="0" smtClean="0">
                <a:cs typeface="Calibri" pitchFamily="34" charset="0"/>
              </a:rPr>
              <a:t> </a:t>
            </a:r>
            <a:r>
              <a:rPr lang="en-US" sz="5100" b="1" i="1" dirty="0" smtClean="0">
                <a:solidFill>
                  <a:srgbClr val="0000FF"/>
                </a:solidFill>
                <a:cs typeface="Calibri" pitchFamily="34" charset="0"/>
                <a:hlinkClick r:id="rId3"/>
              </a:rPr>
              <a:t>bon_smc@inet.ua</a:t>
            </a:r>
            <a:endParaRPr lang="en-US" sz="5100" b="1" i="1" dirty="0" smtClean="0">
              <a:solidFill>
                <a:srgbClr val="0000FF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uk-UA" sz="5100" b="1" i="1" dirty="0">
              <a:solidFill>
                <a:srgbClr val="0000FF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sz="5100" b="1" i="1" dirty="0" smtClean="0">
                <a:cs typeface="Calibri" pitchFamily="34" charset="0"/>
              </a:rPr>
              <a:t>Тетяна </a:t>
            </a:r>
            <a:r>
              <a:rPr lang="uk-UA" sz="5100" b="1" i="1" dirty="0">
                <a:cs typeface="Calibri" pitchFamily="34" charset="0"/>
              </a:rPr>
              <a:t>Бондар,</a:t>
            </a:r>
            <a:r>
              <a:rPr lang="en-US" sz="5100" b="1" i="1" dirty="0">
                <a:cs typeface="Calibri" pitchFamily="34" charset="0"/>
              </a:rPr>
              <a:t> </a:t>
            </a:r>
            <a:r>
              <a:rPr lang="uk-UA" sz="5100" b="1" i="1" dirty="0">
                <a:cs typeface="Calibri" pitchFamily="34" charset="0"/>
              </a:rPr>
              <a:t>канд. </a:t>
            </a:r>
            <a:r>
              <a:rPr lang="uk-UA" sz="5100" b="1" i="1" dirty="0" err="1">
                <a:cs typeface="Calibri" pitchFamily="34" charset="0"/>
              </a:rPr>
              <a:t>соціол</a:t>
            </a:r>
            <a:r>
              <a:rPr lang="uk-UA" sz="5100" b="1" i="1" dirty="0">
                <a:cs typeface="Calibri" pitchFamily="34" charset="0"/>
              </a:rPr>
              <a:t>. наук,</a:t>
            </a:r>
            <a:r>
              <a:rPr lang="en-US" sz="5100" b="1" i="1" dirty="0">
                <a:cs typeface="Calibri" pitchFamily="34" charset="0"/>
              </a:rPr>
              <a:t> </a:t>
            </a:r>
            <a:r>
              <a:rPr lang="en-US" sz="5100" b="1" i="1" dirty="0" smtClean="0">
                <a:solidFill>
                  <a:srgbClr val="0000FF"/>
                </a:solidFill>
                <a:cs typeface="Calibri" pitchFamily="34" charset="0"/>
                <a:hlinkClick r:id="rId4"/>
              </a:rPr>
              <a:t>bondar@uisr.org.ua</a:t>
            </a:r>
            <a:endParaRPr lang="en-US" sz="5100" b="1" i="1" dirty="0" smtClean="0">
              <a:solidFill>
                <a:srgbClr val="0000FF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5100" b="1" dirty="0" smtClean="0">
                <a:solidFill>
                  <a:srgbClr val="0000FF"/>
                </a:solidFill>
                <a:cs typeface="Calibri" pitchFamily="34" charset="0"/>
              </a:rPr>
              <a:t> </a:t>
            </a:r>
            <a:endParaRPr lang="uk-UA" sz="5100" b="1" dirty="0" smtClean="0">
              <a:solidFill>
                <a:srgbClr val="0000FF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5100" b="1" i="1" dirty="0" smtClean="0">
                <a:cs typeface="Calibri" pitchFamily="34" charset="0"/>
              </a:rPr>
              <a:t>Анастасія Судакова,</a:t>
            </a:r>
            <a:r>
              <a:rPr lang="en-US" sz="5100" b="1" i="1" dirty="0" smtClean="0">
                <a:cs typeface="Calibri" pitchFamily="34" charset="0"/>
              </a:rPr>
              <a:t> </a:t>
            </a:r>
            <a:r>
              <a:rPr lang="en-US" sz="5100" b="1" i="1" dirty="0" err="1" smtClean="0">
                <a:cs typeface="Calibri" pitchFamily="34" charset="0"/>
                <a:hlinkClick r:id="rId5"/>
              </a:rPr>
              <a:t>a.s</a:t>
            </a:r>
            <a:r>
              <a:rPr lang="uk-UA" sz="5100" b="1" i="1" dirty="0">
                <a:cs typeface="Calibri" pitchFamily="34" charset="0"/>
                <a:hlinkClick r:id="rId5"/>
              </a:rPr>
              <a:t>и</a:t>
            </a:r>
            <a:r>
              <a:rPr lang="en-US" sz="5100" b="1" i="1" dirty="0" smtClean="0">
                <a:cs typeface="Calibri" pitchFamily="34" charset="0"/>
                <a:hlinkClick r:id="rId5"/>
              </a:rPr>
              <a:t>dakova</a:t>
            </a:r>
            <a:r>
              <a:rPr lang="en-US" sz="5100" b="1" i="1" dirty="0" smtClean="0">
                <a:solidFill>
                  <a:srgbClr val="0000FF"/>
                </a:solidFill>
                <a:cs typeface="Calibri" pitchFamily="34" charset="0"/>
                <a:hlinkClick r:id="rId5"/>
              </a:rPr>
              <a:t>@uisr.org.ua</a:t>
            </a:r>
            <a:endParaRPr lang="en-US" sz="5100" b="1" i="1" dirty="0" smtClean="0">
              <a:solidFill>
                <a:srgbClr val="0000FF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5100" b="1" dirty="0" smtClean="0">
                <a:solidFill>
                  <a:srgbClr val="0000FF"/>
                </a:solidFill>
                <a:cs typeface="Calibri" pitchFamily="34" charset="0"/>
              </a:rPr>
              <a:t> </a:t>
            </a:r>
            <a:endParaRPr lang="uk-UA" sz="5100" b="1" dirty="0">
              <a:solidFill>
                <a:srgbClr val="0000FF"/>
              </a:solidFill>
              <a:cs typeface="Calibri" pitchFamily="34" charset="0"/>
            </a:endParaRP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uk-UA" sz="2900" b="1" dirty="0" smtClean="0">
              <a:solidFill>
                <a:srgbClr val="0000FF"/>
              </a:solidFill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DD0CBC28-CFD3-45CE-ACD2-12D9756DDAD9}" type="slidenum">
              <a:rPr lang="ru-RU"/>
              <a:pPr>
                <a:defRPr/>
              </a:pPr>
              <a:t>25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Характеристика </a:t>
            </a:r>
            <a:r>
              <a:rPr lang="uk-UA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епідситуації</a:t>
            </a:r>
            <a:r>
              <a:rPr lang="uk-UA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uk-UA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Україні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(2)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err="1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Динаміка</a:t>
            </a:r>
            <a: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офіційно</a:t>
            </a:r>
            <a: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зареєстрованих</a:t>
            </a:r>
            <a: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нових</a:t>
            </a:r>
            <a: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випадків</a:t>
            </a:r>
            <a: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b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ВІЛ-</a:t>
            </a:r>
            <a:r>
              <a:rPr lang="ru-RU" sz="2000" b="1" dirty="0" err="1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інфекції</a:t>
            </a:r>
            <a:r>
              <a:rPr lang="ru-RU" sz="2000" b="1" dirty="0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 </a:t>
            </a:r>
            <a:r>
              <a:rPr lang="ru-RU" sz="2000" b="1" dirty="0" err="1">
                <a:solidFill>
                  <a:schemeClr val="tx2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Україні</a:t>
            </a:r>
            <a:endParaRPr lang="ru-RU" sz="3600" dirty="0">
              <a:solidFill>
                <a:schemeClr val="tx2"/>
              </a:solidFill>
            </a:endParaRPr>
          </a:p>
        </p:txBody>
      </p:sp>
      <p:graphicFrame>
        <p:nvGraphicFramePr>
          <p:cNvPr id="4099" name="Объект 3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8712968" cy="5301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Лист" r:id="rId4" imgW="9172575" imgH="5886450" progId="Excel.Sheet.8">
                  <p:embed/>
                </p:oleObj>
              </mc:Choice>
              <mc:Fallback>
                <p:oleObj name="Лист" r:id="rId4" imgW="9172575" imgH="5886450" progId="Excel.Shee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556792"/>
                        <a:ext cx="8712968" cy="5301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sz="2800" b="1" i="1" smtClean="0">
                <a:solidFill>
                  <a:srgbClr val="254061"/>
                </a:solidFill>
                <a:latin typeface="Arial" charset="0"/>
                <a:cs typeface="Arial" charset="0"/>
              </a:rPr>
              <a:t>З чого ми починали?</a:t>
            </a:r>
            <a:endParaRPr lang="ru-RU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507288" cy="4833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0784"/>
                <a:gridCol w="4536504"/>
              </a:tblGrid>
              <a:tr h="309656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9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Загальна</a:t>
                      </a:r>
                      <a:r>
                        <a:rPr lang="ru-RU" sz="19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характеристика </a:t>
                      </a:r>
                      <a:r>
                        <a:rPr lang="ru-RU" sz="19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ситуації</a:t>
                      </a:r>
                      <a:endParaRPr lang="ru-RU" sz="1900" b="1" dirty="0" smtClean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 eaLnBrk="1" hangingPunct="1">
                        <a:spcBef>
                          <a:spcPct val="30000"/>
                        </a:spcBef>
                        <a:buFont typeface="Arial" pitchFamily="34" charset="0"/>
                        <a:buChar char="•"/>
                      </a:pP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Відсутність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стратегії</a:t>
                      </a:r>
                      <a:r>
                        <a:rPr lang="en-GB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285750" indent="-285750" eaLnBrk="1" hangingPunct="1">
                        <a:spcBef>
                          <a:spcPct val="30000"/>
                        </a:spcBef>
                        <a:buFont typeface="Arial" pitchFamily="34" charset="0"/>
                        <a:buChar char="•"/>
                      </a:pP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Відсутність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оцінки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чисельності</a:t>
                      </a:r>
                      <a:endParaRPr lang="en-GB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 eaLnBrk="1" hangingPunct="1">
                        <a:spcBef>
                          <a:spcPct val="30000"/>
                        </a:spcBef>
                        <a:buFont typeface="Arial" pitchFamily="34" charset="0"/>
                        <a:buChar char="•"/>
                      </a:pP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Багато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«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відповідальних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r>
                        <a:rPr lang="en-GB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дуже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мало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надавачів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послуг</a:t>
                      </a:r>
                      <a:endParaRPr lang="en-GB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spcBef>
                          <a:spcPct val="30000"/>
                        </a:spcBef>
                        <a:buFont typeface="Arial" pitchFamily="34" charset="0"/>
                        <a:buChar char="•"/>
                      </a:pP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Відсутність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чітких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мандатів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&amp;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неефективна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координація</a:t>
                      </a:r>
                      <a:endParaRPr lang="en-GB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spcBef>
                          <a:spcPct val="30000"/>
                        </a:spcBef>
                        <a:buFont typeface="Arial" pitchFamily="34" charset="0"/>
                        <a:buChar char="•"/>
                      </a:pP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Подвійні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стандарты </a:t>
                      </a:r>
                      <a:r>
                        <a:rPr lang="en-GB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&amp;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порушення</a:t>
                      </a:r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прав </a:t>
                      </a:r>
                      <a:r>
                        <a:rPr lang="ru-RU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дитини</a:t>
                      </a:r>
                      <a:r>
                        <a:rPr lang="en-GB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endParaRPr lang="uk-UA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ПГР</a:t>
                      </a:r>
                      <a:r>
                        <a:rPr lang="en-GB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– </a:t>
                      </a:r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не </a:t>
                      </a:r>
                      <a:r>
                        <a:rPr lang="uk-UA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були</a:t>
                      </a:r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приоритетом</a:t>
                      </a:r>
                      <a:r>
                        <a:rPr lang="en-GB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відповіді</a:t>
                      </a:r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на 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епідемію</a:t>
                      </a:r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ВІЛ/СНІД</a:t>
                      </a:r>
                      <a:endParaRPr lang="en-US" sz="2800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CHILDREN AND YOUNG PEOPLE LIVING OR WORKING ON</a:t>
                      </a:r>
                    </a:p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STREETS: THE MISSING FACE OF THE HIV EPIDEMIC</a:t>
                      </a:r>
                    </a:p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UKRAINE</a:t>
                      </a:r>
                      <a:endParaRPr lang="uk-UA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dirty="0" smtClean="0"/>
                        <a:t>UNICEF</a:t>
                      </a:r>
                      <a:r>
                        <a:rPr lang="uk-UA" dirty="0" smtClean="0"/>
                        <a:t>, </a:t>
                      </a:r>
                      <a:r>
                        <a:rPr lang="en-US" dirty="0" smtClean="0"/>
                        <a:t>AFEW</a:t>
                      </a:r>
                      <a:r>
                        <a:rPr lang="uk-UA" dirty="0" smtClean="0"/>
                        <a:t>, </a:t>
                      </a:r>
                      <a:r>
                        <a:rPr lang="en-US" dirty="0" smtClean="0"/>
                        <a:t>Kyiv </a:t>
                      </a:r>
                      <a:r>
                        <a:rPr lang="uk-UA" dirty="0" smtClean="0"/>
                        <a:t>2006</a:t>
                      </a:r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35" name="Picture 2" descr="D:\SUDAKOVA_NASTYA\MARA\0612-hi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125538"/>
            <a:ext cx="3744913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Здійснені кроки (1)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761038"/>
          </a:xfrm>
        </p:spPr>
        <p:txBody>
          <a:bodyPr rtlCol="0">
            <a:normAutofit fontScale="85000" lnSpcReduction="10000"/>
          </a:bodyPr>
          <a:lstStyle/>
          <a:p>
            <a:pPr marL="0" indent="269875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Аналіз ситуації: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900" dirty="0" smtClean="0">
                <a:latin typeface="Arial" pitchFamily="34" charset="0"/>
                <a:cs typeface="Arial" pitchFamily="34" charset="0"/>
              </a:rPr>
              <a:t>Кабінетне дослідження з вивчення наявних даних щодо ПГР (2007)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900" dirty="0" smtClean="0">
                <a:latin typeface="Arial" pitchFamily="34" charset="0"/>
                <a:cs typeface="Arial" pitchFamily="34" charset="0"/>
              </a:rPr>
              <a:t>Низка досліджень серед підлітків, які живуть або працюють на вулиці (базове опитування 2008р., повторне – 2011р., Альянс з ВІЛ/</a:t>
            </a:r>
            <a:r>
              <a:rPr lang="uk-UA" sz="2900" dirty="0" err="1" smtClean="0">
                <a:latin typeface="Arial" pitchFamily="34" charset="0"/>
                <a:cs typeface="Arial" pitchFamily="34" charset="0"/>
              </a:rPr>
              <a:t>СНІДу</a:t>
            </a:r>
            <a:r>
              <a:rPr lang="uk-UA" sz="2900" dirty="0" smtClean="0">
                <a:latin typeface="Arial" pitchFamily="34" charset="0"/>
                <a:cs typeface="Arial" pitchFamily="34" charset="0"/>
              </a:rPr>
              <a:t> - 2013)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900" dirty="0" smtClean="0">
                <a:latin typeface="Arial" pitchFamily="34" charset="0"/>
                <a:cs typeface="Arial" pitchFamily="34" charset="0"/>
              </a:rPr>
              <a:t>Вторинний аналіз даних </a:t>
            </a:r>
            <a:r>
              <a:rPr lang="uk-UA" sz="2900" dirty="0" err="1" smtClean="0">
                <a:latin typeface="Arial" pitchFamily="34" charset="0"/>
                <a:cs typeface="Arial" pitchFamily="34" charset="0"/>
              </a:rPr>
              <a:t>біоповедінкових</a:t>
            </a:r>
            <a:r>
              <a:rPr lang="uk-UA" sz="2900" dirty="0" smtClean="0">
                <a:latin typeface="Arial" pitchFamily="34" charset="0"/>
                <a:cs typeface="Arial" pitchFamily="34" charset="0"/>
              </a:rPr>
              <a:t> досліджень серед підлітків груп ризику – СІН, ЖКС та ЧСЧ (2007, 2011-12, 2013-14)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900" dirty="0">
                <a:latin typeface="Arial" pitchFamily="34" charset="0"/>
                <a:cs typeface="Arial" pitchFamily="34" charset="0"/>
              </a:rPr>
              <a:t>Оцінка чисельності дітей та молоді вікової групи 10–19 років, що відносяться до груп </a:t>
            </a:r>
            <a:r>
              <a:rPr lang="uk-UA" sz="2900" dirty="0" smtClean="0">
                <a:latin typeface="Arial" pitchFamily="34" charset="0"/>
                <a:cs typeface="Arial" pitchFamily="34" charset="0"/>
              </a:rPr>
              <a:t>ризику (2007, 2012, 2014)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900" dirty="0" smtClean="0">
                <a:latin typeface="Arial" pitchFamily="34" charset="0"/>
                <a:cs typeface="Arial" pitchFamily="34" charset="0"/>
              </a:rPr>
              <a:t>Аналіз законодавства </a:t>
            </a:r>
            <a:r>
              <a:rPr lang="uk-UA" sz="2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щодо профілактики </a:t>
            </a:r>
            <a:r>
              <a:rPr lang="uk-UA" sz="2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ВІЛ/СНІД та </a:t>
            </a:r>
            <a:r>
              <a:rPr lang="uk-UA" sz="2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доступу </a:t>
            </a:r>
            <a:r>
              <a:rPr lang="uk-UA" sz="2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 медико-соціальних </a:t>
            </a:r>
            <a:r>
              <a:rPr lang="uk-UA" sz="2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послуг серед підлітків</a:t>
            </a:r>
            <a:r>
              <a:rPr lang="uk-UA" sz="2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2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 тому числі підлітків груп ризику </a:t>
            </a:r>
            <a:r>
              <a:rPr lang="uk-UA" sz="29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(2008, 2013)</a:t>
            </a:r>
            <a:endParaRPr lang="uk-UA" sz="29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uk-UA" sz="2800" b="1" i="1" smtClean="0">
                <a:solidFill>
                  <a:srgbClr val="254061"/>
                </a:solidFill>
                <a:latin typeface="Arial" charset="0"/>
                <a:cs typeface="Arial" charset="0"/>
              </a:rPr>
              <a:t>Здійснені кроки (2)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256213"/>
          </a:xfrm>
        </p:spPr>
        <p:txBody>
          <a:bodyPr rtlCol="0">
            <a:normAutofit fontScale="92500" lnSpcReduction="10000"/>
          </a:bodyPr>
          <a:lstStyle/>
          <a:p>
            <a:pPr marL="0" indent="3619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Аналіз </a:t>
            </a:r>
            <a:r>
              <a:rPr lang="uk-U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ситуації </a:t>
            </a:r>
            <a:r>
              <a:rPr lang="uk-UA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(Продовження)</a:t>
            </a:r>
            <a:r>
              <a:rPr lang="uk-U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uk-UA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700" dirty="0">
                <a:latin typeface="Arial" pitchFamily="34" charset="0"/>
                <a:cs typeface="Arial" pitchFamily="34" charset="0"/>
              </a:rPr>
              <a:t>Аналіз зацікавлених сторін та оцінка потенціалу організації, що надають або планують надавати послуги підліткам, які живуть або працюють на вулиці (2008, 2012)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Моніторинг та документування </a:t>
            </a:r>
            <a:r>
              <a:rPr lang="uk-UA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реалізованих моделей надання послуг </a:t>
            </a:r>
            <a:r>
              <a:rPr lang="uk-UA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підліткам, в т.ч. ПГР, на </a:t>
            </a:r>
            <a:r>
              <a:rPr lang="uk-UA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місцевому рівні </a:t>
            </a:r>
            <a:r>
              <a:rPr lang="uk-UA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(2008-2014)</a:t>
            </a:r>
            <a:endParaRPr lang="uk-UA" sz="2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Огляд </a:t>
            </a:r>
            <a:r>
              <a:rPr lang="uk-UA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національного законодавства та існуючих практик</a:t>
            </a: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ДКТ </a:t>
            </a:r>
            <a:r>
              <a:rPr lang="uk-UA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 ВІЛ для підлітків, у тому числі підлітків груп ризику (2012)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uk-UA" sz="2700" dirty="0">
                <a:latin typeface="Arial" pitchFamily="34" charset="0"/>
                <a:cs typeface="Arial" pitchFamily="34" charset="0"/>
              </a:rPr>
              <a:t>Комплексне дослідження “Думки, оцінки та уподобання підлітків щодо тестування на ВІЛ та консультування” (за методологією ВООЗ) (2013</a:t>
            </a:r>
            <a:r>
              <a:rPr lang="uk-UA" sz="2700" dirty="0" smtClean="0">
                <a:latin typeface="Arial" pitchFamily="34" charset="0"/>
                <a:cs typeface="Arial" pitchFamily="34" charset="0"/>
              </a:rPr>
              <a:t>)</a:t>
            </a:r>
            <a:endParaRPr lang="uk-UA" sz="2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uk-UA" sz="2800" b="1" i="1" smtClean="0">
                <a:solidFill>
                  <a:srgbClr val="C00000"/>
                </a:solidFill>
                <a:latin typeface="Arial" charset="0"/>
                <a:cs typeface="Arial" charset="0"/>
              </a:rPr>
              <a:t>Що демонструють отримані дані? (1)</a:t>
            </a:r>
            <a:endParaRPr lang="ru-RU" sz="2800" b="1" i="1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196975"/>
            <a:ext cx="8291512" cy="4929188"/>
          </a:xfrm>
        </p:spPr>
        <p:txBody>
          <a:bodyPr rtlCol="0">
            <a:normAutofit/>
          </a:bodyPr>
          <a:lstStyle/>
          <a:p>
            <a:pPr marL="541338" indent="-541338" fontAlgn="auto">
              <a:spcBef>
                <a:spcPct val="400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450850" algn="l"/>
              </a:tabLst>
              <a:defRPr/>
            </a:pP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Ризиковані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практики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вище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41338" indent="-541338" fontAlgn="auto">
              <a:spcBef>
                <a:spcPct val="400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450850" algn="l"/>
              </a:tabLst>
              <a:defRPr/>
            </a:pP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Високий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рівень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уразливості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41338" indent="-541338" fontAlgn="auto">
              <a:spcBef>
                <a:spcPct val="400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450850" algn="l"/>
              </a:tabLst>
              <a:defRPr/>
            </a:pP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Обмежений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доступ до медико-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соціальних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послуг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в тому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числі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КіТ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41338" indent="-541338" fontAlgn="auto">
              <a:spcBef>
                <a:spcPct val="400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450850" algn="l"/>
              </a:tabLst>
              <a:defRPr/>
            </a:pP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Обмежене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число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НУО,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орієнтованих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ПГР;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низький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потенціал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залежність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донорів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41338" indent="-541338" fontAlgn="auto">
              <a:spcBef>
                <a:spcPct val="4000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450850" algn="l"/>
              </a:tabLst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захисту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дітей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не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працює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порушення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прав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дітей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Що демонструють отримані дані? (2</a:t>
            </a:r>
            <a:r>
              <a:rPr lang="uk-UA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518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22643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440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Рис. 1. Рівень поширення ВІЛ-інфекції серед «дітей вулиці» за результатами швидкого тестування, %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(Дослідження проведено у трьох містах: Донецьк (</a:t>
                      </a:r>
                      <a:r>
                        <a:rPr kumimoji="0" lang="en-US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uk-UA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=307), Київ (</a:t>
                      </a:r>
                      <a:r>
                        <a:rPr kumimoji="0" lang="en-US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uk-UA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=311), Одеса (</a:t>
                      </a:r>
                      <a:r>
                        <a:rPr kumimoji="0" lang="en-US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uk-UA" sz="12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=311))</a:t>
                      </a:r>
                      <a:endParaRPr kumimoji="0" lang="en-US" sz="11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Health</a:t>
                      </a: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Rights</a:t>
                      </a: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International</a:t>
                      </a: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&amp; CDC </a:t>
                      </a:r>
                      <a:r>
                        <a:rPr kumimoji="0" lang="uk-UA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Atlanta</a:t>
                      </a: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2008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280190"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endParaRPr lang="uk-UA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Рис. 2. Рівень поширення ВІЛ-інфекції серед  підлітків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СІН, ЖКС та ЧСЧ, %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(за даними </a:t>
                      </a:r>
                      <a:r>
                        <a:rPr kumimoji="0" lang="uk-UA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біоповедінкових</a:t>
                      </a:r>
                      <a:r>
                        <a:rPr kumimoji="0" lang="uk-UA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досліджень)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МБФ «Міжнародний Альянс з ВІЛ/СНІД в Україні»,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Центр </a:t>
                      </a:r>
                      <a:r>
                        <a:rPr kumimoji="0" lang="uk-UA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СНІДу</a:t>
                      </a: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, УІСД імені О. Яременка</a:t>
                      </a: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922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52536" y="836713"/>
            <a:ext cx="10009112" cy="287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4" name="Диаграмма 5"/>
          <p:cNvGraphicFramePr>
            <a:graphicFrameLocks/>
          </p:cNvGraphicFramePr>
          <p:nvPr/>
        </p:nvGraphicFramePr>
        <p:xfrm>
          <a:off x="4160838" y="4025900"/>
          <a:ext cx="4492625" cy="247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r:id="rId5" imgW="4493141" imgH="2481287" progId="Excel.Sheet.8">
                  <p:embed/>
                </p:oleObj>
              </mc:Choice>
              <mc:Fallback>
                <p:oleObj r:id="rId5" imgW="4493141" imgH="2481287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4025900"/>
                        <a:ext cx="4492625" cy="2478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90872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Високий рівень інфікування серед «дітей вулиці»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630932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Зменшення рівня інфікування серед підлітків </a:t>
            </a:r>
            <a:r>
              <a:rPr lang="uk-UA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СІН</a:t>
            </a:r>
            <a:r>
              <a:rPr lang="uk-UA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ЖКС, ЧСЧ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8447088" cy="1143000"/>
          </a:xfrm>
        </p:spPr>
        <p:txBody>
          <a:bodyPr/>
          <a:lstStyle/>
          <a:p>
            <a:r>
              <a:rPr lang="uk-UA" sz="2800" b="1" i="1" smtClean="0">
                <a:solidFill>
                  <a:schemeClr val="tx2"/>
                </a:solidFill>
                <a:latin typeface="Arial" charset="0"/>
                <a:cs typeface="Arial" charset="0"/>
              </a:rPr>
              <a:t>Що демонструють отримані дані? (3)</a:t>
            </a:r>
            <a:br>
              <a:rPr lang="uk-UA" sz="2800" b="1" i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uk-UA" sz="24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Недостатня доступність послуг КіТ для молоді та ПГР</a:t>
            </a:r>
            <a:r>
              <a:rPr lang="uk-UA" sz="3200" b="1" smtClean="0">
                <a:solidFill>
                  <a:srgbClr val="C00000"/>
                </a:solidFill>
              </a:rPr>
              <a:t/>
            </a:r>
            <a:br>
              <a:rPr lang="uk-UA" sz="3200" b="1" smtClean="0">
                <a:solidFill>
                  <a:srgbClr val="C00000"/>
                </a:solidFill>
              </a:rPr>
            </a:br>
            <a:endParaRPr lang="ru-RU" sz="36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052513"/>
            <a:ext cx="8893175" cy="50736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1600" i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Комплексне дослідження “</a:t>
            </a:r>
            <a:r>
              <a:rPr lang="uk-UA" sz="1600" i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ea typeface="Times New Roman"/>
                <a:cs typeface="Arial" pitchFamily="34" charset="0"/>
              </a:rPr>
              <a:t>Думки</a:t>
            </a:r>
            <a:r>
              <a:rPr lang="uk-UA" sz="16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ea typeface="Times New Roman"/>
                <a:cs typeface="Arial" pitchFamily="34" charset="0"/>
              </a:rPr>
              <a:t>, оцінки </a:t>
            </a:r>
            <a:r>
              <a:rPr lang="uk-UA" sz="1600" i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ea typeface="Times New Roman"/>
                <a:cs typeface="Arial" pitchFamily="34" charset="0"/>
              </a:rPr>
              <a:t>та уподобання </a:t>
            </a:r>
            <a:r>
              <a:rPr lang="uk-UA" sz="16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ea typeface="Times New Roman"/>
                <a:cs typeface="Arial" pitchFamily="34" charset="0"/>
              </a:rPr>
              <a:t>підлітків </a:t>
            </a:r>
            <a:r>
              <a:rPr lang="uk-UA" sz="1600" i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ea typeface="Times New Roman"/>
                <a:cs typeface="Arial" pitchFamily="34" charset="0"/>
              </a:rPr>
              <a:t>щодо </a:t>
            </a:r>
            <a:r>
              <a:rPr lang="uk-UA" sz="16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ea typeface="Times New Roman"/>
                <a:cs typeface="Arial" pitchFamily="34" charset="0"/>
              </a:rPr>
              <a:t>тестування на ВІЛ та консультування” </a:t>
            </a:r>
            <a:r>
              <a:rPr lang="uk-UA" sz="1600" i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ea typeface="Times New Roman"/>
                <a:cs typeface="Arial" pitchFamily="34" charset="0"/>
              </a:rPr>
              <a:t>(2013)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800" b="1" u="sng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000" b="1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Досвід тестування на ВІЛ за останні 12 місяців: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1000" b="1" u="sng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87338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7,2%</a:t>
            </a:r>
            <a:r>
              <a:rPr lang="uk-UA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серед всіх опитаних</a:t>
            </a:r>
          </a:p>
          <a:p>
            <a:pPr indent="287338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21%</a:t>
            </a:r>
            <a:r>
              <a:rPr lang="uk-UA" sz="1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серед групи ризику (27% 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дів., 19%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хл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.)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2000" b="1" u="sng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2000" b="1" u="sng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000" b="1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Упродовж життя:</a:t>
            </a:r>
            <a:endParaRPr lang="ru-RU" sz="2000" b="1" u="sng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2400" b="1" dirty="0">
              <a:solidFill>
                <a:srgbClr val="1F497D">
                  <a:lumMod val="50000"/>
                </a:srgbClr>
              </a:solidFill>
              <a:latin typeface="Arial Black" pitchFamily="34" charset="0"/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10244" name="Объект 4"/>
          <p:cNvGraphicFramePr>
            <a:graphicFrameLocks/>
          </p:cNvGraphicFramePr>
          <p:nvPr/>
        </p:nvGraphicFramePr>
        <p:xfrm>
          <a:off x="1" y="3284984"/>
          <a:ext cx="9252520" cy="3409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Диаграмма" r:id="rId4" imgW="8669263" imgH="3097036" progId="Excel.Sheet.8">
                  <p:embed/>
                </p:oleObj>
              </mc:Choice>
              <mc:Fallback>
                <p:oleObj name="Диаграмма" r:id="rId4" imgW="8669263" imgH="3097036" progId="Excel.Sheet.8">
                  <p:embed/>
                  <p:pic>
                    <p:nvPicPr>
                      <p:cNvPr id="0" name="Объект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3284984"/>
                        <a:ext cx="9252520" cy="3409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419872" y="3645024"/>
            <a:ext cx="1944216" cy="83099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Серед усіх  10,3%</a:t>
            </a:r>
          </a:p>
        </p:txBody>
      </p:sp>
      <p:cxnSp>
        <p:nvCxnSpPr>
          <p:cNvPr id="7" name="Прямая со стрелкой 6"/>
          <p:cNvCxnSpPr>
            <a:stCxn id="5" idx="2"/>
          </p:cNvCxnSpPr>
          <p:nvPr/>
        </p:nvCxnSpPr>
        <p:spPr>
          <a:xfrm flipH="1">
            <a:off x="3851920" y="4476021"/>
            <a:ext cx="540060" cy="897195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11960" y="648866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chemeClr val="accent3">
                    <a:lumMod val="75000"/>
                  </a:schemeClr>
                </a:solidFill>
              </a:rPr>
              <a:t>З А     В І К О М</a:t>
            </a:r>
            <a:endParaRPr lang="uk-UA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2446</Words>
  <Application>Microsoft Office PowerPoint</Application>
  <PresentationFormat>Экран (4:3)</PresentationFormat>
  <Paragraphs>311</Paragraphs>
  <Slides>25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Тема Office</vt:lpstr>
      <vt:lpstr>Лист Microsoft Excel 97-2003</vt:lpstr>
      <vt:lpstr>Лист</vt:lpstr>
      <vt:lpstr>Диаграмма</vt:lpstr>
      <vt:lpstr>Презентация PowerPoint</vt:lpstr>
      <vt:lpstr>Характеристика епідситуації в Україні (1)</vt:lpstr>
      <vt:lpstr>Характеристика епідситуації в Україні (2) Динаміка офіційно зареєстрованих нових випадків   ВІЛ-інфекції в Україні</vt:lpstr>
      <vt:lpstr>З чого ми починали?</vt:lpstr>
      <vt:lpstr>Здійснені кроки (1)</vt:lpstr>
      <vt:lpstr>Здійснені кроки (2)</vt:lpstr>
      <vt:lpstr>Що демонструють отримані дані? (1)</vt:lpstr>
      <vt:lpstr>Що демонструють отримані дані? (2)</vt:lpstr>
      <vt:lpstr>Що демонструють отримані дані? (3) Недостатня доступність послуг КіТ для молоді та ПГР </vt:lpstr>
      <vt:lpstr>Що демонструють отримані дані? (4)</vt:lpstr>
      <vt:lpstr>Що демонструють отримані дані? (5)</vt:lpstr>
      <vt:lpstr>Ключові бар’єри в наданні послуг  </vt:lpstr>
      <vt:lpstr>Нормативні бар'єри звернення по КіТ та  шляхи подолання (1)</vt:lpstr>
      <vt:lpstr>Нормативні бар'єри звернення по КіТ та  шляхи подолання (2)</vt:lpstr>
      <vt:lpstr>Нормативні бар'єри звернення по КіТ та  шляхи подолання (3)</vt:lpstr>
      <vt:lpstr>Бар'єри звернення по КіТ та  шляхи подолання (4)</vt:lpstr>
      <vt:lpstr>Досягнення (1)</vt:lpstr>
      <vt:lpstr>Досягнення (2)</vt:lpstr>
      <vt:lpstr>АЛЕ …    Бар'єри: порушення принципів КіТ</vt:lpstr>
      <vt:lpstr>Поточна діяльність (1)</vt:lpstr>
      <vt:lpstr>Поточна діяльність (2)</vt:lpstr>
      <vt:lpstr>Поточна діяльність (3)</vt:lpstr>
      <vt:lpstr>Поточна діяльність (4)</vt:lpstr>
      <vt:lpstr>Презентация PowerPoint</vt:lpstr>
      <vt:lpstr>Додаткову інформацію можна отримати: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XTreme.ws</dc:creator>
  <cp:lastModifiedBy>Katerina</cp:lastModifiedBy>
  <cp:revision>192</cp:revision>
  <dcterms:created xsi:type="dcterms:W3CDTF">2013-11-10T09:06:29Z</dcterms:created>
  <dcterms:modified xsi:type="dcterms:W3CDTF">2014-11-10T11:50:02Z</dcterms:modified>
</cp:coreProperties>
</file>