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notesSlides/notesSlide6.xml" ContentType="application/vnd.openxmlformats-officedocument.presentationml.notesSlide+xml"/>
  <Override PartName="/ppt/charts/chart2.xml" ContentType="application/vnd.openxmlformats-officedocument.drawingml.chart+xml"/>
  <Override PartName="/ppt/theme/themeOverride1.xml" ContentType="application/vnd.openxmlformats-officedocument.themeOverride+xml"/>
  <Override PartName="/ppt/notesSlides/notesSlide7.xml" ContentType="application/vnd.openxmlformats-officedocument.presentationml.notesSlide+xml"/>
  <Override PartName="/ppt/charts/chart3.xml" ContentType="application/vnd.openxmlformats-officedocument.drawingml.char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rts/chart4.xml" ContentType="application/vnd.openxmlformats-officedocument.drawingml.chart+xml"/>
  <Override PartName="/ppt/theme/themeOverride2.xml" ContentType="application/vnd.openxmlformats-officedocument.themeOverride+xml"/>
  <Override PartName="/ppt/charts/chart5.xml" ContentType="application/vnd.openxmlformats-officedocument.drawingml.chart+xml"/>
  <Override PartName="/ppt/theme/themeOverride3.xml" ContentType="application/vnd.openxmlformats-officedocument.themeOverride+xml"/>
  <Override PartName="/ppt/notesSlides/notesSlide10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1.xml" ContentType="application/vnd.openxmlformats-officedocument.presentationml.notesSlide+xml"/>
  <Override PartName="/ppt/charts/chart6.xml" ContentType="application/vnd.openxmlformats-officedocument.drawingml.chart+xml"/>
  <Override PartName="/ppt/theme/themeOverride4.xml" ContentType="application/vnd.openxmlformats-officedocument.themeOverr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charts/chart7.xml" ContentType="application/vnd.openxmlformats-officedocument.drawingml.chart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  <p:sldMasterId id="2147483696" r:id="rId2"/>
  </p:sldMasterIdLst>
  <p:notesMasterIdLst>
    <p:notesMasterId r:id="rId21"/>
  </p:notesMasterIdLst>
  <p:handoutMasterIdLst>
    <p:handoutMasterId r:id="rId22"/>
  </p:handoutMasterIdLst>
  <p:sldIdLst>
    <p:sldId id="256" r:id="rId3"/>
    <p:sldId id="267" r:id="rId4"/>
    <p:sldId id="294" r:id="rId5"/>
    <p:sldId id="295" r:id="rId6"/>
    <p:sldId id="280" r:id="rId7"/>
    <p:sldId id="286" r:id="rId8"/>
    <p:sldId id="290" r:id="rId9"/>
    <p:sldId id="291" r:id="rId10"/>
    <p:sldId id="287" r:id="rId11"/>
    <p:sldId id="293" r:id="rId12"/>
    <p:sldId id="268" r:id="rId13"/>
    <p:sldId id="271" r:id="rId14"/>
    <p:sldId id="261" r:id="rId15"/>
    <p:sldId id="262" r:id="rId16"/>
    <p:sldId id="264" r:id="rId17"/>
    <p:sldId id="265" r:id="rId18"/>
    <p:sldId id="283" r:id="rId19"/>
    <p:sldId id="266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C50B68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2DE63D5-997A-4646-A377-4702673A728D}" styleName="Светлый стиль 2 - акцент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3647" autoAdjust="0"/>
  </p:normalViewPr>
  <p:slideViewPr>
    <p:cSldViewPr>
      <p:cViewPr>
        <p:scale>
          <a:sx n="70" d="100"/>
          <a:sy n="70" d="100"/>
        </p:scale>
        <p:origin x="-1974" y="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4" d="100"/>
          <a:sy n="54" d="100"/>
        </p:scale>
        <p:origin x="-2796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&#1050;&#1085;&#1080;&#1075;&#1072;2" TargetMode="External"/><Relationship Id="rId1" Type="http://schemas.openxmlformats.org/officeDocument/2006/relationships/themeOverride" Target="../theme/themeOverride1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D:\UISR_Savchook%20L\ESPAD_REPORT_DRAFT_2011\Graf_ESPAD.xlsx" TargetMode="Externa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&#1050;&#1085;&#1080;&#1075;&#1072;2" TargetMode="External"/><Relationship Id="rId1" Type="http://schemas.openxmlformats.org/officeDocument/2006/relationships/themeOverride" Target="../theme/themeOverride2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oleObject" Target="&#1050;&#1085;&#1080;&#1075;&#1072;2" TargetMode="External"/><Relationship Id="rId1" Type="http://schemas.openxmlformats.org/officeDocument/2006/relationships/themeOverride" Target="../theme/themeOverride3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4.xm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a.bondar\&#1056;&#1072;&#1073;&#1086;&#1095;&#1080;&#1081;%20&#1089;&#1090;&#1086;&#1083;\03_&#1055;&#1088;&#1077;&#1089;-&#1082;&#1086;&#1085;&#1092;&#1077;&#1088;&#1077;&#1085;&#1094;&#1080;&#1103;\&#1050;&#1085;&#1080;&#1075;&#1072;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3.5145813155895822E-2"/>
          <c:y val="6.169350208883511E-2"/>
          <c:w val="0.86551966602984176"/>
          <c:h val="0.8040390033651001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Лист1!$E$4</c:f>
              <c:strCache>
                <c:ptCount val="1"/>
                <c:pt idx="0">
                  <c:v>Хлопці</c:v>
                </c:pt>
              </c:strCache>
            </c:strRef>
          </c:tx>
          <c:spPr>
            <a:solidFill>
              <a:schemeClr val="lt1"/>
            </a:solidFill>
            <a:ln w="25400" cap="flat" cmpd="sng" algn="ctr">
              <a:solidFill>
                <a:schemeClr val="accent5"/>
              </a:solidFill>
              <a:prstDash val="solid"/>
            </a:ln>
            <a:effectLst/>
          </c:spPr>
          <c:invertIfNegative val="0"/>
          <c:dLbls>
            <c:txPr>
              <a:bodyPr/>
              <a:lstStyle/>
              <a:p>
                <a:pPr>
                  <a:defRPr sz="1600" b="1">
                    <a:latin typeface="Calibri" pitchFamily="34" charset="0"/>
                    <a:cs typeface="Calibri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Лист1!$D$5:$D$10</c:f>
              <c:strCache>
                <c:ptCount val="6"/>
                <c:pt idx="0">
                  <c:v>6 клас</c:v>
                </c:pt>
                <c:pt idx="1">
                  <c:v>8 клас</c:v>
                </c:pt>
                <c:pt idx="2">
                  <c:v>10–11 клас</c:v>
                </c:pt>
                <c:pt idx="3">
                  <c:v>ПТНЗ</c:v>
                </c:pt>
                <c:pt idx="4">
                  <c:v>ВНЗ І–ІІ р.а.</c:v>
                </c:pt>
                <c:pt idx="5">
                  <c:v>ВНЗ ІІІ–ІV р.а.</c:v>
                </c:pt>
              </c:strCache>
            </c:strRef>
          </c:cat>
          <c:val>
            <c:numRef>
              <c:f>Лист1!$E$5:$E$10</c:f>
              <c:numCache>
                <c:formatCode>General</c:formatCode>
                <c:ptCount val="6"/>
                <c:pt idx="0">
                  <c:v>35.5</c:v>
                </c:pt>
                <c:pt idx="1">
                  <c:v>35</c:v>
                </c:pt>
                <c:pt idx="2">
                  <c:v>33</c:v>
                </c:pt>
                <c:pt idx="3">
                  <c:v>28</c:v>
                </c:pt>
                <c:pt idx="4">
                  <c:v>23</c:v>
                </c:pt>
                <c:pt idx="5">
                  <c:v>14</c:v>
                </c:pt>
              </c:numCache>
            </c:numRef>
          </c:val>
        </c:ser>
        <c:ser>
          <c:idx val="1"/>
          <c:order val="1"/>
          <c:tx>
            <c:strRef>
              <c:f>Лист1!$F$4</c:f>
              <c:strCache>
                <c:ptCount val="1"/>
                <c:pt idx="0">
                  <c:v>Дівчата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Lbls>
            <c:txPr>
              <a:bodyPr/>
              <a:lstStyle/>
              <a:p>
                <a:pPr>
                  <a:defRPr sz="1600" b="1">
                    <a:latin typeface="Calibri" pitchFamily="34" charset="0"/>
                    <a:cs typeface="Calibri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Лист1!$D$5:$D$10</c:f>
              <c:strCache>
                <c:ptCount val="6"/>
                <c:pt idx="0">
                  <c:v>6 клас</c:v>
                </c:pt>
                <c:pt idx="1">
                  <c:v>8 клас</c:v>
                </c:pt>
                <c:pt idx="2">
                  <c:v>10–11 клас</c:v>
                </c:pt>
                <c:pt idx="3">
                  <c:v>ПТНЗ</c:v>
                </c:pt>
                <c:pt idx="4">
                  <c:v>ВНЗ І–ІІ р.а.</c:v>
                </c:pt>
                <c:pt idx="5">
                  <c:v>ВНЗ ІІІ–ІV р.а.</c:v>
                </c:pt>
              </c:strCache>
            </c:strRef>
          </c:cat>
          <c:val>
            <c:numRef>
              <c:f>Лист1!$F$5:$F$10</c:f>
              <c:numCache>
                <c:formatCode>General</c:formatCode>
                <c:ptCount val="6"/>
                <c:pt idx="0">
                  <c:v>26</c:v>
                </c:pt>
                <c:pt idx="1">
                  <c:v>17</c:v>
                </c:pt>
                <c:pt idx="2">
                  <c:v>14</c:v>
                </c:pt>
                <c:pt idx="3">
                  <c:v>12</c:v>
                </c:pt>
                <c:pt idx="4">
                  <c:v>10.5</c:v>
                </c:pt>
                <c:pt idx="5">
                  <c:v>10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72564864"/>
        <c:axId val="172566400"/>
      </c:barChart>
      <c:lineChart>
        <c:grouping val="stacked"/>
        <c:varyColors val="0"/>
        <c:ser>
          <c:idx val="2"/>
          <c:order val="2"/>
          <c:tx>
            <c:strRef>
              <c:f>Лист1!$G$4</c:f>
              <c:strCache>
                <c:ptCount val="1"/>
                <c:pt idx="0">
                  <c:v>Середня кіл-ть днів за останній тиждень, коли був фізично активний</c:v>
                </c:pt>
              </c:strCache>
            </c:strRef>
          </c:tx>
          <c:spPr>
            <a:ln>
              <a:solidFill>
                <a:srgbClr val="660033"/>
              </a:solidFill>
            </a:ln>
          </c:spPr>
          <c:marker>
            <c:spPr>
              <a:solidFill>
                <a:srgbClr val="660033"/>
              </a:solidFill>
            </c:spPr>
          </c:marker>
          <c:dLbls>
            <c:dLbl>
              <c:idx val="0"/>
              <c:layout>
                <c:manualLayout>
                  <c:x val="-5.621648037026754E-3"/>
                  <c:y val="-8.81846461504276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1.5459532101823539E-2"/>
                  <c:y val="-4.66859891384617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8.4324720555401123E-3"/>
                  <c:y val="-5.70606533914533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0"/>
                  <c:y val="-6.22479855179489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1.4054120092566852E-3"/>
                  <c:y val="-6.22479855179489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2.8108240185133705E-3"/>
                  <c:y val="-1.03746642529914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>
                    <a:solidFill>
                      <a:srgbClr val="660033"/>
                    </a:solidFill>
                    <a:latin typeface="Calibri" pitchFamily="34" charset="0"/>
                    <a:cs typeface="Calibri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Лист1!$D$5:$D$10</c:f>
              <c:strCache>
                <c:ptCount val="6"/>
                <c:pt idx="0">
                  <c:v>6 клас</c:v>
                </c:pt>
                <c:pt idx="1">
                  <c:v>8 клас</c:v>
                </c:pt>
                <c:pt idx="2">
                  <c:v>10–11 клас</c:v>
                </c:pt>
                <c:pt idx="3">
                  <c:v>ПТНЗ</c:v>
                </c:pt>
                <c:pt idx="4">
                  <c:v>ВНЗ І–ІІ р.а.</c:v>
                </c:pt>
                <c:pt idx="5">
                  <c:v>ВНЗ ІІІ–ІV р.а.</c:v>
                </c:pt>
              </c:strCache>
            </c:strRef>
          </c:cat>
          <c:val>
            <c:numRef>
              <c:f>Лист1!$G$5:$G$10</c:f>
              <c:numCache>
                <c:formatCode>General</c:formatCode>
                <c:ptCount val="6"/>
                <c:pt idx="0">
                  <c:v>4.5</c:v>
                </c:pt>
                <c:pt idx="1">
                  <c:v>4.33</c:v>
                </c:pt>
                <c:pt idx="2">
                  <c:v>3.93</c:v>
                </c:pt>
                <c:pt idx="3">
                  <c:v>3.7</c:v>
                </c:pt>
                <c:pt idx="4">
                  <c:v>3.47</c:v>
                </c:pt>
                <c:pt idx="5">
                  <c:v>3.27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72564864"/>
        <c:axId val="172566400"/>
      </c:lineChart>
      <c:catAx>
        <c:axId val="17256486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600" b="1">
                <a:latin typeface="Calibri" pitchFamily="34" charset="0"/>
                <a:cs typeface="Calibri" pitchFamily="34" charset="0"/>
              </a:defRPr>
            </a:pPr>
            <a:endParaRPr lang="ru-RU"/>
          </a:p>
        </c:txPr>
        <c:crossAx val="172566400"/>
        <c:crosses val="autoZero"/>
        <c:auto val="1"/>
        <c:lblAlgn val="ctr"/>
        <c:lblOffset val="100"/>
        <c:noMultiLvlLbl val="0"/>
      </c:catAx>
      <c:valAx>
        <c:axId val="172566400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172564864"/>
        <c:crosses val="autoZero"/>
        <c:crossBetween val="between"/>
        <c:majorUnit val="10"/>
      </c:valAx>
    </c:plotArea>
    <c:legend>
      <c:legendPos val="r"/>
      <c:layout>
        <c:manualLayout>
          <c:xMode val="edge"/>
          <c:yMode val="edge"/>
          <c:x val="0.69406991382500471"/>
          <c:y val="3.1991415020181782E-2"/>
          <c:w val="0.30171385014722518"/>
          <c:h val="0.44105066757288414"/>
        </c:manualLayout>
      </c:layout>
      <c:overlay val="0"/>
      <c:txPr>
        <a:bodyPr/>
        <a:lstStyle/>
        <a:p>
          <a:pPr>
            <a:defRPr sz="1100">
              <a:latin typeface="Calibri" pitchFamily="34" charset="0"/>
              <a:cs typeface="Calibri" pitchFamily="34" charset="0"/>
            </a:defRPr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3.6135375338486556E-2"/>
          <c:y val="4.3550073288498019E-2"/>
          <c:w val="0.96386462466151379"/>
          <c:h val="0.6837412700465600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Лист3!$A$4</c:f>
              <c:strCache>
                <c:ptCount val="1"/>
                <c:pt idx="0">
                  <c:v>Куріння</c:v>
                </c:pt>
              </c:strCache>
            </c:strRef>
          </c:tx>
          <c:spPr>
            <a:solidFill>
              <a:srgbClr val="FF6600"/>
            </a:solidFill>
          </c:spPr>
          <c:invertIfNegative val="0"/>
          <c:dLbls>
            <c:dLbl>
              <c:idx val="4"/>
              <c:layout>
                <c:manualLayout>
                  <c:x val="7.1683759716711028E-17"/>
                  <c:y val="-1.38888888888889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" sourceLinked="0"/>
            <c:txPr>
              <a:bodyPr/>
              <a:lstStyle/>
              <a:p>
                <a:pPr>
                  <a:defRPr sz="18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multiLvlStrRef>
              <c:f>Лист3!$B$2:$G$3</c:f>
              <c:multiLvlStrCache>
                <c:ptCount val="6"/>
                <c:lvl>
                  <c:pt idx="0">
                    <c:v>хлопці</c:v>
                  </c:pt>
                  <c:pt idx="1">
                    <c:v>дівчата</c:v>
                  </c:pt>
                  <c:pt idx="2">
                    <c:v>хлопці</c:v>
                  </c:pt>
                  <c:pt idx="3">
                    <c:v>дівчата</c:v>
                  </c:pt>
                  <c:pt idx="4">
                    <c:v>хлопці</c:v>
                  </c:pt>
                  <c:pt idx="5">
                    <c:v>дівчата</c:v>
                  </c:pt>
                </c:lvl>
                <c:lvl>
                  <c:pt idx="0">
                    <c:v>2002</c:v>
                  </c:pt>
                  <c:pt idx="2">
                    <c:v>2006</c:v>
                  </c:pt>
                  <c:pt idx="4">
                    <c:v>2010</c:v>
                  </c:pt>
                </c:lvl>
              </c:multiLvlStrCache>
            </c:multiLvlStrRef>
          </c:cat>
          <c:val>
            <c:numRef>
              <c:f>Лист3!$B$4:$G$4</c:f>
              <c:numCache>
                <c:formatCode>\О\с\н\о\в\н\о\й</c:formatCode>
                <c:ptCount val="6"/>
                <c:pt idx="0">
                  <c:v>66</c:v>
                </c:pt>
                <c:pt idx="1">
                  <c:v>47</c:v>
                </c:pt>
                <c:pt idx="2">
                  <c:v>61</c:v>
                </c:pt>
                <c:pt idx="3">
                  <c:v>44</c:v>
                </c:pt>
                <c:pt idx="4">
                  <c:v>55</c:v>
                </c:pt>
                <c:pt idx="5">
                  <c:v>41</c:v>
                </c:pt>
              </c:numCache>
            </c:numRef>
          </c:val>
        </c:ser>
        <c:ser>
          <c:idx val="1"/>
          <c:order val="1"/>
          <c:tx>
            <c:strRef>
              <c:f>Лист3!$A$5</c:f>
              <c:strCache>
                <c:ptCount val="1"/>
                <c:pt idx="0">
                  <c:v>Вживання алкоголю</c:v>
                </c:pt>
              </c:strCache>
            </c:strRef>
          </c:tx>
          <c:spPr>
            <a:solidFill>
              <a:srgbClr val="0099FF">
                <a:lumMod val="50000"/>
              </a:srgbClr>
            </a:solidFill>
          </c:spPr>
          <c:invertIfNegative val="0"/>
          <c:dLbls>
            <c:dLbl>
              <c:idx val="0"/>
              <c:layout>
                <c:manualLayout>
                  <c:x val="-1.9902940030214196E-3"/>
                  <c:y val="-2.10902492315668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1.1714767446718054E-3"/>
                  <c:y val="-5.584333222234571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2.5583592348126911E-3"/>
                  <c:y val="8.082898196496698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7.0577801525582273E-5"/>
                  <c:y val="-4.202542310113694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2.4878961939399963E-3"/>
                  <c:y val="3.012628226493353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" sourceLinked="0"/>
            <c:txPr>
              <a:bodyPr/>
              <a:lstStyle/>
              <a:p>
                <a:pPr>
                  <a:defRPr sz="18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multiLvlStrRef>
              <c:f>Лист3!$B$2:$G$3</c:f>
              <c:multiLvlStrCache>
                <c:ptCount val="6"/>
                <c:lvl>
                  <c:pt idx="0">
                    <c:v>хлопці</c:v>
                  </c:pt>
                  <c:pt idx="1">
                    <c:v>дівчата</c:v>
                  </c:pt>
                  <c:pt idx="2">
                    <c:v>хлопці</c:v>
                  </c:pt>
                  <c:pt idx="3">
                    <c:v>дівчата</c:v>
                  </c:pt>
                  <c:pt idx="4">
                    <c:v>хлопці</c:v>
                  </c:pt>
                  <c:pt idx="5">
                    <c:v>дівчата</c:v>
                  </c:pt>
                </c:lvl>
                <c:lvl>
                  <c:pt idx="0">
                    <c:v>2002</c:v>
                  </c:pt>
                  <c:pt idx="2">
                    <c:v>2006</c:v>
                  </c:pt>
                  <c:pt idx="4">
                    <c:v>2010</c:v>
                  </c:pt>
                </c:lvl>
              </c:multiLvlStrCache>
            </c:multiLvlStrRef>
          </c:cat>
          <c:val>
            <c:numRef>
              <c:f>Лист3!$B$5:$G$5</c:f>
              <c:numCache>
                <c:formatCode>\О\с\н\о\в\н\о\й</c:formatCode>
                <c:ptCount val="6"/>
                <c:pt idx="0">
                  <c:v>79</c:v>
                </c:pt>
                <c:pt idx="1">
                  <c:v>77</c:v>
                </c:pt>
                <c:pt idx="2">
                  <c:v>82</c:v>
                </c:pt>
                <c:pt idx="3">
                  <c:v>83</c:v>
                </c:pt>
                <c:pt idx="4">
                  <c:v>72</c:v>
                </c:pt>
                <c:pt idx="5">
                  <c:v>74</c:v>
                </c:pt>
              </c:numCache>
            </c:numRef>
          </c:val>
        </c:ser>
        <c:ser>
          <c:idx val="2"/>
          <c:order val="2"/>
          <c:tx>
            <c:strRef>
              <c:f>Лист3!$A$6</c:f>
              <c:strCache>
                <c:ptCount val="1"/>
                <c:pt idx="0">
                  <c:v>Вживання наркотиків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dLbl>
              <c:idx val="0"/>
              <c:layout>
                <c:manualLayout>
                  <c:x val="4.3018030734739039E-3"/>
                  <c:y val="-1.322306780728068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4.3370345939102491E-3"/>
                  <c:y val="-5.365144613561456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3.6632748008099385E-3"/>
                  <c:y val="-3.079032885234974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5.8651026392961885E-3"/>
                  <c:y val="1.38888888888889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3.9844898682410024E-3"/>
                  <c:y val="-1.322306780728068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" sourceLinked="0"/>
            <c:txPr>
              <a:bodyPr/>
              <a:lstStyle/>
              <a:p>
                <a:pPr>
                  <a:defRPr sz="18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multiLvlStrRef>
              <c:f>Лист3!$B$2:$G$3</c:f>
              <c:multiLvlStrCache>
                <c:ptCount val="6"/>
                <c:lvl>
                  <c:pt idx="0">
                    <c:v>хлопці</c:v>
                  </c:pt>
                  <c:pt idx="1">
                    <c:v>дівчата</c:v>
                  </c:pt>
                  <c:pt idx="2">
                    <c:v>хлопці</c:v>
                  </c:pt>
                  <c:pt idx="3">
                    <c:v>дівчата</c:v>
                  </c:pt>
                  <c:pt idx="4">
                    <c:v>хлопці</c:v>
                  </c:pt>
                  <c:pt idx="5">
                    <c:v>дівчата</c:v>
                  </c:pt>
                </c:lvl>
                <c:lvl>
                  <c:pt idx="0">
                    <c:v>2002</c:v>
                  </c:pt>
                  <c:pt idx="2">
                    <c:v>2006</c:v>
                  </c:pt>
                  <c:pt idx="4">
                    <c:v>2010</c:v>
                  </c:pt>
                </c:lvl>
              </c:multiLvlStrCache>
            </c:multiLvlStrRef>
          </c:cat>
          <c:val>
            <c:numRef>
              <c:f>Лист3!$B$6:$G$6</c:f>
              <c:numCache>
                <c:formatCode>\О\с\н\о\в\н\о\й</c:formatCode>
                <c:ptCount val="6"/>
                <c:pt idx="0">
                  <c:v>22</c:v>
                </c:pt>
                <c:pt idx="1">
                  <c:v>10</c:v>
                </c:pt>
                <c:pt idx="2">
                  <c:v>17</c:v>
                </c:pt>
                <c:pt idx="3">
                  <c:v>7</c:v>
                </c:pt>
                <c:pt idx="4">
                  <c:v>24</c:v>
                </c:pt>
                <c:pt idx="5">
                  <c:v>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72728704"/>
        <c:axId val="172730240"/>
      </c:barChart>
      <c:catAx>
        <c:axId val="17272870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600" b="1"/>
            </a:pPr>
            <a:endParaRPr lang="ru-RU"/>
          </a:p>
        </c:txPr>
        <c:crossAx val="172730240"/>
        <c:crosses val="autoZero"/>
        <c:auto val="1"/>
        <c:lblAlgn val="ctr"/>
        <c:lblOffset val="100"/>
        <c:noMultiLvlLbl val="0"/>
      </c:catAx>
      <c:valAx>
        <c:axId val="172730240"/>
        <c:scaling>
          <c:orientation val="minMax"/>
        </c:scaling>
        <c:delete val="0"/>
        <c:axPos val="l"/>
        <c:numFmt formatCode="#,##0" sourceLinked="0"/>
        <c:majorTickMark val="out"/>
        <c:minorTickMark val="none"/>
        <c:tickLblPos val="nextTo"/>
        <c:crossAx val="172728704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18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200">
          <a:latin typeface="Calibri" pitchFamily="34" charset="0"/>
          <a:cs typeface="Calibri" pitchFamily="34" charset="0"/>
        </a:defRPr>
      </a:pPr>
      <a:endParaRPr lang="ru-RU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Лист25!$B$1</c:f>
              <c:strCache>
                <c:ptCount val="1"/>
                <c:pt idx="0">
                  <c:v>Хлопці</c:v>
                </c:pt>
              </c:strCache>
            </c:strRef>
          </c:tx>
          <c:invertIfNegative val="0"/>
          <c:cat>
            <c:numRef>
              <c:f>Лист25!$A$2:$A$6</c:f>
              <c:numCache>
                <c:formatCode>General</c:formatCode>
                <c:ptCount val="5"/>
                <c:pt idx="0">
                  <c:v>1995</c:v>
                </c:pt>
                <c:pt idx="1">
                  <c:v>1999</c:v>
                </c:pt>
                <c:pt idx="2">
                  <c:v>2003</c:v>
                </c:pt>
                <c:pt idx="3">
                  <c:v>2007</c:v>
                </c:pt>
                <c:pt idx="4">
                  <c:v>2011</c:v>
                </c:pt>
              </c:numCache>
            </c:numRef>
          </c:cat>
          <c:val>
            <c:numRef>
              <c:f>Лист25!$B$2:$B$6</c:f>
              <c:numCache>
                <c:formatCode>General</c:formatCode>
                <c:ptCount val="5"/>
                <c:pt idx="0">
                  <c:v>86</c:v>
                </c:pt>
                <c:pt idx="1">
                  <c:v>86</c:v>
                </c:pt>
                <c:pt idx="2">
                  <c:v>88</c:v>
                </c:pt>
                <c:pt idx="3">
                  <c:v>91</c:v>
                </c:pt>
                <c:pt idx="4">
                  <c:v>84</c:v>
                </c:pt>
              </c:numCache>
            </c:numRef>
          </c:val>
        </c:ser>
        <c:ser>
          <c:idx val="1"/>
          <c:order val="1"/>
          <c:tx>
            <c:strRef>
              <c:f>Лист25!$C$1</c:f>
              <c:strCache>
                <c:ptCount val="1"/>
                <c:pt idx="0">
                  <c:v>Дівчата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>
                    <a:solidFill>
                      <a:srgbClr val="C00000"/>
                    </a:solidFill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Лист25!$A$2:$A$6</c:f>
              <c:numCache>
                <c:formatCode>General</c:formatCode>
                <c:ptCount val="5"/>
                <c:pt idx="0">
                  <c:v>1995</c:v>
                </c:pt>
                <c:pt idx="1">
                  <c:v>1999</c:v>
                </c:pt>
                <c:pt idx="2">
                  <c:v>2003</c:v>
                </c:pt>
                <c:pt idx="3">
                  <c:v>2007</c:v>
                </c:pt>
                <c:pt idx="4">
                  <c:v>2011</c:v>
                </c:pt>
              </c:numCache>
            </c:numRef>
          </c:cat>
          <c:val>
            <c:numRef>
              <c:f>Лист25!$C$2:$C$6</c:f>
              <c:numCache>
                <c:formatCode>General</c:formatCode>
                <c:ptCount val="5"/>
                <c:pt idx="0">
                  <c:v>88</c:v>
                </c:pt>
                <c:pt idx="1">
                  <c:v>89</c:v>
                </c:pt>
                <c:pt idx="2">
                  <c:v>89</c:v>
                </c:pt>
                <c:pt idx="3">
                  <c:v>92</c:v>
                </c:pt>
                <c:pt idx="4">
                  <c:v>86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72817024"/>
        <c:axId val="172908928"/>
      </c:barChart>
      <c:lineChart>
        <c:grouping val="standard"/>
        <c:varyColors val="0"/>
        <c:ser>
          <c:idx val="2"/>
          <c:order val="2"/>
          <c:tx>
            <c:strRef>
              <c:f>Лист25!$D$1</c:f>
              <c:strCache>
                <c:ptCount val="1"/>
                <c:pt idx="0">
                  <c:v>Серед усіх</c:v>
                </c:pt>
              </c:strCache>
            </c:strRef>
          </c:tx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2000" b="1" i="1">
                        <a:solidFill>
                          <a:schemeClr val="accent3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rPr>
                      <a:t>8</a:t>
                    </a:r>
                    <a:r>
                      <a:rPr lang="uk-UA" sz="2000" b="1" i="1">
                        <a:solidFill>
                          <a:schemeClr val="accent3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rPr>
                      <a:t>7</a:t>
                    </a:r>
                    <a:endParaRPr lang="en-US"/>
                  </a:p>
                </c:rich>
              </c:tx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 i="1">
                    <a:solidFill>
                      <a:schemeClr val="accent3">
                        <a:lumMod val="75000"/>
                      </a:schemeClr>
                    </a:solidFill>
                  </a:defRPr>
                </a:pPr>
                <a:endParaRPr lang="ru-RU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Лист25!$A$2:$A$6</c:f>
              <c:numCache>
                <c:formatCode>General</c:formatCode>
                <c:ptCount val="5"/>
                <c:pt idx="0">
                  <c:v>1995</c:v>
                </c:pt>
                <c:pt idx="1">
                  <c:v>1999</c:v>
                </c:pt>
                <c:pt idx="2">
                  <c:v>2003</c:v>
                </c:pt>
                <c:pt idx="3">
                  <c:v>2007</c:v>
                </c:pt>
                <c:pt idx="4">
                  <c:v>2011</c:v>
                </c:pt>
              </c:numCache>
            </c:numRef>
          </c:cat>
          <c:val>
            <c:numRef>
              <c:f>Лист25!$D$2:$D$6</c:f>
              <c:numCache>
                <c:formatCode>General</c:formatCode>
                <c:ptCount val="5"/>
                <c:pt idx="0">
                  <c:v>86</c:v>
                </c:pt>
                <c:pt idx="1">
                  <c:v>88</c:v>
                </c:pt>
                <c:pt idx="2">
                  <c:v>88</c:v>
                </c:pt>
                <c:pt idx="3">
                  <c:v>92</c:v>
                </c:pt>
                <c:pt idx="4">
                  <c:v>85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72817024"/>
        <c:axId val="172908928"/>
      </c:lineChart>
      <c:catAx>
        <c:axId val="1728170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72908928"/>
        <c:crosses val="autoZero"/>
        <c:auto val="1"/>
        <c:lblAlgn val="ctr"/>
        <c:lblOffset val="100"/>
        <c:noMultiLvlLbl val="0"/>
      </c:catAx>
      <c:valAx>
        <c:axId val="172908928"/>
        <c:scaling>
          <c:orientation val="minMax"/>
          <c:max val="100"/>
          <c:min val="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72817024"/>
        <c:crosses val="autoZero"/>
        <c:crossBetween val="between"/>
        <c:majorUnit val="20"/>
      </c:valAx>
    </c:plotArea>
    <c:legend>
      <c:legendPos val="b"/>
      <c:layout>
        <c:manualLayout>
          <c:xMode val="edge"/>
          <c:yMode val="edge"/>
          <c:x val="0.15266788538647247"/>
          <c:y val="0.92465065474252461"/>
          <c:w val="0.72031794447081643"/>
          <c:h val="5.9627106460189462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5.0767744704529522E-2"/>
          <c:y val="8.2076100067179678E-2"/>
          <c:w val="0.93181241970265383"/>
          <c:h val="0.4565771286850480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Лист1!$C$2</c:f>
              <c:strCache>
                <c:ptCount val="1"/>
                <c:pt idx="0">
                  <c:v>Мали статеві стосунки до 15 років</c:v>
                </c:pt>
              </c:strCache>
            </c:strRef>
          </c:tx>
          <c:spPr>
            <a:solidFill>
              <a:srgbClr val="0099FF">
                <a:lumMod val="75000"/>
              </a:srgbClr>
            </a:solidFill>
          </c:spPr>
          <c:invertIfNegative val="0"/>
          <c:dLbls>
            <c:numFmt formatCode="#,##0" sourceLinked="0"/>
            <c:txPr>
              <a:bodyPr/>
              <a:lstStyle/>
              <a:p>
                <a:pPr>
                  <a:defRPr sz="18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Лист1!$B$3:$B$6</c:f>
              <c:strCache>
                <c:ptCount val="4"/>
                <c:pt idx="0">
                  <c:v>10–11 класи</c:v>
                </c:pt>
                <c:pt idx="1">
                  <c:v>ПТНЗ</c:v>
                </c:pt>
                <c:pt idx="2">
                  <c:v>ВНЗ І–ІІ p. a</c:v>
                </c:pt>
                <c:pt idx="3">
                  <c:v>ВНЗ ІІІ–ІV p. a</c:v>
                </c:pt>
              </c:strCache>
            </c:strRef>
          </c:cat>
          <c:val>
            <c:numRef>
              <c:f>Лист1!$C$3:$C$6</c:f>
              <c:numCache>
                <c:formatCode>\О\с\н\о\в\н\о\й</c:formatCode>
                <c:ptCount val="4"/>
                <c:pt idx="0">
                  <c:v>2</c:v>
                </c:pt>
                <c:pt idx="1">
                  <c:v>8</c:v>
                </c:pt>
                <c:pt idx="2">
                  <c:v>5</c:v>
                </c:pt>
                <c:pt idx="3">
                  <c:v>5</c:v>
                </c:pt>
              </c:numCache>
            </c:numRef>
          </c:val>
        </c:ser>
        <c:ser>
          <c:idx val="1"/>
          <c:order val="1"/>
          <c:tx>
            <c:strRef>
              <c:f>Лист1!$D$2</c:f>
              <c:strCache>
                <c:ptCount val="1"/>
                <c:pt idx="0">
                  <c:v>Мають досвід статевих стосунків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numFmt formatCode="#,##0" sourceLinked="0"/>
            <c:txPr>
              <a:bodyPr/>
              <a:lstStyle/>
              <a:p>
                <a:pPr>
                  <a:defRPr sz="18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Лист1!$B$3:$B$6</c:f>
              <c:strCache>
                <c:ptCount val="4"/>
                <c:pt idx="0">
                  <c:v>10–11 класи</c:v>
                </c:pt>
                <c:pt idx="1">
                  <c:v>ПТНЗ</c:v>
                </c:pt>
                <c:pt idx="2">
                  <c:v>ВНЗ І–ІІ p. a</c:v>
                </c:pt>
                <c:pt idx="3">
                  <c:v>ВНЗ ІІІ–ІV p. a</c:v>
                </c:pt>
              </c:strCache>
            </c:strRef>
          </c:cat>
          <c:val>
            <c:numRef>
              <c:f>Лист1!$D$3:$D$6</c:f>
              <c:numCache>
                <c:formatCode>\О\с\н\о\в\н\о\й</c:formatCode>
                <c:ptCount val="4"/>
                <c:pt idx="0">
                  <c:v>17</c:v>
                </c:pt>
                <c:pt idx="1">
                  <c:v>47</c:v>
                </c:pt>
                <c:pt idx="2">
                  <c:v>46</c:v>
                </c:pt>
                <c:pt idx="3">
                  <c:v>51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72974848"/>
        <c:axId val="172976384"/>
      </c:barChart>
      <c:catAx>
        <c:axId val="17297484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ru-RU"/>
          </a:p>
        </c:txPr>
        <c:crossAx val="172976384"/>
        <c:crosses val="autoZero"/>
        <c:auto val="1"/>
        <c:lblAlgn val="ctr"/>
        <c:lblOffset val="100"/>
        <c:noMultiLvlLbl val="0"/>
      </c:catAx>
      <c:valAx>
        <c:axId val="172976384"/>
        <c:scaling>
          <c:orientation val="minMax"/>
        </c:scaling>
        <c:delete val="0"/>
        <c:axPos val="l"/>
        <c:numFmt formatCode="#,##0" sourceLinked="0"/>
        <c:majorTickMark val="out"/>
        <c:minorTickMark val="none"/>
        <c:tickLblPos val="nextTo"/>
        <c:crossAx val="172974848"/>
        <c:crosses val="autoZero"/>
        <c:crossBetween val="between"/>
        <c:majorUnit val="20"/>
      </c:valAx>
    </c:plotArea>
    <c:legend>
      <c:legendPos val="b"/>
      <c:layout>
        <c:manualLayout>
          <c:xMode val="edge"/>
          <c:yMode val="edge"/>
          <c:x val="2.6087794613513998E-2"/>
          <c:y val="0.7933285190534386"/>
          <c:w val="0.97345071820130158"/>
          <c:h val="0.20667148094656149"/>
        </c:manualLayout>
      </c:layout>
      <c:overlay val="0"/>
      <c:txPr>
        <a:bodyPr/>
        <a:lstStyle/>
        <a:p>
          <a:pPr>
            <a:defRPr sz="1800" b="1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400">
          <a:latin typeface="Calibri" pitchFamily="34" charset="0"/>
          <a:cs typeface="Calibri" pitchFamily="34" charset="0"/>
        </a:defRPr>
      </a:pPr>
      <a:endParaRPr lang="ru-RU"/>
    </a:p>
  </c:txPr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Лист2!$C$4</c:f>
              <c:strCache>
                <c:ptCount val="1"/>
                <c:pt idx="0">
                  <c:v>Мали статеві стосунки до 15 років</c:v>
                </c:pt>
              </c:strCache>
            </c:strRef>
          </c:tx>
          <c:spPr>
            <a:solidFill>
              <a:srgbClr val="0099FF">
                <a:lumMod val="75000"/>
              </a:srgbClr>
            </a:solidFill>
          </c:spPr>
          <c:invertIfNegative val="0"/>
          <c:dLbls>
            <c:numFmt formatCode="#,##0" sourceLinked="0"/>
            <c:txPr>
              <a:bodyPr/>
              <a:lstStyle/>
              <a:p>
                <a:pPr>
                  <a:defRPr sz="18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Лист2!$B$5:$B$8</c:f>
              <c:strCache>
                <c:ptCount val="4"/>
                <c:pt idx="0">
                  <c:v>10–11 класи</c:v>
                </c:pt>
                <c:pt idx="1">
                  <c:v>ПТНЗ</c:v>
                </c:pt>
                <c:pt idx="2">
                  <c:v>ВНЗ І–ІІ p. a</c:v>
                </c:pt>
                <c:pt idx="3">
                  <c:v>ВНЗ ІІІ–ІV p. a</c:v>
                </c:pt>
              </c:strCache>
            </c:strRef>
          </c:cat>
          <c:val>
            <c:numRef>
              <c:f>Лист2!$C$5:$C$8</c:f>
              <c:numCache>
                <c:formatCode>\О\с\н\о\в\н\о\й</c:formatCode>
                <c:ptCount val="4"/>
                <c:pt idx="0">
                  <c:v>13</c:v>
                </c:pt>
                <c:pt idx="1">
                  <c:v>20</c:v>
                </c:pt>
                <c:pt idx="2">
                  <c:v>19</c:v>
                </c:pt>
                <c:pt idx="3">
                  <c:v>16</c:v>
                </c:pt>
              </c:numCache>
            </c:numRef>
          </c:val>
        </c:ser>
        <c:ser>
          <c:idx val="1"/>
          <c:order val="1"/>
          <c:tx>
            <c:strRef>
              <c:f>Лист2!$D$4</c:f>
              <c:strCache>
                <c:ptCount val="1"/>
                <c:pt idx="0">
                  <c:v>Мають досвід статевих стосунків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numFmt formatCode="#,##0" sourceLinked="0"/>
            <c:txPr>
              <a:bodyPr/>
              <a:lstStyle/>
              <a:p>
                <a:pPr>
                  <a:defRPr sz="18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Лист2!$B$5:$B$8</c:f>
              <c:strCache>
                <c:ptCount val="4"/>
                <c:pt idx="0">
                  <c:v>10–11 класи</c:v>
                </c:pt>
                <c:pt idx="1">
                  <c:v>ПТНЗ</c:v>
                </c:pt>
                <c:pt idx="2">
                  <c:v>ВНЗ І–ІІ p. a</c:v>
                </c:pt>
                <c:pt idx="3">
                  <c:v>ВНЗ ІІІ–ІV p. a</c:v>
                </c:pt>
              </c:strCache>
            </c:strRef>
          </c:cat>
          <c:val>
            <c:numRef>
              <c:f>Лист2!$D$5:$D$8</c:f>
              <c:numCache>
                <c:formatCode>\О\с\н\о\в\н\о\й</c:formatCode>
                <c:ptCount val="4"/>
                <c:pt idx="0">
                  <c:v>41</c:v>
                </c:pt>
                <c:pt idx="1">
                  <c:v>67</c:v>
                </c:pt>
                <c:pt idx="2">
                  <c:v>63</c:v>
                </c:pt>
                <c:pt idx="3">
                  <c:v>72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73034880"/>
        <c:axId val="173044864"/>
      </c:barChart>
      <c:catAx>
        <c:axId val="17303488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ru-RU"/>
          </a:p>
        </c:txPr>
        <c:crossAx val="173044864"/>
        <c:crosses val="autoZero"/>
        <c:auto val="1"/>
        <c:lblAlgn val="ctr"/>
        <c:lblOffset val="100"/>
        <c:noMultiLvlLbl val="0"/>
      </c:catAx>
      <c:valAx>
        <c:axId val="173044864"/>
        <c:scaling>
          <c:orientation val="minMax"/>
        </c:scaling>
        <c:delete val="0"/>
        <c:axPos val="l"/>
        <c:numFmt formatCode="#,##0" sourceLinked="0"/>
        <c:majorTickMark val="out"/>
        <c:minorTickMark val="none"/>
        <c:tickLblPos val="nextTo"/>
        <c:crossAx val="173034880"/>
        <c:crosses val="autoZero"/>
        <c:crossBetween val="between"/>
        <c:majorUnit val="20"/>
      </c:valAx>
    </c:plotArea>
    <c:plotVisOnly val="1"/>
    <c:dispBlanksAs val="gap"/>
    <c:showDLblsOverMax val="0"/>
  </c:chart>
  <c:txPr>
    <a:bodyPr/>
    <a:lstStyle/>
    <a:p>
      <a:pPr>
        <a:defRPr sz="1400">
          <a:latin typeface="Calibri" pitchFamily="34" charset="0"/>
          <a:cs typeface="Calibri" pitchFamily="34" charset="0"/>
        </a:defRPr>
      </a:pPr>
      <a:endParaRPr lang="ru-RU"/>
    </a:p>
  </c:txPr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4.4361187689036491E-2"/>
          <c:y val="7.5425112275457243E-2"/>
          <c:w val="0.93926024199953151"/>
          <c:h val="0.576385091013086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Лист17!$A$3</c:f>
              <c:strCache>
                <c:ptCount val="1"/>
                <c:pt idx="0">
                  <c:v>Краще бути яскравою індивідуальністю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2000" b="1">
                    <a:solidFill>
                      <a:srgbClr val="0066CC"/>
                    </a:solidFill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multiLvlStrRef>
              <c:f>Лист17!$B$1:$F$2</c:f>
              <c:multiLvlStrCache>
                <c:ptCount val="5"/>
                <c:lvl>
                  <c:pt idx="1">
                    <c:v> 18–35 років</c:v>
                  </c:pt>
                  <c:pt idx="2">
                    <c:v>Обласний центр</c:v>
                  </c:pt>
                  <c:pt idx="3">
                    <c:v>Місто</c:v>
                  </c:pt>
                  <c:pt idx="4">
                    <c:v>Село</c:v>
                  </c:pt>
                </c:lvl>
                <c:lvl>
                  <c:pt idx="0">
                    <c:v>Серед усіх</c:v>
                  </c:pt>
                  <c:pt idx="1">
                    <c:v>Вік</c:v>
                  </c:pt>
                  <c:pt idx="2">
                    <c:v>Місце проживання молоді </c:v>
                  </c:pt>
                </c:lvl>
              </c:multiLvlStrCache>
            </c:multiLvlStrRef>
          </c:cat>
          <c:val>
            <c:numRef>
              <c:f>Лист17!$B$3:$F$3</c:f>
              <c:numCache>
                <c:formatCode>General</c:formatCode>
                <c:ptCount val="5"/>
                <c:pt idx="0">
                  <c:v>45</c:v>
                </c:pt>
                <c:pt idx="1">
                  <c:v>63</c:v>
                </c:pt>
                <c:pt idx="2">
                  <c:v>76</c:v>
                </c:pt>
                <c:pt idx="3">
                  <c:v>63</c:v>
                </c:pt>
                <c:pt idx="4">
                  <c:v>48</c:v>
                </c:pt>
              </c:numCache>
            </c:numRef>
          </c:val>
        </c:ser>
        <c:ser>
          <c:idx val="1"/>
          <c:order val="1"/>
          <c:tx>
            <c:strRef>
              <c:f>Лист17!$A$4</c:f>
              <c:strCache>
                <c:ptCount val="1"/>
                <c:pt idx="0">
                  <c:v>Краще бути як усі  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2000" b="1">
                    <a:solidFill>
                      <a:srgbClr val="C00000"/>
                    </a:solidFill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multiLvlStrRef>
              <c:f>Лист17!$B$1:$F$2</c:f>
              <c:multiLvlStrCache>
                <c:ptCount val="5"/>
                <c:lvl>
                  <c:pt idx="1">
                    <c:v> 18–35 років</c:v>
                  </c:pt>
                  <c:pt idx="2">
                    <c:v>Обласний центр</c:v>
                  </c:pt>
                  <c:pt idx="3">
                    <c:v>Місто</c:v>
                  </c:pt>
                  <c:pt idx="4">
                    <c:v>Село</c:v>
                  </c:pt>
                </c:lvl>
                <c:lvl>
                  <c:pt idx="0">
                    <c:v>Серед усіх</c:v>
                  </c:pt>
                  <c:pt idx="1">
                    <c:v>Вік</c:v>
                  </c:pt>
                  <c:pt idx="2">
                    <c:v>Місце проживання молоді </c:v>
                  </c:pt>
                </c:lvl>
              </c:multiLvlStrCache>
            </c:multiLvlStrRef>
          </c:cat>
          <c:val>
            <c:numRef>
              <c:f>Лист17!$B$4:$F$4</c:f>
              <c:numCache>
                <c:formatCode>General</c:formatCode>
                <c:ptCount val="5"/>
                <c:pt idx="0">
                  <c:v>46</c:v>
                </c:pt>
                <c:pt idx="1">
                  <c:v>30</c:v>
                </c:pt>
                <c:pt idx="2">
                  <c:v>19</c:v>
                </c:pt>
                <c:pt idx="3">
                  <c:v>28</c:v>
                </c:pt>
                <c:pt idx="4">
                  <c:v>43</c:v>
                </c:pt>
              </c:numCache>
            </c:numRef>
          </c:val>
        </c:ser>
        <c:ser>
          <c:idx val="2"/>
          <c:order val="2"/>
          <c:tx>
            <c:strRef>
              <c:f>Лист17!$A$5</c:f>
              <c:strCache>
                <c:ptCount val="1"/>
                <c:pt idx="0">
                  <c:v>Важко відповісти 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2000" b="1">
                    <a:solidFill>
                      <a:srgbClr val="669900"/>
                    </a:solidFill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multiLvlStrRef>
              <c:f>Лист17!$B$1:$F$2</c:f>
              <c:multiLvlStrCache>
                <c:ptCount val="5"/>
                <c:lvl>
                  <c:pt idx="1">
                    <c:v> 18–35 років</c:v>
                  </c:pt>
                  <c:pt idx="2">
                    <c:v>Обласний центр</c:v>
                  </c:pt>
                  <c:pt idx="3">
                    <c:v>Місто</c:v>
                  </c:pt>
                  <c:pt idx="4">
                    <c:v>Село</c:v>
                  </c:pt>
                </c:lvl>
                <c:lvl>
                  <c:pt idx="0">
                    <c:v>Серед усіх</c:v>
                  </c:pt>
                  <c:pt idx="1">
                    <c:v>Вік</c:v>
                  </c:pt>
                  <c:pt idx="2">
                    <c:v>Місце проживання молоді </c:v>
                  </c:pt>
                </c:lvl>
              </c:multiLvlStrCache>
            </c:multiLvlStrRef>
          </c:cat>
          <c:val>
            <c:numRef>
              <c:f>Лист17!$B$5:$F$5</c:f>
              <c:numCache>
                <c:formatCode>General</c:formatCode>
                <c:ptCount val="5"/>
                <c:pt idx="0">
                  <c:v>9</c:v>
                </c:pt>
                <c:pt idx="1">
                  <c:v>7</c:v>
                </c:pt>
                <c:pt idx="2">
                  <c:v>4</c:v>
                </c:pt>
                <c:pt idx="3">
                  <c:v>9</c:v>
                </c:pt>
                <c:pt idx="4">
                  <c:v>9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35049216"/>
        <c:axId val="135051136"/>
      </c:barChart>
      <c:catAx>
        <c:axId val="13504921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600" b="1"/>
            </a:pPr>
            <a:endParaRPr lang="ru-RU"/>
          </a:p>
        </c:txPr>
        <c:crossAx val="135051136"/>
        <c:crosses val="autoZero"/>
        <c:auto val="1"/>
        <c:lblAlgn val="ctr"/>
        <c:lblOffset val="100"/>
        <c:noMultiLvlLbl val="0"/>
      </c:catAx>
      <c:valAx>
        <c:axId val="135051136"/>
        <c:scaling>
          <c:orientation val="minMax"/>
          <c:max val="80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135049216"/>
        <c:crosses val="autoZero"/>
        <c:crossBetween val="between"/>
        <c:majorUnit val="20"/>
      </c:valAx>
    </c:plotArea>
    <c:legend>
      <c:legendPos val="b"/>
      <c:layout>
        <c:manualLayout>
          <c:xMode val="edge"/>
          <c:yMode val="edge"/>
          <c:x val="1.6378570311432007E-2"/>
          <c:y val="0.89477167117986034"/>
          <c:w val="0.97295906248453889"/>
          <c:h val="6.9931042666955878E-2"/>
        </c:manualLayout>
      </c:layout>
      <c:overlay val="0"/>
      <c:txPr>
        <a:bodyPr/>
        <a:lstStyle/>
        <a:p>
          <a:pPr>
            <a:defRPr sz="1600" i="1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200">
          <a:latin typeface="+mn-lt"/>
        </a:defRPr>
      </a:pPr>
      <a:endParaRPr lang="ru-RU"/>
    </a:p>
  </c:txPr>
  <c:externalData r:id="rId2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Лист1!$D$161:$D$163</c:f>
              <c:strCache>
                <c:ptCount val="3"/>
                <c:pt idx="0">
                  <c:v>Преса</c:v>
                </c:pt>
                <c:pt idx="1">
                  <c:v>Телебачення</c:v>
                </c:pt>
                <c:pt idx="2">
                  <c:v>Інтернет</c:v>
                </c:pt>
              </c:strCache>
            </c:strRef>
          </c:cat>
          <c:val>
            <c:numRef>
              <c:f>Лист1!$E$161:$E$163</c:f>
              <c:numCache>
                <c:formatCode>General</c:formatCode>
                <c:ptCount val="3"/>
                <c:pt idx="0">
                  <c:v>44</c:v>
                </c:pt>
                <c:pt idx="1">
                  <c:v>52</c:v>
                </c:pt>
                <c:pt idx="2">
                  <c:v>55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73203840"/>
        <c:axId val="173205376"/>
      </c:barChart>
      <c:catAx>
        <c:axId val="173203840"/>
        <c:scaling>
          <c:orientation val="minMax"/>
        </c:scaling>
        <c:delete val="0"/>
        <c:axPos val="l"/>
        <c:majorTickMark val="out"/>
        <c:minorTickMark val="none"/>
        <c:tickLblPos val="nextTo"/>
        <c:crossAx val="173205376"/>
        <c:crosses val="autoZero"/>
        <c:auto val="1"/>
        <c:lblAlgn val="ctr"/>
        <c:lblOffset val="100"/>
        <c:noMultiLvlLbl val="0"/>
      </c:catAx>
      <c:valAx>
        <c:axId val="1732053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7320384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62422C3-49EC-4B8A-8BEE-55E707D5B0D9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B3E9D6D-13D0-432D-BBA2-FB284733E90B}">
      <dgm:prSet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pPr algn="l" rtl="0"/>
          <a:r>
            <a:rPr lang="uk-UA" sz="2200" dirty="0" smtClean="0">
              <a:solidFill>
                <a:schemeClr val="accent3">
                  <a:lumMod val="25000"/>
                </a:schemeClr>
              </a:solidFill>
              <a:latin typeface="Calibri" pitchFamily="34" charset="0"/>
              <a:cs typeface="Calibri" pitchFamily="34" charset="0"/>
            </a:rPr>
            <a:t>Не використовували </a:t>
          </a:r>
          <a:r>
            <a:rPr lang="uk-UA" sz="2200" b="1" dirty="0" smtClean="0">
              <a:solidFill>
                <a:schemeClr val="accent3">
                  <a:lumMod val="25000"/>
                </a:schemeClr>
              </a:solidFill>
              <a:latin typeface="Calibri" pitchFamily="34" charset="0"/>
              <a:cs typeface="Calibri" pitchFamily="34" charset="0"/>
            </a:rPr>
            <a:t>ПРЕЗЕРВАТИВ</a:t>
          </a:r>
          <a:r>
            <a:rPr lang="uk-UA" sz="2200" dirty="0" smtClean="0">
              <a:solidFill>
                <a:schemeClr val="accent3">
                  <a:lumMod val="25000"/>
                </a:schemeClr>
              </a:solidFill>
              <a:latin typeface="Calibri" pitchFamily="34" charset="0"/>
              <a:cs typeface="Calibri" pitchFamily="34" charset="0"/>
            </a:rPr>
            <a:t> під час останнього </a:t>
          </a:r>
          <a:endParaRPr lang="en-US" sz="2200" dirty="0" smtClean="0">
            <a:solidFill>
              <a:schemeClr val="accent3">
                <a:lumMod val="25000"/>
              </a:schemeClr>
            </a:solidFill>
            <a:latin typeface="Calibri" pitchFamily="34" charset="0"/>
            <a:cs typeface="Calibri" pitchFamily="34" charset="0"/>
          </a:endParaRPr>
        </a:p>
        <a:p>
          <a:pPr algn="l" rtl="0"/>
          <a:r>
            <a:rPr lang="uk-UA" sz="2200" dirty="0" smtClean="0">
              <a:solidFill>
                <a:schemeClr val="accent3">
                  <a:lumMod val="25000"/>
                </a:schemeClr>
              </a:solidFill>
              <a:latin typeface="Calibri" pitchFamily="34" charset="0"/>
              <a:cs typeface="Calibri" pitchFamily="34" charset="0"/>
            </a:rPr>
            <a:t>статевого</a:t>
          </a:r>
          <a:r>
            <a:rPr lang="en-US" sz="2200" dirty="0" smtClean="0">
              <a:solidFill>
                <a:schemeClr val="accent3">
                  <a:lumMod val="25000"/>
                </a:schemeClr>
              </a:solidFill>
              <a:latin typeface="Calibri" pitchFamily="34" charset="0"/>
              <a:cs typeface="Calibri" pitchFamily="34" charset="0"/>
            </a:rPr>
            <a:t> </a:t>
          </a:r>
          <a:r>
            <a:rPr lang="uk-UA" sz="2200" dirty="0" smtClean="0">
              <a:solidFill>
                <a:schemeClr val="accent3">
                  <a:lumMod val="25000"/>
                </a:schemeClr>
              </a:solidFill>
              <a:latin typeface="Calibri" pitchFamily="34" charset="0"/>
              <a:cs typeface="Calibri" pitchFamily="34" charset="0"/>
            </a:rPr>
            <a:t>контакту:   </a:t>
          </a:r>
          <a:r>
            <a:rPr lang="uk-UA" sz="2400" b="1" dirty="0" smtClean="0">
              <a:solidFill>
                <a:srgbClr val="CC3300"/>
              </a:solidFill>
              <a:latin typeface="Calibri" pitchFamily="34" charset="0"/>
              <a:cs typeface="Calibri" pitchFamily="34" charset="0"/>
            </a:rPr>
            <a:t>14%</a:t>
          </a:r>
          <a:r>
            <a:rPr lang="uk-UA" sz="2200" dirty="0" smtClean="0">
              <a:solidFill>
                <a:schemeClr val="accent3">
                  <a:lumMod val="25000"/>
                </a:schemeClr>
              </a:solidFill>
              <a:latin typeface="Calibri" pitchFamily="34" charset="0"/>
              <a:cs typeface="Calibri" pitchFamily="34" charset="0"/>
            </a:rPr>
            <a:t>                </a:t>
          </a:r>
          <a:r>
            <a:rPr lang="uk-UA" sz="2400" b="1" dirty="0" smtClean="0">
              <a:solidFill>
                <a:srgbClr val="CC3300"/>
              </a:solidFill>
              <a:latin typeface="Calibri" pitchFamily="34" charset="0"/>
              <a:cs typeface="Calibri" pitchFamily="34" charset="0"/>
            </a:rPr>
            <a:t>24%</a:t>
          </a:r>
          <a:endParaRPr lang="ru-RU" sz="2400" b="1" dirty="0">
            <a:solidFill>
              <a:srgbClr val="CC3300"/>
            </a:solidFill>
            <a:latin typeface="Calibri" pitchFamily="34" charset="0"/>
            <a:cs typeface="Calibri" pitchFamily="34" charset="0"/>
          </a:endParaRPr>
        </a:p>
      </dgm:t>
    </dgm:pt>
    <dgm:pt modelId="{77CA9BE1-9D52-4231-9EDA-3A6A7F570B76}" type="parTrans" cxnId="{22DE4B80-9815-4250-B136-1D899CBD18F2}">
      <dgm:prSet/>
      <dgm:spPr/>
      <dgm:t>
        <a:bodyPr/>
        <a:lstStyle/>
        <a:p>
          <a:endParaRPr lang="ru-RU"/>
        </a:p>
      </dgm:t>
    </dgm:pt>
    <dgm:pt modelId="{82B83173-4EBA-414F-9228-7E394E3B9FBC}" type="sibTrans" cxnId="{22DE4B80-9815-4250-B136-1D899CBD18F2}">
      <dgm:prSet/>
      <dgm:spPr/>
      <dgm:t>
        <a:bodyPr/>
        <a:lstStyle/>
        <a:p>
          <a:endParaRPr lang="ru-RU"/>
        </a:p>
      </dgm:t>
    </dgm:pt>
    <dgm:pt modelId="{A6A29C5C-D718-4F91-8C8E-90FE6021AA0E}" type="pres">
      <dgm:prSet presAssocID="{762422C3-49EC-4B8A-8BEE-55E707D5B0D9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B913C35-D95F-4C4F-AF6F-C12E1747FACF}" type="pres">
      <dgm:prSet presAssocID="{762422C3-49EC-4B8A-8BEE-55E707D5B0D9}" presName="arrow" presStyleLbl="bgShp" presStyleIdx="0" presStyleCnt="1"/>
      <dgm:spPr/>
    </dgm:pt>
    <dgm:pt modelId="{7448CDCE-68C0-4F4D-AF45-4BC043BD9C77}" type="pres">
      <dgm:prSet presAssocID="{762422C3-49EC-4B8A-8BEE-55E707D5B0D9}" presName="linearProcess" presStyleCnt="0"/>
      <dgm:spPr/>
    </dgm:pt>
    <dgm:pt modelId="{14265F08-9A4C-4BE8-B469-091DCF17D8F4}" type="pres">
      <dgm:prSet presAssocID="{0B3E9D6D-13D0-432D-BBA2-FB284733E90B}" presName="textNode" presStyleLbl="node1" presStyleIdx="0" presStyleCnt="1" custScaleX="273797" custScaleY="246684" custLinFactNeighborX="-6739" custLinFactNeighborY="-2497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2DE4B80-9815-4250-B136-1D899CBD18F2}" srcId="{762422C3-49EC-4B8A-8BEE-55E707D5B0D9}" destId="{0B3E9D6D-13D0-432D-BBA2-FB284733E90B}" srcOrd="0" destOrd="0" parTransId="{77CA9BE1-9D52-4231-9EDA-3A6A7F570B76}" sibTransId="{82B83173-4EBA-414F-9228-7E394E3B9FBC}"/>
    <dgm:cxn modelId="{C09975C7-A452-4489-B8DB-6723304CA43D}" type="presOf" srcId="{762422C3-49EC-4B8A-8BEE-55E707D5B0D9}" destId="{A6A29C5C-D718-4F91-8C8E-90FE6021AA0E}" srcOrd="0" destOrd="0" presId="urn:microsoft.com/office/officeart/2005/8/layout/hProcess9"/>
    <dgm:cxn modelId="{E6080167-0AEF-4335-9EC6-A90BCE4E80C3}" type="presOf" srcId="{0B3E9D6D-13D0-432D-BBA2-FB284733E90B}" destId="{14265F08-9A4C-4BE8-B469-091DCF17D8F4}" srcOrd="0" destOrd="0" presId="urn:microsoft.com/office/officeart/2005/8/layout/hProcess9"/>
    <dgm:cxn modelId="{3863DE62-9392-4B41-91E8-FC905D257EBD}" type="presParOf" srcId="{A6A29C5C-D718-4F91-8C8E-90FE6021AA0E}" destId="{5B913C35-D95F-4C4F-AF6F-C12E1747FACF}" srcOrd="0" destOrd="0" presId="urn:microsoft.com/office/officeart/2005/8/layout/hProcess9"/>
    <dgm:cxn modelId="{769D51EB-5CBF-4FE1-85CE-8B812E85F994}" type="presParOf" srcId="{A6A29C5C-D718-4F91-8C8E-90FE6021AA0E}" destId="{7448CDCE-68C0-4F4D-AF45-4BC043BD9C77}" srcOrd="1" destOrd="0" presId="urn:microsoft.com/office/officeart/2005/8/layout/hProcess9"/>
    <dgm:cxn modelId="{1150A46A-2720-4905-97D7-35A9F708E0A9}" type="presParOf" srcId="{7448CDCE-68C0-4F4D-AF45-4BC043BD9C77}" destId="{14265F08-9A4C-4BE8-B469-091DCF17D8F4}" srcOrd="0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B913C35-D95F-4C4F-AF6F-C12E1747FACF}">
      <dsp:nvSpPr>
        <dsp:cNvPr id="0" name=""/>
        <dsp:cNvSpPr/>
      </dsp:nvSpPr>
      <dsp:spPr>
        <a:xfrm>
          <a:off x="556261" y="0"/>
          <a:ext cx="6304300" cy="830262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4265F08-9A4C-4BE8-B469-091DCF17D8F4}">
      <dsp:nvSpPr>
        <dsp:cNvPr id="0" name=""/>
        <dsp:cNvSpPr/>
      </dsp:nvSpPr>
      <dsp:spPr>
        <a:xfrm>
          <a:off x="0" y="0"/>
          <a:ext cx="7410260" cy="819249"/>
        </a:xfrm>
        <a:prstGeom prst="roundRect">
          <a:avLst/>
        </a:prstGeom>
        <a:solidFill>
          <a:schemeClr val="accent1">
            <a:lumMod val="60000"/>
            <a:lumOff val="4000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200" kern="1200" dirty="0" smtClean="0">
              <a:solidFill>
                <a:schemeClr val="accent3">
                  <a:lumMod val="25000"/>
                </a:schemeClr>
              </a:solidFill>
              <a:latin typeface="Calibri" pitchFamily="34" charset="0"/>
              <a:cs typeface="Calibri" pitchFamily="34" charset="0"/>
            </a:rPr>
            <a:t>Не використовували </a:t>
          </a:r>
          <a:r>
            <a:rPr lang="uk-UA" sz="2200" b="1" kern="1200" dirty="0" smtClean="0">
              <a:solidFill>
                <a:schemeClr val="accent3">
                  <a:lumMod val="25000"/>
                </a:schemeClr>
              </a:solidFill>
              <a:latin typeface="Calibri" pitchFamily="34" charset="0"/>
              <a:cs typeface="Calibri" pitchFamily="34" charset="0"/>
            </a:rPr>
            <a:t>ПРЕЗЕРВАТИВ</a:t>
          </a:r>
          <a:r>
            <a:rPr lang="uk-UA" sz="2200" kern="1200" dirty="0" smtClean="0">
              <a:solidFill>
                <a:schemeClr val="accent3">
                  <a:lumMod val="25000"/>
                </a:schemeClr>
              </a:solidFill>
              <a:latin typeface="Calibri" pitchFamily="34" charset="0"/>
              <a:cs typeface="Calibri" pitchFamily="34" charset="0"/>
            </a:rPr>
            <a:t> під час останнього </a:t>
          </a:r>
          <a:endParaRPr lang="en-US" sz="2200" kern="1200" dirty="0" smtClean="0">
            <a:solidFill>
              <a:schemeClr val="accent3">
                <a:lumMod val="25000"/>
              </a:schemeClr>
            </a:solidFill>
            <a:latin typeface="Calibri" pitchFamily="34" charset="0"/>
            <a:cs typeface="Calibri" pitchFamily="34" charset="0"/>
          </a:endParaRPr>
        </a:p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200" kern="1200" dirty="0" smtClean="0">
              <a:solidFill>
                <a:schemeClr val="accent3">
                  <a:lumMod val="25000"/>
                </a:schemeClr>
              </a:solidFill>
              <a:latin typeface="Calibri" pitchFamily="34" charset="0"/>
              <a:cs typeface="Calibri" pitchFamily="34" charset="0"/>
            </a:rPr>
            <a:t>статевого</a:t>
          </a:r>
          <a:r>
            <a:rPr lang="en-US" sz="2200" kern="1200" dirty="0" smtClean="0">
              <a:solidFill>
                <a:schemeClr val="accent3">
                  <a:lumMod val="25000"/>
                </a:schemeClr>
              </a:solidFill>
              <a:latin typeface="Calibri" pitchFamily="34" charset="0"/>
              <a:cs typeface="Calibri" pitchFamily="34" charset="0"/>
            </a:rPr>
            <a:t> </a:t>
          </a:r>
          <a:r>
            <a:rPr lang="uk-UA" sz="2200" kern="1200" dirty="0" smtClean="0">
              <a:solidFill>
                <a:schemeClr val="accent3">
                  <a:lumMod val="25000"/>
                </a:schemeClr>
              </a:solidFill>
              <a:latin typeface="Calibri" pitchFamily="34" charset="0"/>
              <a:cs typeface="Calibri" pitchFamily="34" charset="0"/>
            </a:rPr>
            <a:t>контакту:   </a:t>
          </a:r>
          <a:r>
            <a:rPr lang="uk-UA" sz="2400" b="1" kern="1200" dirty="0" smtClean="0">
              <a:solidFill>
                <a:srgbClr val="CC3300"/>
              </a:solidFill>
              <a:latin typeface="Calibri" pitchFamily="34" charset="0"/>
              <a:cs typeface="Calibri" pitchFamily="34" charset="0"/>
            </a:rPr>
            <a:t>14%</a:t>
          </a:r>
          <a:r>
            <a:rPr lang="uk-UA" sz="2200" kern="1200" dirty="0" smtClean="0">
              <a:solidFill>
                <a:schemeClr val="accent3">
                  <a:lumMod val="25000"/>
                </a:schemeClr>
              </a:solidFill>
              <a:latin typeface="Calibri" pitchFamily="34" charset="0"/>
              <a:cs typeface="Calibri" pitchFamily="34" charset="0"/>
            </a:rPr>
            <a:t>                </a:t>
          </a:r>
          <a:r>
            <a:rPr lang="uk-UA" sz="2400" b="1" kern="1200" dirty="0" smtClean="0">
              <a:solidFill>
                <a:srgbClr val="CC3300"/>
              </a:solidFill>
              <a:latin typeface="Calibri" pitchFamily="34" charset="0"/>
              <a:cs typeface="Calibri" pitchFamily="34" charset="0"/>
            </a:rPr>
            <a:t>24%</a:t>
          </a:r>
          <a:endParaRPr lang="ru-RU" sz="2400" b="1" kern="1200" dirty="0">
            <a:solidFill>
              <a:srgbClr val="CC3300"/>
            </a:solidFill>
            <a:latin typeface="Calibri" pitchFamily="34" charset="0"/>
            <a:cs typeface="Calibri" pitchFamily="34" charset="0"/>
          </a:endParaRPr>
        </a:p>
      </dsp:txBody>
      <dsp:txXfrm>
        <a:off x="39992" y="39992"/>
        <a:ext cx="7330276" cy="73926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0C797C-4CCD-43DD-81A4-156139BEABBC}" type="datetimeFigureOut">
              <a:rPr lang="ru-RU" smtClean="0"/>
              <a:t>07.11.2014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0A71C8-5CE2-4141-947B-2BA14EFF3A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43173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28748B-FFCF-44D7-8682-103B9CA16271}" type="datetimeFigureOut">
              <a:rPr lang="ru-RU" smtClean="0"/>
              <a:t>07.11.2014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63AF0D-C2A7-4C70-89F2-1FA0C0F2F1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54841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>
          <a:xfrm>
            <a:off x="188640" y="4343400"/>
            <a:ext cx="6552728" cy="41148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63AF0D-C2A7-4C70-89F2-1FA0C0F2F119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314903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9" name="Заметки 2"/>
          <p:cNvSpPr>
            <a:spLocks noGrp="1"/>
          </p:cNvSpPr>
          <p:nvPr>
            <p:ph type="body" idx="1"/>
          </p:nvPr>
        </p:nvSpPr>
        <p:spPr>
          <a:xfrm>
            <a:off x="188640" y="4343400"/>
            <a:ext cx="6336704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uk-UA" altLang="uk-UA" dirty="0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sz="2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63AF0D-C2A7-4C70-89F2-1FA0C0F2F119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604575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17FC0A-9842-4DB7-B552-7354CBD24CD8}" type="slidenum">
              <a:rPr lang="uk-UA" smtClean="0"/>
              <a:pPr/>
              <a:t>12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911552" cy="4114800"/>
          </a:xfrm>
        </p:spPr>
        <p:txBody>
          <a:bodyPr/>
          <a:lstStyle/>
          <a:p>
            <a:endParaRPr lang="ru-RU" sz="2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63AF0D-C2A7-4C70-89F2-1FA0C0F2F119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822587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20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63AF0D-C2A7-4C70-89F2-1FA0C0F2F119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070383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>
          <a:xfrm>
            <a:off x="332656" y="4343400"/>
            <a:ext cx="6264696" cy="4114800"/>
          </a:xfrm>
        </p:spPr>
        <p:txBody>
          <a:bodyPr/>
          <a:lstStyle/>
          <a:p>
            <a:r>
              <a:rPr lang="uk-UA" sz="24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sz="24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63AF0D-C2A7-4C70-89F2-1FA0C0F2F119}" type="slidenum">
              <a:rPr lang="ru-RU" smtClean="0"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499760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sz="2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63AF0D-C2A7-4C70-89F2-1FA0C0F2F119}" type="slidenum">
              <a:rPr lang="ru-RU" smtClean="0"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717580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>
          <a:xfrm>
            <a:off x="260648" y="4343400"/>
            <a:ext cx="6336704" cy="4114800"/>
          </a:xfrm>
        </p:spPr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59A4C-D648-44C6-A680-EDD2CC8F1E2E}" type="slidenum">
              <a:rPr lang="uk-UA" smtClean="0"/>
              <a:pPr/>
              <a:t>17</a:t>
            </a:fld>
            <a:endParaRPr lang="uk-UA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63AF0D-C2A7-4C70-89F2-1FA0C0F2F119}" type="slidenum">
              <a:rPr lang="ru-RU" smtClean="0"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5215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63AF0D-C2A7-4C70-89F2-1FA0C0F2F119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40921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sz="18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63AF0D-C2A7-4C70-89F2-1FA0C0F2F119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17152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63AF0D-C2A7-4C70-89F2-1FA0C0F2F119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47064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Заметки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ru-RU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4819" name="Заметки 2"/>
          <p:cNvSpPr>
            <a:spLocks noGrp="1"/>
          </p:cNvSpPr>
          <p:nvPr>
            <p:ph type="body" idx="1"/>
          </p:nvPr>
        </p:nvSpPr>
        <p:spPr>
          <a:xfrm>
            <a:off x="260648" y="4343400"/>
            <a:ext cx="6336704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sz="16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sz="20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59A4C-D648-44C6-A680-EDD2CC8F1E2E}" type="slidenum">
              <a:rPr lang="uk-UA" smtClean="0"/>
              <a:pPr/>
              <a:t>7</a:t>
            </a:fld>
            <a:endParaRPr lang="uk-UA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sz="2000" b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59A4C-D648-44C6-A680-EDD2CC8F1E2E}" type="slidenum">
              <a:rPr lang="uk-UA" smtClean="0"/>
              <a:pPr/>
              <a:t>8</a:t>
            </a:fld>
            <a:endParaRPr lang="uk-UA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Заметки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sz="24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5C327-4EFF-4680-91A8-CCABEE573968}" type="datetime1">
              <a:rPr lang="ru-RU" smtClean="0"/>
              <a:t>07.11.2014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C44A1CE3-AA06-4856-8903-35E4C404F10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D09AD-9326-4915-8DF8-719DFF3CC19F}" type="datetime1">
              <a:rPr lang="ru-RU" smtClean="0"/>
              <a:t>07.11.2014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A1CE3-AA06-4856-8903-35E4C404F10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ED1EF-2F83-4772-83C8-859C170AC64B}" type="datetime1">
              <a:rPr lang="ru-RU" smtClean="0"/>
              <a:t>07.11.2014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A1CE3-AA06-4856-8903-35E4C404F10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80994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59865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34970531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163340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766567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665670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3467619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30721958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2F754-7505-4D8E-BEBA-0A94F8391F8D}" type="datetime1">
              <a:rPr lang="ru-RU" smtClean="0"/>
              <a:t>07.11.2014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A1CE3-AA06-4856-8903-35E4C404F10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274767995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504320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092424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ru-RU" noProof="0" smtClean="0"/>
          </a:p>
        </p:txBody>
      </p:sp>
    </p:spTree>
    <p:extLst>
      <p:ext uri="{BB962C8B-B14F-4D97-AF65-F5344CB8AC3E}">
        <p14:creationId xmlns:p14="http://schemas.microsoft.com/office/powerpoint/2010/main" val="67896522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ru-RU" noProof="0" smtClean="0"/>
          </a:p>
        </p:txBody>
      </p:sp>
    </p:spTree>
    <p:extLst>
      <p:ext uri="{BB962C8B-B14F-4D97-AF65-F5344CB8AC3E}">
        <p14:creationId xmlns:p14="http://schemas.microsoft.com/office/powerpoint/2010/main" val="396892581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TwoObj" preserve="1">
  <p:cSld name="Заголовок, текст и 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72650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60CF7-CC6B-4D29-A924-E0540ADF06B3}" type="datetime1">
              <a:rPr lang="ru-RU" smtClean="0"/>
              <a:t>07.11.2014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44A1CE3-AA06-4856-8903-35E4C404F104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6960F-1A66-4CA6-A8AF-90DCBA2609F9}" type="datetime1">
              <a:rPr lang="ru-RU" smtClean="0"/>
              <a:t>07.11.2014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A1CE3-AA06-4856-8903-35E4C404F10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FE938-7AEF-439E-A8FD-83ED2F47BDB6}" type="datetime1">
              <a:rPr lang="ru-RU" smtClean="0"/>
              <a:t>07.11.2014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A1CE3-AA06-4856-8903-35E4C404F10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A0DB7-CD29-4455-BD48-746F3294EA54}" type="datetime1">
              <a:rPr lang="ru-RU" smtClean="0"/>
              <a:t>07.11.2014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A1CE3-AA06-4856-8903-35E4C404F10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8BAA9-13B4-4BD5-A8F3-0F94FE33EC35}" type="datetime1">
              <a:rPr lang="ru-RU" smtClean="0"/>
              <a:t>07.11.2014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A1CE3-AA06-4856-8903-35E4C404F10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22AF2-5FE8-4E0E-A06D-6D18EC4F49B4}" type="datetime1">
              <a:rPr lang="ru-RU" smtClean="0"/>
              <a:t>07.11.2014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A1CE3-AA06-4856-8903-35E4C404F104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5F287-EB9F-4689-8E6D-AC8F2D248EF2}" type="datetime1">
              <a:rPr lang="ru-RU" smtClean="0"/>
              <a:t>07.11.2014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C44A1CE3-AA06-4856-8903-35E4C404F104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4846623E-BAED-4E17-9DC9-D835079E9208}" type="datetime1">
              <a:rPr lang="ru-RU" smtClean="0"/>
              <a:t>07.11.2014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C44A1CE3-AA06-4856-8903-35E4C404F104}" type="slidenum">
              <a:rPr lang="ru-RU" smtClean="0"/>
              <a:t>‹#›</a:t>
            </a:fld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uk-UA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uk-UA" smtClean="0"/>
              <a:t>Click to edit Master text styles</a:t>
            </a:r>
          </a:p>
          <a:p>
            <a:pPr lvl="1"/>
            <a:r>
              <a:rPr lang="en-GB" altLang="uk-UA" smtClean="0"/>
              <a:t>Second level</a:t>
            </a:r>
          </a:p>
          <a:p>
            <a:pPr lvl="2"/>
            <a:r>
              <a:rPr lang="en-GB" altLang="uk-UA" smtClean="0"/>
              <a:t>Third level</a:t>
            </a:r>
          </a:p>
          <a:p>
            <a:pPr lvl="3"/>
            <a:r>
              <a:rPr lang="en-GB" altLang="uk-UA" smtClean="0"/>
              <a:t>Fourth level</a:t>
            </a:r>
          </a:p>
          <a:p>
            <a:pPr lvl="4"/>
            <a:r>
              <a:rPr lang="en-GB" altLang="uk-UA" smtClean="0"/>
              <a:t>Fifth level</a:t>
            </a:r>
          </a:p>
        </p:txBody>
      </p:sp>
      <p:sp>
        <p:nvSpPr>
          <p:cNvPr id="1028" name="Rectangle 4"/>
          <p:cNvSpPr>
            <a:spLocks noChangeArrowheads="1"/>
          </p:cNvSpPr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00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Univers 55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Univers 55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Univers 55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Univers 55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Univers 55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Univers 55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Univers 55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Univers 55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Univers 55" pitchFamily="2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altLang="uk-UA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6382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.xml"/><Relationship Id="rId3" Type="http://schemas.openxmlformats.org/officeDocument/2006/relationships/notesSlide" Target="../notesSlides/notesSlide10.xml"/><Relationship Id="rId7" Type="http://schemas.openxmlformats.org/officeDocument/2006/relationships/diagramData" Target="../diagrams/data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png"/><Relationship Id="rId11" Type="http://schemas.microsoft.com/office/2007/relationships/diagramDrawing" Target="../diagrams/drawing1.xml"/><Relationship Id="rId5" Type="http://schemas.openxmlformats.org/officeDocument/2006/relationships/oleObject" Target="../embeddings/Microsoft_Excel_97-2003_Worksheet2.xls"/><Relationship Id="rId10" Type="http://schemas.openxmlformats.org/officeDocument/2006/relationships/diagramColors" Target="../diagrams/colors1.xml"/><Relationship Id="rId4" Type="http://schemas.openxmlformats.org/officeDocument/2006/relationships/oleObject" Target="../embeddings/oleObject2.bin"/><Relationship Id="rId9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isr.org.ua/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7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emf"/><Relationship Id="rId5" Type="http://schemas.openxmlformats.org/officeDocument/2006/relationships/oleObject" Target="../embeddings/Microsoft_Excel_97-2003_Worksheet1.xls"/><Relationship Id="rId4" Type="http://schemas.openxmlformats.org/officeDocument/2006/relationships/oleObject" Target="../embeddings/oleObject1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3.xml"/><Relationship Id="rId4" Type="http://schemas.openxmlformats.org/officeDocument/2006/relationships/chart" Target="../charts/char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39552" y="764704"/>
            <a:ext cx="8229600" cy="634082"/>
          </a:xfrm>
        </p:spPr>
        <p:txBody>
          <a:bodyPr>
            <a:normAutofit fontScale="90000"/>
          </a:bodyPr>
          <a:lstStyle/>
          <a:p>
            <a:pPr algn="ctr"/>
            <a:r>
              <a:rPr lang="uk-UA" sz="2200" b="1" dirty="0" smtClean="0">
                <a:solidFill>
                  <a:schemeClr val="accent4">
                    <a:lumMod val="50000"/>
                  </a:schemeClr>
                </a:solidFill>
                <a:latin typeface="Arial Black" pitchFamily="34" charset="0"/>
              </a:rPr>
              <a:t>Міжнародна інформаційно-просвітницька акція </a:t>
            </a:r>
            <a:r>
              <a:rPr lang="ru-RU" sz="2200" dirty="0" smtClean="0">
                <a:solidFill>
                  <a:schemeClr val="accent4">
                    <a:lumMod val="50000"/>
                  </a:schemeClr>
                </a:solidFill>
                <a:latin typeface="Arial Black" pitchFamily="34" charset="0"/>
              </a:rPr>
              <a:t/>
            </a:r>
            <a:br>
              <a:rPr lang="ru-RU" sz="2200" dirty="0" smtClean="0">
                <a:solidFill>
                  <a:schemeClr val="accent4">
                    <a:lumMod val="50000"/>
                  </a:schemeClr>
                </a:solidFill>
                <a:latin typeface="Arial Black" pitchFamily="34" charset="0"/>
              </a:rPr>
            </a:br>
            <a:r>
              <a:rPr lang="uk-UA" sz="2200" b="1" dirty="0" smtClean="0">
                <a:solidFill>
                  <a:schemeClr val="accent4">
                    <a:lumMod val="50000"/>
                  </a:schemeClr>
                </a:solidFill>
                <a:latin typeface="Arial Black" pitchFamily="34" charset="0"/>
              </a:rPr>
              <a:t>“Молодь України за здоровий спосіб життя”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611560" y="1700808"/>
            <a:ext cx="8064896" cy="4373563"/>
          </a:xfrm>
        </p:spPr>
        <p:txBody>
          <a:bodyPr/>
          <a:lstStyle/>
          <a:p>
            <a:pPr algn="ctr"/>
            <a:endParaRPr lang="uk-UA" sz="1000" dirty="0" smtClean="0">
              <a:solidFill>
                <a:srgbClr val="C00000"/>
              </a:solidFill>
              <a:latin typeface="Arial Black" pitchFamily="34" charset="0"/>
            </a:endParaRPr>
          </a:p>
          <a:p>
            <a:pPr algn="ctr"/>
            <a:r>
              <a:rPr lang="uk-UA" sz="2800" dirty="0" smtClean="0">
                <a:solidFill>
                  <a:srgbClr val="C50B68"/>
                </a:solidFill>
                <a:latin typeface="Arial Black" pitchFamily="34" charset="0"/>
              </a:rPr>
              <a:t>ЗДОРОВ’Я ТА ПОВЕДІНКОВІ ОРІЄНТАЦІЇ УЧНІВСЬКОЇ МОЛОДІ: МОЖЛИВОСТІ ТА РЕЗУЛЬТАТИ СОЦІОЛОГІЧНИХ ДОСЛІДЖЕНЬ</a:t>
            </a:r>
          </a:p>
          <a:p>
            <a:endParaRPr lang="uk-UA" dirty="0" smtClean="0">
              <a:solidFill>
                <a:schemeClr val="tx2">
                  <a:lumMod val="75000"/>
                </a:schemeClr>
              </a:solidFill>
              <a:latin typeface="Arial Black" pitchFamily="34" charset="0"/>
            </a:endParaRPr>
          </a:p>
          <a:p>
            <a:endParaRPr lang="uk-UA" dirty="0"/>
          </a:p>
          <a:p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899592" y="908720"/>
            <a:ext cx="76328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solidFill>
                  <a:srgbClr val="660066"/>
                </a:solidFill>
                <a:latin typeface="+mj-lt"/>
              </a:rPr>
              <a:t>8</a:t>
            </a:r>
            <a:r>
              <a:rPr lang="uk-UA" dirty="0" smtClean="0">
                <a:solidFill>
                  <a:srgbClr val="660066"/>
                </a:solidFill>
                <a:latin typeface="+mj-lt"/>
              </a:rPr>
              <a:t>–</a:t>
            </a:r>
            <a:r>
              <a:rPr lang="ru-RU" dirty="0" smtClean="0">
                <a:solidFill>
                  <a:srgbClr val="660066"/>
                </a:solidFill>
                <a:latin typeface="+mj-lt"/>
              </a:rPr>
              <a:t>10 </a:t>
            </a:r>
            <a:r>
              <a:rPr lang="uk-UA" dirty="0" smtClean="0">
                <a:solidFill>
                  <a:srgbClr val="660066"/>
                </a:solidFill>
                <a:latin typeface="+mj-lt"/>
              </a:rPr>
              <a:t>жовтня, 2013 р, </a:t>
            </a:r>
            <a:endParaRPr lang="ru-RU" dirty="0" smtClean="0">
              <a:solidFill>
                <a:srgbClr val="660066"/>
              </a:solidFill>
              <a:latin typeface="+mj-lt"/>
            </a:endParaRPr>
          </a:p>
          <a:p>
            <a:pPr algn="ctr"/>
            <a:r>
              <a:rPr lang="uk-UA" dirty="0" smtClean="0">
                <a:solidFill>
                  <a:srgbClr val="660066"/>
                </a:solidFill>
                <a:latin typeface="+mj-lt"/>
              </a:rPr>
              <a:t>Готель «Братислава», м. Київ</a:t>
            </a:r>
            <a:endParaRPr lang="ru-RU" dirty="0" smtClean="0">
              <a:solidFill>
                <a:srgbClr val="660066"/>
              </a:solidFill>
              <a:latin typeface="+mj-lt"/>
            </a:endParaRPr>
          </a:p>
        </p:txBody>
      </p:sp>
      <p:pic>
        <p:nvPicPr>
          <p:cNvPr id="7" name="Picture 8" descr="uisr_emblem_new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9383" y="4653136"/>
            <a:ext cx="3671887" cy="1166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Прямоугольник 7"/>
          <p:cNvSpPr/>
          <p:nvPr/>
        </p:nvSpPr>
        <p:spPr>
          <a:xfrm>
            <a:off x="4211960" y="4778568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uk-UA" dirty="0" smtClean="0">
                <a:solidFill>
                  <a:schemeClr val="accent3">
                    <a:lumMod val="75000"/>
                  </a:schemeClr>
                </a:solidFill>
                <a:latin typeface="Arial Black" pitchFamily="34" charset="0"/>
              </a:rPr>
              <a:t>Балакірєва О., канд. </a:t>
            </a:r>
            <a:r>
              <a:rPr lang="uk-UA" dirty="0" err="1" smtClean="0">
                <a:solidFill>
                  <a:schemeClr val="accent3">
                    <a:lumMod val="75000"/>
                  </a:schemeClr>
                </a:solidFill>
                <a:latin typeface="Arial Black" pitchFamily="34" charset="0"/>
              </a:rPr>
              <a:t>соціол</a:t>
            </a:r>
            <a:r>
              <a:rPr lang="uk-UA" dirty="0" smtClean="0">
                <a:solidFill>
                  <a:schemeClr val="accent3">
                    <a:lumMod val="75000"/>
                  </a:schemeClr>
                </a:solidFill>
                <a:latin typeface="Arial Black" pitchFamily="34" charset="0"/>
              </a:rPr>
              <a:t>. наук</a:t>
            </a:r>
          </a:p>
          <a:p>
            <a:r>
              <a:rPr lang="uk-UA" dirty="0" smtClean="0">
                <a:solidFill>
                  <a:schemeClr val="accent3">
                    <a:lumMod val="75000"/>
                  </a:schemeClr>
                </a:solidFill>
                <a:latin typeface="Arial Black" pitchFamily="34" charset="0"/>
              </a:rPr>
              <a:t>Бондар Т., канд. </a:t>
            </a:r>
            <a:r>
              <a:rPr lang="uk-UA" dirty="0" err="1" smtClean="0">
                <a:solidFill>
                  <a:schemeClr val="accent3">
                    <a:lumMod val="75000"/>
                  </a:schemeClr>
                </a:solidFill>
                <a:latin typeface="Arial Black" pitchFamily="34" charset="0"/>
              </a:rPr>
              <a:t>соціол</a:t>
            </a:r>
            <a:r>
              <a:rPr lang="uk-UA" dirty="0" smtClean="0">
                <a:solidFill>
                  <a:schemeClr val="accent3">
                    <a:lumMod val="75000"/>
                  </a:schemeClr>
                </a:solidFill>
                <a:latin typeface="Arial Black" pitchFamily="34" charset="0"/>
              </a:rPr>
              <a:t>. наук</a:t>
            </a:r>
            <a:endParaRPr lang="uk-UA" dirty="0">
              <a:solidFill>
                <a:schemeClr val="accent3">
                  <a:lumMod val="75000"/>
                </a:schemeClr>
              </a:solidFill>
              <a:latin typeface="Arial Black" pitchFamily="34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A1CE3-AA06-4856-8903-35E4C404F104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7567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AutoShape 5"/>
          <p:cNvSpPr>
            <a:spLocks noGrp="1" noChangeArrowheads="1"/>
          </p:cNvSpPr>
          <p:nvPr>
            <p:ph type="title"/>
          </p:nvPr>
        </p:nvSpPr>
        <p:spPr bwMode="blackWhite">
          <a:xfrm>
            <a:off x="150813" y="115888"/>
            <a:ext cx="7877571" cy="792832"/>
          </a:xfrm>
          <a:prstGeom prst="roundRect">
            <a:avLst>
              <a:gd name="adj" fmla="val 9106"/>
            </a:avLst>
          </a:prstGeom>
          <a:ln w="2540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1002">
            <a:schemeClr val="lt2"/>
          </a:fillRef>
          <a:effectRef idx="0">
            <a:scrgbClr r="0" g="0" b="0"/>
          </a:effectRef>
          <a:fontRef idx="major"/>
        </p:style>
        <p:txBody>
          <a:bodyPr>
            <a:normAutofit fontScale="90000"/>
          </a:bodyPr>
          <a:lstStyle/>
          <a:p>
            <a:pPr>
              <a:defRPr/>
            </a:pPr>
            <a:r>
              <a:rPr lang="uk-UA" sz="2400" b="1" dirty="0" smtClean="0">
                <a:solidFill>
                  <a:schemeClr val="accent3">
                    <a:lumMod val="25000"/>
                  </a:schemeClr>
                </a:solidFill>
                <a:latin typeface="Verdana" pitchFamily="34" charset="0"/>
              </a:rPr>
              <a:t>Рівень поінформованості про </a:t>
            </a:r>
            <a:br>
              <a:rPr lang="uk-UA" sz="2400" b="1" dirty="0" smtClean="0">
                <a:solidFill>
                  <a:schemeClr val="accent3">
                    <a:lumMod val="25000"/>
                  </a:schemeClr>
                </a:solidFill>
                <a:latin typeface="Verdana" pitchFamily="34" charset="0"/>
              </a:rPr>
            </a:br>
            <a:r>
              <a:rPr lang="uk-UA" sz="2400" b="1" dirty="0" smtClean="0">
                <a:solidFill>
                  <a:schemeClr val="accent3">
                    <a:lumMod val="25000"/>
                  </a:schemeClr>
                </a:solidFill>
                <a:latin typeface="Verdana" pitchFamily="34" charset="0"/>
              </a:rPr>
              <a:t>шляхи запобігання ВІЛ-інфікуванню</a:t>
            </a:r>
            <a:r>
              <a:rPr lang="ru-RU" sz="2400" dirty="0" smtClean="0">
                <a:solidFill>
                  <a:schemeClr val="accent3">
                    <a:lumMod val="25000"/>
                  </a:schemeClr>
                </a:solidFill>
              </a:rPr>
              <a:t> </a:t>
            </a:r>
            <a:endParaRPr lang="en-US" sz="2400" dirty="0" smtClean="0">
              <a:solidFill>
                <a:schemeClr val="accent3">
                  <a:lumMod val="25000"/>
                </a:schemeClr>
              </a:solidFill>
            </a:endParaRPr>
          </a:p>
        </p:txBody>
      </p:sp>
      <p:sp>
        <p:nvSpPr>
          <p:cNvPr id="24579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Univers 55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Univers 55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Univers 55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Univers 55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Univers 55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Univers 55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Univers 55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Univers 55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Univers 55" pitchFamily="2" charset="0"/>
              </a:defRPr>
            </a:lvl9pPr>
          </a:lstStyle>
          <a:p>
            <a:endParaRPr lang="ru-RU" altLang="uk-UA"/>
          </a:p>
        </p:txBody>
      </p:sp>
      <p:graphicFrame>
        <p:nvGraphicFramePr>
          <p:cNvPr id="24580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56294654"/>
              </p:ext>
            </p:extLst>
          </p:nvPr>
        </p:nvGraphicFramePr>
        <p:xfrm>
          <a:off x="150813" y="1124744"/>
          <a:ext cx="8666162" cy="3394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1" r:id="rId5" imgW="8663167" imgH="3395766" progId="Excel.Chart.8">
                  <p:embed/>
                </p:oleObj>
              </mc:Choice>
              <mc:Fallback>
                <p:oleObj r:id="rId5" imgW="8663167" imgH="3395766" progId="Excel.Char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0813" y="1124744"/>
                        <a:ext cx="8666162" cy="3394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57" name="AutoShape 3"/>
          <p:cNvSpPr>
            <a:spLocks noChangeArrowheads="1"/>
          </p:cNvSpPr>
          <p:nvPr/>
        </p:nvSpPr>
        <p:spPr bwMode="ltGray">
          <a:xfrm>
            <a:off x="150813" y="4509121"/>
            <a:ext cx="8964612" cy="1008112"/>
          </a:xfrm>
          <a:prstGeom prst="rightArrow">
            <a:avLst>
              <a:gd name="adj1" fmla="val 79306"/>
              <a:gd name="adj2" fmla="val 142674"/>
            </a:avLst>
          </a:prstGeom>
          <a:gradFill rotWithShape="1">
            <a:gsLst>
              <a:gs pos="0">
                <a:srgbClr val="1D449C"/>
              </a:gs>
              <a:gs pos="100000">
                <a:srgbClr val="B8D6F2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Univers 55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Univers 55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Univers 55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Univers 55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Univers 55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Univers 55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Univers 55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Univers 55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Univers 55" pitchFamily="2" charset="0"/>
              </a:defRPr>
            </a:lvl9pPr>
          </a:lstStyle>
          <a:p>
            <a:pPr eaLnBrk="1" hangingPunct="1"/>
            <a:r>
              <a:rPr lang="uk-UA" altLang="uk-UA" sz="2200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Правильно</a:t>
            </a:r>
            <a:r>
              <a:rPr lang="uk-UA" altLang="uk-UA" sz="2200" dirty="0">
                <a:latin typeface="Calibri" pitchFamily="34" charset="0"/>
                <a:cs typeface="Calibri" pitchFamily="34" charset="0"/>
              </a:rPr>
              <a:t> визначають шляхи запобігання інфікуванню ВІЛ </a:t>
            </a:r>
          </a:p>
          <a:p>
            <a:pPr eaLnBrk="1" hangingPunct="1"/>
            <a:r>
              <a:rPr lang="uk-UA" altLang="uk-UA" dirty="0">
                <a:solidFill>
                  <a:srgbClr val="FFFFCC"/>
                </a:solidFill>
                <a:latin typeface="Calibri" pitchFamily="34" charset="0"/>
                <a:cs typeface="Calibri" pitchFamily="34" charset="0"/>
              </a:rPr>
              <a:t>            </a:t>
            </a:r>
            <a:r>
              <a:rPr lang="uk-UA" altLang="uk-UA" sz="2800" b="1" dirty="0">
                <a:solidFill>
                  <a:srgbClr val="FFFFCC"/>
                </a:solidFill>
                <a:latin typeface="Calibri" pitchFamily="34" charset="0"/>
                <a:cs typeface="Calibri" pitchFamily="34" charset="0"/>
              </a:rPr>
              <a:t>17%</a:t>
            </a:r>
            <a:r>
              <a:rPr lang="uk-UA" altLang="uk-UA" sz="2800" dirty="0">
                <a:solidFill>
                  <a:srgbClr val="FFFFCC"/>
                </a:solidFill>
                <a:latin typeface="Calibri" pitchFamily="34" charset="0"/>
                <a:cs typeface="Calibri" pitchFamily="34" charset="0"/>
              </a:rPr>
              <a:t> (2010), </a:t>
            </a:r>
            <a:r>
              <a:rPr lang="uk-UA" altLang="uk-UA" sz="2800" b="1" dirty="0">
                <a:solidFill>
                  <a:srgbClr val="FFFFCC"/>
                </a:solidFill>
                <a:latin typeface="Calibri" pitchFamily="34" charset="0"/>
                <a:cs typeface="Calibri" pitchFamily="34" charset="0"/>
              </a:rPr>
              <a:t>15%</a:t>
            </a:r>
            <a:r>
              <a:rPr lang="uk-UA" altLang="uk-UA" sz="2800" dirty="0">
                <a:solidFill>
                  <a:srgbClr val="FFFFCC"/>
                </a:solidFill>
                <a:latin typeface="Calibri" pitchFamily="34" charset="0"/>
                <a:cs typeface="Calibri" pitchFamily="34" charset="0"/>
              </a:rPr>
              <a:t> (2006)</a:t>
            </a:r>
            <a:r>
              <a:rPr lang="ru-RU" altLang="uk-UA" sz="2800" dirty="0">
                <a:solidFill>
                  <a:srgbClr val="FFFFCC"/>
                </a:solidFill>
                <a:latin typeface="Calibri" pitchFamily="34" charset="0"/>
                <a:cs typeface="Calibri" pitchFamily="34" charset="0"/>
              </a:rPr>
              <a:t> </a:t>
            </a:r>
          </a:p>
        </p:txBody>
      </p:sp>
      <p:sp>
        <p:nvSpPr>
          <p:cNvPr id="24582" name="AutoShape 9"/>
          <p:cNvSpPr>
            <a:spLocks noChangeArrowheads="1"/>
          </p:cNvSpPr>
          <p:nvPr/>
        </p:nvSpPr>
        <p:spPr bwMode="auto">
          <a:xfrm>
            <a:off x="709613" y="5054237"/>
            <a:ext cx="261937" cy="311150"/>
          </a:xfrm>
          <a:prstGeom prst="upArrow">
            <a:avLst>
              <a:gd name="adj1" fmla="val 50000"/>
              <a:gd name="adj2" fmla="val 53999"/>
            </a:avLst>
          </a:prstGeom>
          <a:solidFill>
            <a:schemeClr val="accent1"/>
          </a:solidFill>
          <a:ln w="12699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Univers 55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Univers 55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Univers 55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Univers 55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Univers 55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Univers 55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Univers 55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Univers 55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Univers 55" pitchFamily="2" charset="0"/>
              </a:defRPr>
            </a:lvl9pPr>
          </a:lstStyle>
          <a:p>
            <a:endParaRPr lang="ru-RU" altLang="uk-UA"/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3951698327"/>
              </p:ext>
            </p:extLst>
          </p:nvPr>
        </p:nvGraphicFramePr>
        <p:xfrm>
          <a:off x="107504" y="5517233"/>
          <a:ext cx="7416824" cy="8302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24584" name="AutoShape 889"/>
          <p:cNvSpPr>
            <a:spLocks noChangeArrowheads="1"/>
          </p:cNvSpPr>
          <p:nvPr/>
        </p:nvSpPr>
        <p:spPr bwMode="auto">
          <a:xfrm>
            <a:off x="3347864" y="5924797"/>
            <a:ext cx="403225" cy="376238"/>
          </a:xfrm>
          <a:prstGeom prst="smileyFace">
            <a:avLst>
              <a:gd name="adj" fmla="val 4653"/>
            </a:avLst>
          </a:prstGeom>
          <a:solidFill>
            <a:srgbClr val="FFCC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Univers 55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Univers 55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Univers 55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Univers 55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Univers 55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Univers 55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Univers 55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Univers 55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Univers 55" pitchFamily="2" charset="0"/>
              </a:defRPr>
            </a:lvl9pPr>
          </a:lstStyle>
          <a:p>
            <a:endParaRPr lang="ru-RU" altLang="uk-UA"/>
          </a:p>
        </p:txBody>
      </p:sp>
      <p:grpSp>
        <p:nvGrpSpPr>
          <p:cNvPr id="24585" name="Group 890"/>
          <p:cNvGrpSpPr>
            <a:grpSpLocks/>
          </p:cNvGrpSpPr>
          <p:nvPr/>
        </p:nvGrpSpPr>
        <p:grpSpPr bwMode="auto">
          <a:xfrm>
            <a:off x="4968797" y="5847010"/>
            <a:ext cx="398462" cy="454025"/>
            <a:chOff x="884" y="1979"/>
            <a:chExt cx="136" cy="181"/>
          </a:xfrm>
        </p:grpSpPr>
        <p:sp>
          <p:nvSpPr>
            <p:cNvPr id="24586" name="AutoShape 891"/>
            <p:cNvSpPr>
              <a:spLocks noChangeArrowheads="1"/>
            </p:cNvSpPr>
            <p:nvPr/>
          </p:nvSpPr>
          <p:spPr bwMode="auto">
            <a:xfrm>
              <a:off x="884" y="2024"/>
              <a:ext cx="136" cy="136"/>
            </a:xfrm>
            <a:prstGeom prst="smileyFace">
              <a:avLst>
                <a:gd name="adj" fmla="val 4653"/>
              </a:avLst>
            </a:prstGeom>
            <a:solidFill>
              <a:srgbClr val="FFCC66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Univers 55" pitchFamily="2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Univers 55" pitchFamily="2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Univers 55" pitchFamily="2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Univers 55" pitchFamily="2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Univers 55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Univers 55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Univers 55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Univers 55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Univers 55" pitchFamily="2" charset="0"/>
                </a:defRPr>
              </a:lvl9pPr>
            </a:lstStyle>
            <a:p>
              <a:endParaRPr lang="ru-RU" altLang="uk-UA"/>
            </a:p>
          </p:txBody>
        </p:sp>
        <p:sp>
          <p:nvSpPr>
            <p:cNvPr id="24587" name="AutoShape 892"/>
            <p:cNvSpPr>
              <a:spLocks noChangeArrowheads="1"/>
            </p:cNvSpPr>
            <p:nvPr/>
          </p:nvSpPr>
          <p:spPr bwMode="auto">
            <a:xfrm rot="-5400000">
              <a:off x="929" y="1934"/>
              <a:ext cx="46" cy="136"/>
            </a:xfrm>
            <a:prstGeom prst="flowChartCollat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eaVert" wrap="none" anchor="ctr"/>
            <a:lstStyle>
              <a:lvl1pPr>
                <a:defRPr sz="2400">
                  <a:solidFill>
                    <a:schemeClr val="tx1"/>
                  </a:solidFill>
                  <a:latin typeface="Univers 55" pitchFamily="2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Univers 55" pitchFamily="2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Univers 55" pitchFamily="2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Univers 55" pitchFamily="2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Univers 55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Univers 55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Univers 55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Univers 55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Univers 55" pitchFamily="2" charset="0"/>
                </a:defRPr>
              </a:lvl9pPr>
            </a:lstStyle>
            <a:p>
              <a:endParaRPr lang="ru-RU" altLang="uk-UA">
                <a:solidFill>
                  <a:srgbClr val="FF0000"/>
                </a:solidFill>
              </a:endParaRPr>
            </a:p>
          </p:txBody>
        </p:sp>
      </p:grpSp>
      <p:sp>
        <p:nvSpPr>
          <p:cNvPr id="13" name="Прямоугольник 12"/>
          <p:cNvSpPr/>
          <p:nvPr/>
        </p:nvSpPr>
        <p:spPr>
          <a:xfrm>
            <a:off x="107504" y="6519446"/>
            <a:ext cx="128753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b="1" dirty="0" smtClean="0">
                <a:solidFill>
                  <a:schemeClr val="accent3">
                    <a:lumMod val="50000"/>
                  </a:schemeClr>
                </a:solidFill>
              </a:rPr>
              <a:t>HBSC-2010</a:t>
            </a:r>
            <a:endParaRPr lang="ru-RU" sz="16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A1CE3-AA06-4856-8903-35E4C404F104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1899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35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5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35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7" grpId="0" animBg="1"/>
      <p:bldGraphic spid="3" grpId="0">
        <p:bldAsOne/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19026" y="260648"/>
            <a:ext cx="878497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000" b="1" dirty="0" smtClean="0">
                <a:solidFill>
                  <a:srgbClr val="C00000"/>
                </a:solidFill>
                <a:latin typeface="+mj-lt"/>
              </a:rPr>
              <a:t>Розподіл відповідей </a:t>
            </a:r>
            <a:r>
              <a:rPr lang="uk-UA" sz="2000" b="1" dirty="0">
                <a:solidFill>
                  <a:srgbClr val="C00000"/>
                </a:solidFill>
                <a:latin typeface="+mj-lt"/>
              </a:rPr>
              <a:t>респондентів на запитання: </a:t>
            </a:r>
            <a:endParaRPr lang="uk-UA" sz="2000" b="1" dirty="0" smtClean="0">
              <a:solidFill>
                <a:srgbClr val="C00000"/>
              </a:solidFill>
              <a:latin typeface="+mj-lt"/>
            </a:endParaRPr>
          </a:p>
          <a:p>
            <a:pPr algn="ctr"/>
            <a:r>
              <a:rPr lang="uk-UA" sz="2000" b="1" dirty="0" err="1" smtClean="0">
                <a:solidFill>
                  <a:srgbClr val="C00000"/>
                </a:solidFill>
                <a:latin typeface="+mj-lt"/>
              </a:rPr>
              <a:t>„</a:t>
            </a:r>
            <a:r>
              <a:rPr lang="uk-UA" sz="2000" b="1" dirty="0" err="1">
                <a:solidFill>
                  <a:srgbClr val="C00000"/>
                </a:solidFill>
                <a:latin typeface="+mj-lt"/>
              </a:rPr>
              <a:t>Як</a:t>
            </a:r>
            <a:r>
              <a:rPr lang="uk-UA" sz="2000" b="1" dirty="0">
                <a:solidFill>
                  <a:srgbClr val="C00000"/>
                </a:solidFill>
                <a:latin typeface="+mj-lt"/>
              </a:rPr>
              <a:t> Ви вважаєте, краще </a:t>
            </a:r>
            <a:r>
              <a:rPr lang="uk-UA" sz="2000" b="1" u="sng" dirty="0">
                <a:solidFill>
                  <a:srgbClr val="C00000"/>
                </a:solidFill>
                <a:latin typeface="+mj-lt"/>
              </a:rPr>
              <a:t>бути яскравою індивідуальністю </a:t>
            </a:r>
            <a:r>
              <a:rPr lang="uk-UA" sz="2000" b="1" dirty="0">
                <a:solidFill>
                  <a:srgbClr val="C00000"/>
                </a:solidFill>
                <a:latin typeface="+mj-lt"/>
              </a:rPr>
              <a:t>чи бути як усі?”, </a:t>
            </a:r>
            <a:r>
              <a:rPr lang="uk-UA" sz="2000" b="1" dirty="0" smtClean="0">
                <a:solidFill>
                  <a:srgbClr val="C00000"/>
                </a:solidFill>
                <a:latin typeface="+mj-lt"/>
              </a:rPr>
              <a:t>%</a:t>
            </a:r>
            <a:endParaRPr lang="uk-UA" sz="2000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53125" y="5975702"/>
            <a:ext cx="8313414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54125" indent="-1254125" algn="just">
              <a:tabLst>
                <a:tab pos="1254125" algn="l"/>
              </a:tabLst>
            </a:pPr>
            <a:r>
              <a:rPr lang="uk-UA" sz="1400" b="1" i="1" dirty="0" smtClean="0">
                <a:solidFill>
                  <a:srgbClr val="C00000"/>
                </a:solidFill>
                <a:latin typeface="+mj-lt"/>
              </a:rPr>
              <a:t>Джерело:</a:t>
            </a:r>
            <a:r>
              <a:rPr lang="en-US" sz="1400" b="1" dirty="0">
                <a:solidFill>
                  <a:srgbClr val="C00000"/>
                </a:solidFill>
                <a:latin typeface="+mj-lt"/>
              </a:rPr>
              <a:t>	</a:t>
            </a:r>
            <a:r>
              <a:rPr lang="uk-UA" sz="1400" dirty="0" smtClean="0">
                <a:latin typeface="+mj-lt"/>
              </a:rPr>
              <a:t>пораховано </a:t>
            </a:r>
            <a:r>
              <a:rPr lang="uk-UA" sz="1400" dirty="0">
                <a:latin typeface="+mj-lt"/>
              </a:rPr>
              <a:t>за даними опитування </a:t>
            </a:r>
            <a:r>
              <a:rPr lang="uk-UA" sz="1400" dirty="0" err="1">
                <a:latin typeface="+mj-lt"/>
              </a:rPr>
              <a:t>„Актуальні</a:t>
            </a:r>
            <a:r>
              <a:rPr lang="uk-UA" sz="1400" dirty="0">
                <a:latin typeface="+mj-lt"/>
              </a:rPr>
              <a:t> питання соціокультурної </a:t>
            </a:r>
            <a:r>
              <a:rPr lang="uk-UA" sz="1400" dirty="0" smtClean="0">
                <a:latin typeface="+mj-lt"/>
              </a:rPr>
              <a:t>модернізації Україні”, яке </a:t>
            </a:r>
            <a:r>
              <a:rPr lang="uk-UA" sz="1400" dirty="0">
                <a:latin typeface="+mj-lt"/>
              </a:rPr>
              <a:t>проводилося Центром соціальних досліджень </a:t>
            </a:r>
            <a:r>
              <a:rPr lang="uk-UA" sz="1400" dirty="0" err="1">
                <a:latin typeface="+mj-lt"/>
              </a:rPr>
              <a:t>„Софія</a:t>
            </a:r>
            <a:r>
              <a:rPr lang="uk-UA" sz="1400" dirty="0">
                <a:latin typeface="+mj-lt"/>
              </a:rPr>
              <a:t>” у листопаді 2011 р.</a:t>
            </a:r>
          </a:p>
        </p:txBody>
      </p:sp>
      <p:graphicFrame>
        <p:nvGraphicFramePr>
          <p:cNvPr id="10" name="Диаграмма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67447743"/>
              </p:ext>
            </p:extLst>
          </p:nvPr>
        </p:nvGraphicFramePr>
        <p:xfrm>
          <a:off x="219026" y="1276311"/>
          <a:ext cx="8529438" cy="47449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A1CE3-AA06-4856-8903-35E4C404F104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4049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0728" y="332656"/>
            <a:ext cx="8229600" cy="1237816"/>
          </a:xfrm>
        </p:spPr>
        <p:txBody>
          <a:bodyPr>
            <a:noAutofit/>
          </a:bodyPr>
          <a:lstStyle/>
          <a:p>
            <a:pPr algn="ctr"/>
            <a:r>
              <a:rPr lang="uk-UA" sz="2400" b="1" dirty="0">
                <a:solidFill>
                  <a:srgbClr val="C00000"/>
                </a:solidFill>
                <a:latin typeface="Arial Black" pitchFamily="34" charset="0"/>
              </a:rPr>
              <a:t>Частка молодих </a:t>
            </a:r>
            <a:r>
              <a:rPr lang="uk-UA" sz="2400" b="1" dirty="0" smtClean="0">
                <a:solidFill>
                  <a:srgbClr val="C00000"/>
                </a:solidFill>
                <a:latin typeface="Arial Black" pitchFamily="34" charset="0"/>
              </a:rPr>
              <a:t>людей, </a:t>
            </a:r>
            <a:r>
              <a:rPr lang="uk-UA" sz="2400" b="1" dirty="0">
                <a:solidFill>
                  <a:srgbClr val="C00000"/>
                </a:solidFill>
                <a:latin typeface="Arial Black" pitchFamily="34" charset="0"/>
              </a:rPr>
              <a:t>які заявляють, що вони </a:t>
            </a:r>
            <a:r>
              <a:rPr lang="uk-UA" sz="2400" b="1" u="sng" dirty="0" smtClean="0">
                <a:solidFill>
                  <a:srgbClr val="C00000"/>
                </a:solidFill>
                <a:latin typeface="Arial Black" pitchFamily="34" charset="0"/>
              </a:rPr>
              <a:t>є </a:t>
            </a:r>
            <a:r>
              <a:rPr lang="uk-UA" sz="2400" b="1" u="sng" dirty="0">
                <a:solidFill>
                  <a:srgbClr val="C00000"/>
                </a:solidFill>
                <a:latin typeface="Arial Black" pitchFamily="34" charset="0"/>
              </a:rPr>
              <a:t>активними членами організацій громадянського суспільства</a:t>
            </a:r>
            <a:r>
              <a:rPr lang="uk-UA" sz="2400" b="1" dirty="0">
                <a:solidFill>
                  <a:srgbClr val="C00000"/>
                </a:solidFill>
                <a:latin typeface="Arial Black" pitchFamily="34" charset="0"/>
              </a:rPr>
              <a:t>, </a:t>
            </a:r>
            <a:r>
              <a:rPr lang="uk-UA" sz="2400" b="1" dirty="0" smtClean="0">
                <a:solidFill>
                  <a:srgbClr val="C00000"/>
                </a:solidFill>
                <a:latin typeface="Arial Black" pitchFamily="34" charset="0"/>
              </a:rPr>
              <a:t>%</a:t>
            </a:r>
            <a:endParaRPr lang="uk-UA" sz="2400" dirty="0">
              <a:solidFill>
                <a:srgbClr val="C00000"/>
              </a:solidFill>
              <a:latin typeface="Arial Black" pitchFamily="34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5300303"/>
              </p:ext>
            </p:extLst>
          </p:nvPr>
        </p:nvGraphicFramePr>
        <p:xfrm>
          <a:off x="177044" y="1700808"/>
          <a:ext cx="8715436" cy="392470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714294"/>
                <a:gridCol w="1022917"/>
                <a:gridCol w="951805"/>
                <a:gridCol w="1013210"/>
                <a:gridCol w="1013210"/>
              </a:tblGrid>
              <a:tr h="571504">
                <a:tc>
                  <a:txBody>
                    <a:bodyPr/>
                    <a:lstStyle/>
                    <a:p>
                      <a:pPr algn="just" fontAlgn="ctr"/>
                      <a:r>
                        <a:rPr lang="uk-UA" sz="1400" u="none" strike="noStrike" dirty="0">
                          <a:effectLst/>
                        </a:rPr>
                        <a:t> </a:t>
                      </a:r>
                      <a:endParaRPr lang="uk-UA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3200" b="1" u="none" strike="noStrike" dirty="0">
                          <a:solidFill>
                            <a:srgbClr val="0000CC"/>
                          </a:solidFill>
                          <a:effectLst/>
                          <a:latin typeface="Calibri" pitchFamily="34" charset="0"/>
                        </a:rPr>
                        <a:t>1996</a:t>
                      </a:r>
                      <a:endParaRPr lang="uk-UA" sz="3200" b="1" i="0" u="none" strike="noStrike" dirty="0">
                        <a:solidFill>
                          <a:srgbClr val="0000CC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3200" b="1" u="none" strike="noStrike" dirty="0">
                          <a:solidFill>
                            <a:srgbClr val="0000CC"/>
                          </a:solidFill>
                          <a:effectLst/>
                          <a:latin typeface="Calibri" pitchFamily="34" charset="0"/>
                        </a:rPr>
                        <a:t>2006</a:t>
                      </a:r>
                      <a:endParaRPr lang="uk-UA" sz="3200" b="1" i="0" u="none" strike="noStrike" dirty="0">
                        <a:solidFill>
                          <a:srgbClr val="0000CC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3200" b="1" u="none" strike="noStrike" dirty="0">
                          <a:solidFill>
                            <a:srgbClr val="0000CC"/>
                          </a:solidFill>
                          <a:effectLst/>
                          <a:latin typeface="Calibri" pitchFamily="34" charset="0"/>
                        </a:rPr>
                        <a:t>2011</a:t>
                      </a:r>
                      <a:endParaRPr lang="uk-UA" sz="3200" b="1" i="0" u="none" strike="noStrike" dirty="0">
                        <a:solidFill>
                          <a:srgbClr val="0000CC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3200" b="1" i="0" u="none" strike="noStrike" dirty="0" smtClean="0">
                          <a:solidFill>
                            <a:srgbClr val="0000CC"/>
                          </a:solidFill>
                          <a:effectLst/>
                          <a:latin typeface="Calibri" pitchFamily="34" charset="0"/>
                        </a:rPr>
                        <a:t>2012</a:t>
                      </a:r>
                      <a:endParaRPr lang="uk-UA" sz="3200" b="1" i="0" u="none" strike="noStrike" dirty="0">
                        <a:solidFill>
                          <a:srgbClr val="0000CC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890031">
                <a:tc>
                  <a:txBody>
                    <a:bodyPr/>
                    <a:lstStyle/>
                    <a:p>
                      <a:pPr marL="72000" algn="l" fontAlgn="ctr"/>
                      <a:r>
                        <a:rPr lang="uk-UA" sz="2000" u="none" strike="noStrike" dirty="0">
                          <a:effectLst/>
                          <a:latin typeface="Calibri" pitchFamily="34" charset="0"/>
                        </a:rPr>
                        <a:t>Спортивні організації або організації, пов’язані з проведенням дозвілля</a:t>
                      </a:r>
                      <a:endParaRPr lang="uk-UA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2800" u="none" strike="noStrike" dirty="0">
                          <a:effectLst/>
                          <a:latin typeface="Calibri" pitchFamily="34" charset="0"/>
                        </a:rPr>
                        <a:t>3,1</a:t>
                      </a:r>
                      <a:endParaRPr lang="uk-UA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2800" u="none" strike="noStrike" dirty="0">
                          <a:effectLst/>
                          <a:latin typeface="Calibri" pitchFamily="34" charset="0"/>
                        </a:rPr>
                        <a:t>8,8</a:t>
                      </a:r>
                      <a:endParaRPr lang="uk-UA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2800" u="none" strike="noStrike">
                          <a:effectLst/>
                          <a:latin typeface="Calibri" pitchFamily="34" charset="0"/>
                        </a:rPr>
                        <a:t>8,3</a:t>
                      </a:r>
                      <a:endParaRPr lang="uk-UA" sz="2800" b="0" i="0" u="none" strike="noStrike"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2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11,9</a:t>
                      </a:r>
                      <a:endParaRPr lang="uk-UA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763286">
                <a:tc>
                  <a:txBody>
                    <a:bodyPr/>
                    <a:lstStyle/>
                    <a:p>
                      <a:pPr marL="72000" algn="l" fontAlgn="ctr"/>
                      <a:r>
                        <a:rPr lang="uk-UA" sz="2000" u="none" strike="noStrike" dirty="0">
                          <a:effectLst/>
                          <a:latin typeface="Calibri" pitchFamily="34" charset="0"/>
                        </a:rPr>
                        <a:t>Організації, пов’язані з освітою, мистецтвом, музикою</a:t>
                      </a:r>
                      <a:endParaRPr lang="uk-UA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2800" u="none" strike="noStrike" dirty="0">
                          <a:effectLst/>
                          <a:latin typeface="Calibri" pitchFamily="34" charset="0"/>
                        </a:rPr>
                        <a:t>2,3</a:t>
                      </a:r>
                      <a:endParaRPr lang="uk-UA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2800" u="none" strike="noStrike" dirty="0">
                          <a:effectLst/>
                          <a:latin typeface="Calibri" pitchFamily="34" charset="0"/>
                        </a:rPr>
                        <a:t>4,7</a:t>
                      </a:r>
                      <a:endParaRPr lang="uk-UA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2800" u="none" strike="noStrike" dirty="0">
                          <a:effectLst/>
                          <a:latin typeface="Calibri" pitchFamily="34" charset="0"/>
                        </a:rPr>
                        <a:t>8,3</a:t>
                      </a:r>
                      <a:endParaRPr lang="uk-UA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2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10,6</a:t>
                      </a:r>
                      <a:endParaRPr lang="uk-UA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86549">
                <a:tc>
                  <a:txBody>
                    <a:bodyPr/>
                    <a:lstStyle/>
                    <a:p>
                      <a:pPr marL="72000" algn="l" fontAlgn="ctr"/>
                      <a:r>
                        <a:rPr lang="uk-UA" sz="2000" u="none" strike="noStrike" dirty="0">
                          <a:effectLst/>
                          <a:latin typeface="Calibri" pitchFamily="34" charset="0"/>
                        </a:rPr>
                        <a:t>Політичні партії </a:t>
                      </a:r>
                      <a:endParaRPr lang="uk-UA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2800" u="none" strike="noStrike" dirty="0">
                          <a:effectLst/>
                          <a:latin typeface="Calibri" pitchFamily="34" charset="0"/>
                        </a:rPr>
                        <a:t>0,8</a:t>
                      </a:r>
                      <a:endParaRPr lang="uk-UA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2800" u="none" strike="noStrike" dirty="0">
                          <a:effectLst/>
                          <a:latin typeface="Calibri" pitchFamily="34" charset="0"/>
                        </a:rPr>
                        <a:t>2,3</a:t>
                      </a:r>
                      <a:endParaRPr lang="uk-UA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2800" u="none" strike="noStrike" dirty="0">
                          <a:effectLst/>
                          <a:latin typeface="Calibri" pitchFamily="34" charset="0"/>
                        </a:rPr>
                        <a:t>1,6</a:t>
                      </a:r>
                      <a:endParaRPr lang="uk-UA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2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2,6</a:t>
                      </a:r>
                      <a:endParaRPr lang="uk-UA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763286">
                <a:tc>
                  <a:txBody>
                    <a:bodyPr/>
                    <a:lstStyle/>
                    <a:p>
                      <a:pPr marL="72000" algn="l" fontAlgn="ctr"/>
                      <a:r>
                        <a:rPr lang="uk-UA" sz="2000" u="none" strike="noStrike" dirty="0">
                          <a:effectLst/>
                          <a:latin typeface="Calibri" pitchFamily="34" charset="0"/>
                        </a:rPr>
                        <a:t>Організації з охорони навколишнього середовища</a:t>
                      </a:r>
                      <a:endParaRPr lang="uk-UA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2800" u="none" strike="noStrike" dirty="0">
                          <a:effectLst/>
                          <a:latin typeface="Calibri" pitchFamily="34" charset="0"/>
                        </a:rPr>
                        <a:t>0,6</a:t>
                      </a:r>
                      <a:endParaRPr lang="uk-UA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2800" u="none" strike="noStrike" dirty="0">
                          <a:effectLst/>
                          <a:latin typeface="Calibri" pitchFamily="34" charset="0"/>
                        </a:rPr>
                        <a:t>0,9</a:t>
                      </a:r>
                      <a:endParaRPr lang="uk-UA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2800" u="none" strike="noStrike" dirty="0">
                          <a:effectLst/>
                          <a:latin typeface="Calibri" pitchFamily="34" charset="0"/>
                        </a:rPr>
                        <a:t>1,4</a:t>
                      </a:r>
                      <a:endParaRPr lang="uk-UA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2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3,6</a:t>
                      </a:r>
                      <a:endParaRPr lang="uk-UA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500355">
                <a:tc>
                  <a:txBody>
                    <a:bodyPr/>
                    <a:lstStyle/>
                    <a:p>
                      <a:pPr marL="72000" algn="l" fontAlgn="ctr"/>
                      <a:r>
                        <a:rPr lang="uk-UA" sz="2000" u="none" strike="noStrike" dirty="0">
                          <a:effectLst/>
                          <a:latin typeface="Calibri" pitchFamily="34" charset="0"/>
                        </a:rPr>
                        <a:t>Групи самодопомоги, взаємодопомоги</a:t>
                      </a:r>
                      <a:endParaRPr lang="uk-UA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2800" u="none" strike="noStrike" dirty="0">
                          <a:effectLst/>
                          <a:latin typeface="Calibri" pitchFamily="34" charset="0"/>
                        </a:rPr>
                        <a:t>–</a:t>
                      </a:r>
                      <a:endParaRPr lang="uk-UA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2800" u="none" strike="noStrike" dirty="0">
                          <a:effectLst/>
                          <a:latin typeface="Calibri" pitchFamily="34" charset="0"/>
                        </a:rPr>
                        <a:t>–</a:t>
                      </a:r>
                      <a:endParaRPr lang="uk-UA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2800" u="none" strike="noStrike" dirty="0">
                          <a:effectLst/>
                          <a:latin typeface="Calibri" pitchFamily="34" charset="0"/>
                        </a:rPr>
                        <a:t>1,4</a:t>
                      </a:r>
                      <a:endParaRPr lang="uk-UA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2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4,6</a:t>
                      </a:r>
                      <a:endParaRPr lang="uk-UA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275048" y="6003163"/>
            <a:ext cx="864096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i="1" dirty="0" smtClean="0"/>
              <a:t>                                          </a:t>
            </a:r>
            <a:r>
              <a:rPr lang="uk-UA" b="1" i="1" dirty="0" smtClean="0">
                <a:solidFill>
                  <a:srgbClr val="C00000"/>
                </a:solidFill>
              </a:rPr>
              <a:t>Джерело</a:t>
            </a:r>
            <a:r>
              <a:rPr lang="uk-UA" b="1" dirty="0" smtClean="0">
                <a:solidFill>
                  <a:srgbClr val="C00000"/>
                </a:solidFill>
                <a:latin typeface="+mj-lt"/>
              </a:rPr>
              <a:t>:                      </a:t>
            </a:r>
            <a:r>
              <a:rPr lang="en-US" b="1" dirty="0" smtClean="0">
                <a:latin typeface="+mj-lt"/>
                <a:cs typeface="Calibri" pitchFamily="34" charset="0"/>
              </a:rPr>
              <a:t>WVS</a:t>
            </a:r>
            <a:r>
              <a:rPr lang="ru-RU" b="1" dirty="0" smtClean="0">
                <a:latin typeface="+mj-lt"/>
                <a:cs typeface="Calibri" pitchFamily="34" charset="0"/>
              </a:rPr>
              <a:t>                   </a:t>
            </a:r>
            <a:r>
              <a:rPr lang="ru-RU" sz="2000" b="1" dirty="0" smtClean="0">
                <a:latin typeface="+mj-lt"/>
              </a:rPr>
              <a:t>УІСД</a:t>
            </a:r>
            <a:r>
              <a:rPr lang="uk-UA" sz="2000" b="1" dirty="0" smtClean="0">
                <a:latin typeface="+mj-lt"/>
              </a:rPr>
              <a:t> </a:t>
            </a:r>
            <a:endParaRPr lang="uk-UA" sz="2000" dirty="0">
              <a:latin typeface="+mj-lt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179512" y="6453336"/>
            <a:ext cx="1440160" cy="40466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b="1" dirty="0" smtClean="0">
                <a:latin typeface="Arial Narrow" panose="020B0606020202030204" pitchFamily="34" charset="0"/>
              </a:rPr>
              <a:t>МО–2012</a:t>
            </a:r>
            <a:endParaRPr lang="uk-UA" sz="1600" b="1" dirty="0">
              <a:latin typeface="Arial Narrow" panose="020B0606020202030204" pitchFamily="34" charset="0"/>
            </a:endParaRPr>
          </a:p>
        </p:txBody>
      </p:sp>
      <p:sp>
        <p:nvSpPr>
          <p:cNvPr id="7" name="Левая фигурная скобка 6"/>
          <p:cNvSpPr/>
          <p:nvPr/>
        </p:nvSpPr>
        <p:spPr>
          <a:xfrm rot="16200000">
            <a:off x="5835683" y="4939645"/>
            <a:ext cx="280947" cy="1944217"/>
          </a:xfrm>
          <a:prstGeom prst="leftBrace">
            <a:avLst>
              <a:gd name="adj1" fmla="val 8333"/>
              <a:gd name="adj2" fmla="val 50961"/>
            </a:avLst>
          </a:prstGeom>
          <a:ln>
            <a:solidFill>
              <a:srgbClr val="00660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1" name="Левая фигурная скобка 10"/>
          <p:cNvSpPr/>
          <p:nvPr/>
        </p:nvSpPr>
        <p:spPr>
          <a:xfrm rot="16200000">
            <a:off x="7851906" y="5011655"/>
            <a:ext cx="280947" cy="1800200"/>
          </a:xfrm>
          <a:prstGeom prst="leftBrace">
            <a:avLst>
              <a:gd name="adj1" fmla="val 8333"/>
              <a:gd name="adj2" fmla="val 50961"/>
            </a:avLst>
          </a:prstGeom>
          <a:ln>
            <a:solidFill>
              <a:srgbClr val="3333CC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k-UA">
              <a:ln>
                <a:solidFill>
                  <a:srgbClr val="0000CC"/>
                </a:solidFill>
              </a:ln>
              <a:solidFill>
                <a:srgbClr val="0000CC"/>
              </a:solidFill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A1CE3-AA06-4856-8903-35E4C404F104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594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Autofit/>
          </a:bodyPr>
          <a:lstStyle/>
          <a:p>
            <a:pPr algn="ctr"/>
            <a:r>
              <a:rPr lang="uk-UA" sz="2800" b="1" dirty="0">
                <a:solidFill>
                  <a:srgbClr val="FF0000"/>
                </a:solidFill>
              </a:rPr>
              <a:t>Важливі </a:t>
            </a:r>
            <a:r>
              <a:rPr lang="uk-UA" sz="2800" b="1" u="sng" dirty="0">
                <a:solidFill>
                  <a:srgbClr val="FF0000"/>
                </a:solidFill>
              </a:rPr>
              <a:t>цінності</a:t>
            </a:r>
            <a:r>
              <a:rPr lang="uk-UA" sz="2800" b="1" dirty="0">
                <a:solidFill>
                  <a:srgbClr val="FF0000"/>
                </a:solidFill>
              </a:rPr>
              <a:t> в житті молоді, %</a:t>
            </a:r>
            <a:endParaRPr lang="uk-UA" sz="2800" dirty="0">
              <a:solidFill>
                <a:srgbClr val="FF000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27842704"/>
              </p:ext>
            </p:extLst>
          </p:nvPr>
        </p:nvGraphicFramePr>
        <p:xfrm>
          <a:off x="323528" y="1394832"/>
          <a:ext cx="8136905" cy="340232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2016224"/>
                <a:gridCol w="936104"/>
                <a:gridCol w="936104"/>
                <a:gridCol w="938546"/>
                <a:gridCol w="980343"/>
                <a:gridCol w="961431"/>
                <a:gridCol w="1368153"/>
              </a:tblGrid>
              <a:tr h="49058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22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uk-UA" sz="22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 b="1" dirty="0">
                          <a:solidFill>
                            <a:srgbClr val="C00000"/>
                          </a:solidFill>
                          <a:effectLst/>
                        </a:rPr>
                        <a:t>1996</a:t>
                      </a:r>
                      <a:endParaRPr lang="uk-UA" sz="2400" b="1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 b="1" dirty="0">
                          <a:solidFill>
                            <a:srgbClr val="C00000"/>
                          </a:solidFill>
                          <a:effectLst/>
                        </a:rPr>
                        <a:t>1999</a:t>
                      </a:r>
                      <a:endParaRPr lang="uk-UA" sz="2400" b="1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 b="1" dirty="0">
                          <a:solidFill>
                            <a:srgbClr val="C00000"/>
                          </a:solidFill>
                          <a:effectLst/>
                        </a:rPr>
                        <a:t>2006</a:t>
                      </a:r>
                      <a:endParaRPr lang="uk-UA" sz="2400" b="1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 b="1" dirty="0">
                          <a:solidFill>
                            <a:srgbClr val="C00000"/>
                          </a:solidFill>
                          <a:effectLst/>
                        </a:rPr>
                        <a:t>2008</a:t>
                      </a:r>
                      <a:endParaRPr lang="uk-UA" sz="2400" b="1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 b="1" dirty="0">
                          <a:solidFill>
                            <a:srgbClr val="C00000"/>
                          </a:solidFill>
                          <a:effectLst/>
                        </a:rPr>
                        <a:t>2011</a:t>
                      </a:r>
                      <a:endParaRPr lang="uk-UA" sz="2400" b="1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uk-UA" sz="2400" b="1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4905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2200" dirty="0">
                          <a:solidFill>
                            <a:schemeClr val="tx1"/>
                          </a:solidFill>
                          <a:effectLst/>
                        </a:rPr>
                        <a:t>Сім’я</a:t>
                      </a:r>
                      <a:endParaRPr lang="uk-UA" sz="2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200" dirty="0" smtClean="0">
                          <a:solidFill>
                            <a:schemeClr val="tx1"/>
                          </a:solidFill>
                          <a:effectLst/>
                        </a:rPr>
                        <a:t>98</a:t>
                      </a:r>
                      <a:endParaRPr lang="uk-UA" sz="2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200" dirty="0" smtClean="0">
                          <a:solidFill>
                            <a:schemeClr val="tx1"/>
                          </a:solidFill>
                          <a:effectLst/>
                        </a:rPr>
                        <a:t>96</a:t>
                      </a:r>
                      <a:endParaRPr lang="uk-UA" sz="2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200" dirty="0" smtClean="0">
                          <a:solidFill>
                            <a:schemeClr val="tx1"/>
                          </a:solidFill>
                          <a:effectLst/>
                        </a:rPr>
                        <a:t>99</a:t>
                      </a:r>
                      <a:endParaRPr lang="uk-UA" sz="2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200" dirty="0" smtClean="0">
                          <a:solidFill>
                            <a:schemeClr val="tx1"/>
                          </a:solidFill>
                          <a:effectLst/>
                        </a:rPr>
                        <a:t>98</a:t>
                      </a:r>
                      <a:endParaRPr lang="uk-UA" sz="2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200" dirty="0" smtClean="0">
                          <a:solidFill>
                            <a:schemeClr val="tx1"/>
                          </a:solidFill>
                          <a:effectLst/>
                        </a:rPr>
                        <a:t>99</a:t>
                      </a:r>
                      <a:endParaRPr lang="uk-UA" sz="2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uk-UA" sz="2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48290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2200" dirty="0">
                          <a:solidFill>
                            <a:schemeClr val="tx1"/>
                          </a:solidFill>
                          <a:effectLst/>
                        </a:rPr>
                        <a:t>Друзі</a:t>
                      </a:r>
                      <a:endParaRPr lang="uk-UA" sz="2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200" dirty="0" smtClean="0">
                          <a:solidFill>
                            <a:schemeClr val="tx1"/>
                          </a:solidFill>
                          <a:effectLst/>
                        </a:rPr>
                        <a:t>92</a:t>
                      </a:r>
                      <a:endParaRPr lang="uk-UA" sz="2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200" dirty="0" smtClean="0">
                          <a:solidFill>
                            <a:schemeClr val="tx1"/>
                          </a:solidFill>
                          <a:effectLst/>
                        </a:rPr>
                        <a:t>91</a:t>
                      </a:r>
                      <a:endParaRPr lang="uk-UA" sz="2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200" dirty="0" smtClean="0">
                          <a:solidFill>
                            <a:schemeClr val="tx1"/>
                          </a:solidFill>
                          <a:effectLst/>
                        </a:rPr>
                        <a:t>94</a:t>
                      </a:r>
                      <a:endParaRPr lang="uk-UA" sz="2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200" dirty="0" smtClean="0">
                          <a:solidFill>
                            <a:schemeClr val="tx1"/>
                          </a:solidFill>
                          <a:effectLst/>
                        </a:rPr>
                        <a:t>90</a:t>
                      </a:r>
                      <a:endParaRPr lang="uk-UA" sz="2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200" dirty="0" smtClean="0">
                          <a:solidFill>
                            <a:schemeClr val="tx1"/>
                          </a:solidFill>
                          <a:effectLst/>
                        </a:rPr>
                        <a:t>94</a:t>
                      </a:r>
                      <a:endParaRPr lang="uk-UA" sz="2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uk-UA" sz="2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48290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2200" dirty="0">
                          <a:solidFill>
                            <a:schemeClr val="tx1"/>
                          </a:solidFill>
                          <a:effectLst/>
                        </a:rPr>
                        <a:t>Вільний час</a:t>
                      </a:r>
                      <a:endParaRPr lang="uk-UA" sz="2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200" dirty="0" smtClean="0">
                          <a:solidFill>
                            <a:schemeClr val="tx1"/>
                          </a:solidFill>
                          <a:effectLst/>
                        </a:rPr>
                        <a:t>77</a:t>
                      </a:r>
                      <a:endParaRPr lang="uk-UA" sz="2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200" dirty="0" smtClean="0">
                          <a:solidFill>
                            <a:schemeClr val="tx1"/>
                          </a:solidFill>
                          <a:effectLst/>
                        </a:rPr>
                        <a:t>77</a:t>
                      </a:r>
                      <a:endParaRPr lang="uk-UA" sz="2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200" dirty="0" smtClean="0">
                          <a:solidFill>
                            <a:schemeClr val="tx1"/>
                          </a:solidFill>
                          <a:effectLst/>
                        </a:rPr>
                        <a:t>87</a:t>
                      </a:r>
                      <a:endParaRPr lang="uk-UA" sz="2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200" dirty="0" smtClean="0">
                          <a:solidFill>
                            <a:schemeClr val="tx1"/>
                          </a:solidFill>
                          <a:effectLst/>
                        </a:rPr>
                        <a:t>85</a:t>
                      </a:r>
                      <a:endParaRPr lang="uk-UA" sz="2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200" dirty="0" smtClean="0">
                          <a:solidFill>
                            <a:schemeClr val="tx1"/>
                          </a:solidFill>
                          <a:effectLst/>
                        </a:rPr>
                        <a:t>88</a:t>
                      </a:r>
                      <a:endParaRPr lang="uk-UA" sz="2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uk-UA" sz="2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5059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2200" dirty="0">
                          <a:solidFill>
                            <a:schemeClr val="tx1"/>
                          </a:solidFill>
                          <a:effectLst/>
                        </a:rPr>
                        <a:t>Релігія</a:t>
                      </a:r>
                      <a:endParaRPr lang="uk-UA" sz="2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200" b="0" dirty="0" smtClean="0">
                          <a:solidFill>
                            <a:schemeClr val="tx1"/>
                          </a:solidFill>
                          <a:effectLst/>
                        </a:rPr>
                        <a:t>49</a:t>
                      </a:r>
                      <a:endParaRPr lang="uk-UA" sz="22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200" b="0" dirty="0" smtClean="0">
                          <a:solidFill>
                            <a:schemeClr val="tx1"/>
                          </a:solidFill>
                          <a:effectLst/>
                        </a:rPr>
                        <a:t>41</a:t>
                      </a:r>
                      <a:endParaRPr lang="uk-UA" sz="22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200" b="0" dirty="0" smtClean="0">
                          <a:solidFill>
                            <a:schemeClr val="tx1"/>
                          </a:solidFill>
                          <a:effectLst/>
                        </a:rPr>
                        <a:t>47</a:t>
                      </a:r>
                      <a:endParaRPr lang="uk-UA" sz="22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200" b="0" dirty="0" smtClean="0">
                          <a:solidFill>
                            <a:schemeClr val="tx1"/>
                          </a:solidFill>
                          <a:effectLst/>
                        </a:rPr>
                        <a:t>57</a:t>
                      </a:r>
                      <a:endParaRPr lang="uk-UA" sz="22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200" b="0" dirty="0" smtClean="0">
                          <a:solidFill>
                            <a:schemeClr val="tx1"/>
                          </a:solidFill>
                          <a:effectLst/>
                        </a:rPr>
                        <a:t>55</a:t>
                      </a:r>
                      <a:endParaRPr lang="uk-UA" sz="22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uk-UA" sz="22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48290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2200" dirty="0">
                          <a:solidFill>
                            <a:schemeClr val="tx1"/>
                          </a:solidFill>
                          <a:effectLst/>
                        </a:rPr>
                        <a:t>Робота</a:t>
                      </a:r>
                      <a:endParaRPr lang="uk-UA" sz="2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200" dirty="0" smtClean="0">
                          <a:solidFill>
                            <a:schemeClr val="tx1"/>
                          </a:solidFill>
                          <a:effectLst/>
                        </a:rPr>
                        <a:t>84</a:t>
                      </a:r>
                      <a:endParaRPr lang="uk-UA" sz="2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200" dirty="0" smtClean="0">
                          <a:solidFill>
                            <a:schemeClr val="tx1"/>
                          </a:solidFill>
                          <a:effectLst/>
                        </a:rPr>
                        <a:t>89</a:t>
                      </a:r>
                      <a:endParaRPr lang="uk-UA" sz="2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200" dirty="0" smtClean="0">
                          <a:solidFill>
                            <a:schemeClr val="tx1"/>
                          </a:solidFill>
                          <a:effectLst/>
                        </a:rPr>
                        <a:t>83</a:t>
                      </a:r>
                      <a:endParaRPr lang="uk-UA" sz="2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200" dirty="0" smtClean="0">
                          <a:solidFill>
                            <a:schemeClr val="tx1"/>
                          </a:solidFill>
                          <a:effectLst/>
                        </a:rPr>
                        <a:t>93</a:t>
                      </a:r>
                      <a:endParaRPr lang="uk-UA" sz="2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200" dirty="0" smtClean="0">
                          <a:solidFill>
                            <a:schemeClr val="tx1"/>
                          </a:solidFill>
                          <a:effectLst/>
                        </a:rPr>
                        <a:t>84</a:t>
                      </a:r>
                      <a:endParaRPr lang="uk-UA" sz="2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uk-UA" sz="2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466512">
                <a:tc>
                  <a:txBody>
                    <a:bodyPr/>
                    <a:lstStyle/>
                    <a:p>
                      <a:pPr algn="l"/>
                      <a:r>
                        <a:rPr lang="uk-UA" sz="2200" dirty="0" smtClean="0">
                          <a:solidFill>
                            <a:schemeClr val="tx1"/>
                          </a:solidFill>
                        </a:rPr>
                        <a:t>Політика</a:t>
                      </a:r>
                      <a:endParaRPr lang="uk-UA" sz="22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200" b="0" dirty="0" smtClean="0">
                          <a:solidFill>
                            <a:schemeClr val="tx1"/>
                          </a:solidFill>
                        </a:rPr>
                        <a:t>24</a:t>
                      </a:r>
                      <a:endParaRPr lang="uk-UA" sz="2200" b="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200" b="0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uk-UA" sz="2200" b="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200" b="0" dirty="0" smtClean="0">
                          <a:solidFill>
                            <a:schemeClr val="tx1"/>
                          </a:solidFill>
                        </a:rPr>
                        <a:t>31</a:t>
                      </a:r>
                      <a:endParaRPr lang="uk-UA" sz="2200" b="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200" b="0" dirty="0" smtClean="0">
                          <a:solidFill>
                            <a:schemeClr val="tx1"/>
                          </a:solidFill>
                        </a:rPr>
                        <a:t>24</a:t>
                      </a:r>
                      <a:endParaRPr lang="uk-UA" sz="2200" b="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200" b="0" dirty="0" smtClean="0">
                          <a:solidFill>
                            <a:schemeClr val="tx1"/>
                          </a:solidFill>
                        </a:rPr>
                        <a:t>22</a:t>
                      </a:r>
                      <a:endParaRPr lang="uk-UA" sz="2200" b="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uk-UA" sz="2200" b="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683568" y="5877272"/>
            <a:ext cx="71287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i="1" dirty="0" smtClean="0"/>
              <a:t>Джерело: </a:t>
            </a:r>
            <a:r>
              <a:rPr lang="en-US" b="1" i="1" dirty="0" smtClean="0">
                <a:solidFill>
                  <a:srgbClr val="F62A47"/>
                </a:solidFill>
              </a:rPr>
              <a:t>WVS, EVS, </a:t>
            </a:r>
            <a:r>
              <a:rPr lang="uk-UA" b="1" i="1" dirty="0" smtClean="0">
                <a:solidFill>
                  <a:srgbClr val="F62A47"/>
                </a:solidFill>
              </a:rPr>
              <a:t>ЦСМ - 2011</a:t>
            </a:r>
            <a:endParaRPr lang="uk-UA" b="1" i="1" dirty="0">
              <a:solidFill>
                <a:srgbClr val="F62A47"/>
              </a:solidFill>
            </a:endParaRPr>
          </a:p>
        </p:txBody>
      </p:sp>
      <p:sp>
        <p:nvSpPr>
          <p:cNvPr id="12" name="Стрелка вправо 11"/>
          <p:cNvSpPr/>
          <p:nvPr/>
        </p:nvSpPr>
        <p:spPr>
          <a:xfrm>
            <a:off x="7308304" y="1967705"/>
            <a:ext cx="864096" cy="216024"/>
          </a:xfrm>
          <a:prstGeom prst="rightArrow">
            <a:avLst/>
          </a:prstGeom>
          <a:solidFill>
            <a:srgbClr val="2CF43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3" name="Стрелка вправо 12"/>
          <p:cNvSpPr/>
          <p:nvPr/>
        </p:nvSpPr>
        <p:spPr>
          <a:xfrm rot="19404542">
            <a:off x="7243726" y="2780157"/>
            <a:ext cx="993251" cy="253905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4" name="Стрелка вниз 13"/>
          <p:cNvSpPr/>
          <p:nvPr/>
        </p:nvSpPr>
        <p:spPr>
          <a:xfrm rot="18901640">
            <a:off x="7668281" y="3363854"/>
            <a:ext cx="246079" cy="144335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uk-UA" dirty="0" smtClean="0"/>
              <a:t>14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77504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5716" y="764704"/>
            <a:ext cx="8964488" cy="1012974"/>
          </a:xfrm>
        </p:spPr>
        <p:txBody>
          <a:bodyPr>
            <a:normAutofit fontScale="90000"/>
          </a:bodyPr>
          <a:lstStyle/>
          <a:p>
            <a:pPr algn="ctr"/>
            <a:r>
              <a:rPr lang="uk-UA" sz="2700" b="1" u="sng" dirty="0" smtClean="0">
                <a:solidFill>
                  <a:srgbClr val="C00000"/>
                </a:solidFill>
              </a:rPr>
              <a:t>Питома вага молоді, що пишається тим</a:t>
            </a:r>
            <a:r>
              <a:rPr lang="uk-UA" sz="2700" b="1" u="sng" dirty="0">
                <a:solidFill>
                  <a:srgbClr val="C00000"/>
                </a:solidFill>
              </a:rPr>
              <a:t>, що є громадянами </a:t>
            </a:r>
            <a:r>
              <a:rPr lang="uk-UA" sz="2700" b="1" u="sng" dirty="0" smtClean="0">
                <a:solidFill>
                  <a:srgbClr val="C00000"/>
                </a:solidFill>
              </a:rPr>
              <a:t>України, </a:t>
            </a:r>
            <a:r>
              <a:rPr lang="uk-UA" sz="2700" b="1" u="sng" dirty="0">
                <a:solidFill>
                  <a:srgbClr val="C00000"/>
                </a:solidFill>
              </a:rPr>
              <a:t>%</a:t>
            </a:r>
            <a:r>
              <a:rPr lang="uk-UA" u="sng" dirty="0"/>
              <a:t/>
            </a:r>
            <a:br>
              <a:rPr lang="uk-UA" u="sng" dirty="0"/>
            </a:br>
            <a:endParaRPr lang="uk-UA" u="sng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31216691"/>
              </p:ext>
            </p:extLst>
          </p:nvPr>
        </p:nvGraphicFramePr>
        <p:xfrm>
          <a:off x="799783" y="1946066"/>
          <a:ext cx="7848873" cy="12192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16291"/>
                <a:gridCol w="2616291"/>
                <a:gridCol w="2616291"/>
              </a:tblGrid>
              <a:tr h="7200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4000" b="1" dirty="0">
                          <a:solidFill>
                            <a:schemeClr val="tx1"/>
                          </a:solidFill>
                          <a:effectLst/>
                        </a:rPr>
                        <a:t>1996 </a:t>
                      </a:r>
                      <a:r>
                        <a:rPr lang="uk-UA" sz="4000" b="1" dirty="0">
                          <a:solidFill>
                            <a:srgbClr val="F62A47"/>
                          </a:solidFill>
                          <a:effectLst/>
                        </a:rPr>
                        <a:t>(55%)</a:t>
                      </a:r>
                      <a:endParaRPr lang="uk-UA" sz="4000" b="1" dirty="0">
                        <a:solidFill>
                          <a:srgbClr val="F62A47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40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uk-UA" sz="40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4000" b="1" dirty="0">
                          <a:solidFill>
                            <a:schemeClr val="tx1"/>
                          </a:solidFill>
                          <a:effectLst/>
                        </a:rPr>
                        <a:t>2011 </a:t>
                      </a:r>
                      <a:r>
                        <a:rPr lang="uk-UA" sz="4000" b="1" dirty="0">
                          <a:solidFill>
                            <a:srgbClr val="F62A47"/>
                          </a:solidFill>
                          <a:effectLst/>
                        </a:rPr>
                        <a:t>(62%)</a:t>
                      </a:r>
                      <a:endParaRPr lang="uk-UA" sz="4000" b="1" dirty="0">
                        <a:solidFill>
                          <a:srgbClr val="F62A47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Стрелка вправо 5"/>
          <p:cNvSpPr/>
          <p:nvPr/>
        </p:nvSpPr>
        <p:spPr>
          <a:xfrm rot="20785077">
            <a:off x="3931468" y="2156761"/>
            <a:ext cx="1747976" cy="44647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3628766"/>
              </p:ext>
            </p:extLst>
          </p:nvPr>
        </p:nvGraphicFramePr>
        <p:xfrm>
          <a:off x="928662" y="3714752"/>
          <a:ext cx="7704856" cy="12382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83428"/>
                <a:gridCol w="2059714"/>
                <a:gridCol w="2034112"/>
                <a:gridCol w="1627602"/>
              </a:tblGrid>
              <a:tr h="482235">
                <a:tc>
                  <a:txBody>
                    <a:bodyPr/>
                    <a:lstStyle/>
                    <a:p>
                      <a:pPr algn="ctr" fontAlgn="ctr"/>
                      <a:r>
                        <a:rPr lang="uk-UA" sz="2400" b="1" u="none" strike="noStrike" dirty="0" smtClean="0">
                          <a:effectLst/>
                        </a:rPr>
                        <a:t>14–17</a:t>
                      </a:r>
                      <a:r>
                        <a:rPr lang="uk-UA" sz="2400" b="1" u="none" strike="noStrike" baseline="0" dirty="0" smtClean="0">
                          <a:effectLst/>
                        </a:rPr>
                        <a:t> років</a:t>
                      </a:r>
                      <a:endParaRPr lang="uk-UA" sz="2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2400" b="1" u="none" strike="noStrike" dirty="0" smtClean="0">
                          <a:effectLst/>
                        </a:rPr>
                        <a:t>18–24 роки</a:t>
                      </a:r>
                      <a:endParaRPr lang="uk-UA" sz="2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2400" b="1" u="none" strike="noStrike" dirty="0" smtClean="0">
                          <a:effectLst/>
                        </a:rPr>
                        <a:t>25–29 років</a:t>
                      </a:r>
                      <a:endParaRPr lang="uk-UA" sz="2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2400" b="1" u="none" strike="noStrike" dirty="0" smtClean="0">
                          <a:effectLst/>
                        </a:rPr>
                        <a:t>30–35 років</a:t>
                      </a:r>
                      <a:endParaRPr lang="uk-UA" sz="2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45386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200" b="1" u="none" strike="noStrike" dirty="0" smtClean="0">
                          <a:solidFill>
                            <a:srgbClr val="C00000"/>
                          </a:solidFill>
                          <a:effectLst/>
                        </a:rPr>
                        <a:t>72</a:t>
                      </a:r>
                      <a:endParaRPr lang="uk-UA" sz="32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200" b="1" u="none" strike="noStrike" dirty="0" smtClean="0">
                          <a:solidFill>
                            <a:srgbClr val="C00000"/>
                          </a:solidFill>
                          <a:effectLst/>
                        </a:rPr>
                        <a:t>64</a:t>
                      </a:r>
                      <a:endParaRPr lang="uk-UA" sz="32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200" b="1" u="none" strike="noStrike" dirty="0" smtClean="0">
                          <a:solidFill>
                            <a:srgbClr val="C00000"/>
                          </a:solidFill>
                          <a:effectLst/>
                        </a:rPr>
                        <a:t>58</a:t>
                      </a:r>
                      <a:endParaRPr lang="uk-UA" sz="32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200" b="1" u="none" strike="noStrike" dirty="0" smtClean="0">
                          <a:solidFill>
                            <a:srgbClr val="C00000"/>
                          </a:solidFill>
                          <a:effectLst/>
                        </a:rPr>
                        <a:t>65</a:t>
                      </a:r>
                      <a:endParaRPr lang="uk-UA" sz="32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827584" y="6126454"/>
            <a:ext cx="71287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i="1" dirty="0" smtClean="0"/>
              <a:t>Джерело: </a:t>
            </a:r>
            <a:r>
              <a:rPr lang="en-US" b="1" i="1" dirty="0" smtClean="0">
                <a:solidFill>
                  <a:srgbClr val="F62A47"/>
                </a:solidFill>
              </a:rPr>
              <a:t>WVS, EVS, </a:t>
            </a:r>
            <a:r>
              <a:rPr lang="uk-UA" b="1" i="1" dirty="0" smtClean="0">
                <a:solidFill>
                  <a:srgbClr val="F62A47"/>
                </a:solidFill>
              </a:rPr>
              <a:t>ЦСМ - 2011</a:t>
            </a:r>
            <a:endParaRPr lang="uk-UA" dirty="0">
              <a:solidFill>
                <a:srgbClr val="F62A47"/>
              </a:solidFill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uk-UA" dirty="0" smtClean="0"/>
              <a:t>15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18558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720080"/>
          </a:xfrm>
        </p:spPr>
        <p:txBody>
          <a:bodyPr>
            <a:normAutofit/>
          </a:bodyPr>
          <a:lstStyle/>
          <a:p>
            <a:r>
              <a:rPr lang="uk-UA" sz="2800" b="1" dirty="0" smtClean="0">
                <a:solidFill>
                  <a:srgbClr val="C00000"/>
                </a:solidFill>
              </a:rPr>
              <a:t>Довіра до джерел інформації, %</a:t>
            </a:r>
            <a:endParaRPr lang="uk-UA" sz="2800" b="1" dirty="0">
              <a:solidFill>
                <a:srgbClr val="C0000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90562092"/>
              </p:ext>
            </p:extLst>
          </p:nvPr>
        </p:nvGraphicFramePr>
        <p:xfrm>
          <a:off x="457200" y="1340769"/>
          <a:ext cx="8507288" cy="2808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285852" y="4365104"/>
            <a:ext cx="734481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800" dirty="0" smtClean="0"/>
              <a:t>Користувачів </a:t>
            </a:r>
            <a:r>
              <a:rPr lang="uk-UA" sz="2800" u="sng" dirty="0" smtClean="0"/>
              <a:t>Інтернету:</a:t>
            </a:r>
          </a:p>
          <a:p>
            <a:pPr algn="ctr"/>
            <a:r>
              <a:rPr lang="uk-UA" sz="2800" b="1" dirty="0" smtClean="0">
                <a:solidFill>
                  <a:schemeClr val="accent3">
                    <a:lumMod val="75000"/>
                  </a:schemeClr>
                </a:solidFill>
              </a:rPr>
              <a:t>33%</a:t>
            </a:r>
            <a:r>
              <a:rPr lang="uk-UA" sz="2800" dirty="0" smtClean="0"/>
              <a:t> в Україні</a:t>
            </a:r>
          </a:p>
          <a:p>
            <a:pPr algn="ctr"/>
            <a:r>
              <a:rPr lang="uk-UA" sz="2800" b="1" dirty="0" smtClean="0">
                <a:solidFill>
                  <a:schemeClr val="accent3">
                    <a:lumMod val="75000"/>
                  </a:schemeClr>
                </a:solidFill>
              </a:rPr>
              <a:t>73%</a:t>
            </a:r>
            <a:r>
              <a:rPr lang="uk-UA" sz="2800" b="1" dirty="0" smtClean="0">
                <a:solidFill>
                  <a:srgbClr val="F62A47"/>
                </a:solidFill>
              </a:rPr>
              <a:t> </a:t>
            </a:r>
            <a:r>
              <a:rPr lang="uk-UA" sz="2800" dirty="0" smtClean="0"/>
              <a:t>в країнах ЄС</a:t>
            </a:r>
            <a:endParaRPr lang="uk-UA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611560" y="6250146"/>
            <a:ext cx="71287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i="1" dirty="0" smtClean="0"/>
              <a:t>Джерело: </a:t>
            </a:r>
            <a:r>
              <a:rPr lang="en-US" b="1" i="1" dirty="0" smtClean="0">
                <a:solidFill>
                  <a:srgbClr val="F62A47"/>
                </a:solidFill>
              </a:rPr>
              <a:t>EVS</a:t>
            </a:r>
            <a:r>
              <a:rPr lang="uk-UA" b="1" i="1" dirty="0" smtClean="0">
                <a:solidFill>
                  <a:srgbClr val="F62A47"/>
                </a:solidFill>
              </a:rPr>
              <a:t>-2008</a:t>
            </a:r>
            <a:r>
              <a:rPr lang="en-US" b="1" i="1" dirty="0" smtClean="0">
                <a:solidFill>
                  <a:srgbClr val="F62A47"/>
                </a:solidFill>
              </a:rPr>
              <a:t>, </a:t>
            </a:r>
            <a:r>
              <a:rPr lang="uk-UA" b="1" i="1" dirty="0" smtClean="0">
                <a:solidFill>
                  <a:srgbClr val="F62A47"/>
                </a:solidFill>
              </a:rPr>
              <a:t>ЦСМ -2011</a:t>
            </a:r>
            <a:endParaRPr lang="uk-UA" b="1" i="1" dirty="0">
              <a:solidFill>
                <a:srgbClr val="F62A47"/>
              </a:solidFill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A1CE3-AA06-4856-8903-35E4C404F104}" type="slidenum">
              <a:rPr lang="ru-RU" smtClean="0"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6374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725487"/>
          </a:xfrm>
        </p:spPr>
        <p:txBody>
          <a:bodyPr>
            <a:normAutofit fontScale="90000"/>
          </a:bodyPr>
          <a:lstStyle/>
          <a:p>
            <a:r>
              <a:rPr lang="uk-UA" b="1" dirty="0" smtClean="0">
                <a:solidFill>
                  <a:srgbClr val="0070C0"/>
                </a:solidFill>
              </a:rPr>
              <a:t>Молоде покоління українців: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3" y="785794"/>
            <a:ext cx="8929717" cy="2357454"/>
          </a:xfrm>
        </p:spPr>
        <p:txBody>
          <a:bodyPr>
            <a:normAutofit fontScale="92500" lnSpcReduction="10000"/>
          </a:bodyPr>
          <a:lstStyle/>
          <a:p>
            <a:pPr lvl="1">
              <a:defRPr/>
            </a:pPr>
            <a:r>
              <a:rPr lang="uk-UA" sz="2400" b="1" dirty="0" smtClean="0"/>
              <a:t>Більш освічені</a:t>
            </a:r>
            <a:endParaRPr lang="ru-RU" sz="2400" dirty="0" smtClean="0"/>
          </a:p>
          <a:p>
            <a:pPr lvl="1">
              <a:defRPr/>
            </a:pPr>
            <a:r>
              <a:rPr lang="uk-UA" sz="2400" b="1" dirty="0" smtClean="0"/>
              <a:t>Зростають в нових умовах суспільного розвитку</a:t>
            </a:r>
            <a:endParaRPr lang="ru-RU" sz="2400" dirty="0" smtClean="0"/>
          </a:p>
          <a:p>
            <a:pPr lvl="1">
              <a:defRPr/>
            </a:pPr>
            <a:r>
              <a:rPr lang="uk-UA" sz="2400" b="1" dirty="0" smtClean="0"/>
              <a:t>Більш незалежні</a:t>
            </a:r>
            <a:endParaRPr lang="ru-RU" sz="2400" dirty="0" smtClean="0"/>
          </a:p>
          <a:p>
            <a:pPr lvl="1">
              <a:defRPr/>
            </a:pPr>
            <a:r>
              <a:rPr lang="uk-UA" sz="2400" b="1" dirty="0" smtClean="0"/>
              <a:t>Більш індивідуалістичні</a:t>
            </a:r>
            <a:endParaRPr lang="ru-RU" sz="2400" dirty="0" smtClean="0"/>
          </a:p>
          <a:p>
            <a:pPr lvl="1">
              <a:defRPr/>
            </a:pPr>
            <a:r>
              <a:rPr lang="uk-UA" sz="2400" b="1" dirty="0" smtClean="0"/>
              <a:t>Більш прагматичні</a:t>
            </a:r>
            <a:endParaRPr lang="ru-RU" sz="2400" dirty="0" smtClean="0"/>
          </a:p>
          <a:p>
            <a:pPr lvl="1">
              <a:defRPr/>
            </a:pPr>
            <a:r>
              <a:rPr lang="uk-UA" sz="2400" b="1" dirty="0" smtClean="0"/>
              <a:t>Більш критичні</a:t>
            </a:r>
            <a:endParaRPr lang="ru-RU" sz="2400" dirty="0" smtClean="0"/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uk-UA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107504" y="3164681"/>
            <a:ext cx="8568952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4500" indent="-444500" algn="just">
              <a:buFont typeface="Wingdings" pitchFamily="2" charset="2"/>
              <a:buChar char="Ø"/>
            </a:pPr>
            <a:r>
              <a:rPr lang="uk-UA" sz="2400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Молоде покоління України за своїми поглядами та ціннісними орієнтаціями значно ближче до молодого покоління європейських країн (ніж старші покоління).</a:t>
            </a:r>
          </a:p>
          <a:p>
            <a:pPr marL="444500" indent="-444500" algn="just">
              <a:buFont typeface="Wingdings" pitchFamily="2" charset="2"/>
              <a:buChar char="Ø"/>
            </a:pPr>
            <a:r>
              <a:rPr lang="uk-UA" sz="2400" b="1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Молоде покоління більш гомогенне у просторі «схід-захід», «місто-село», що сприятиме формуванню більш високого рівня консолідації.</a:t>
            </a:r>
            <a:endParaRPr lang="ru-RU" sz="2400" dirty="0" smtClean="0">
              <a:solidFill>
                <a:srgbClr val="002060"/>
              </a:solidFill>
              <a:latin typeface="Calibri" pitchFamily="34" charset="0"/>
              <a:cs typeface="Calibri" pitchFamily="34" charset="0"/>
            </a:endParaRPr>
          </a:p>
          <a:p>
            <a:pPr marL="444500" indent="-444500" algn="just">
              <a:buFont typeface="Wingdings" pitchFamily="2" charset="2"/>
              <a:buChar char="Ø"/>
            </a:pPr>
            <a:r>
              <a:rPr lang="uk-UA" sz="2400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Молодь більшою мірою поділяє постмодерністські цінності, орієнтовані на самостійність, самореалізацію та відстоювання власних думок.</a:t>
            </a:r>
            <a:endParaRPr lang="ru-RU" sz="2400" dirty="0" smtClean="0">
              <a:solidFill>
                <a:srgbClr val="C00000"/>
              </a:solidFill>
              <a:latin typeface="Calibri" pitchFamily="34" charset="0"/>
              <a:cs typeface="Calibri" pitchFamily="34" charset="0"/>
            </a:endParaRPr>
          </a:p>
          <a:p>
            <a:endParaRPr lang="uk-UA" dirty="0">
              <a:solidFill>
                <a:srgbClr val="C00000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A1CE3-AA06-4856-8903-35E4C404F104}" type="slidenum">
              <a:rPr lang="ru-RU" smtClean="0"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5908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214290"/>
            <a:ext cx="8515352" cy="550414"/>
          </a:xfrm>
        </p:spPr>
        <p:txBody>
          <a:bodyPr>
            <a:normAutofit fontScale="90000"/>
          </a:bodyPr>
          <a:lstStyle/>
          <a:p>
            <a:pPr algn="ctr">
              <a:lnSpc>
                <a:spcPct val="80000"/>
              </a:lnSpc>
            </a:pPr>
            <a:r>
              <a:rPr lang="uk-UA" sz="4000" b="1" dirty="0" smtClean="0">
                <a:solidFill>
                  <a:srgbClr val="FF0000"/>
                </a:solidFill>
              </a:rPr>
              <a:t>Ключові акценти </a:t>
            </a:r>
            <a:endParaRPr lang="uk-UA" sz="3200" b="0" i="1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-6898" y="836712"/>
            <a:ext cx="9043394" cy="49705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indent="-365125">
              <a:buBlip>
                <a:blip r:embed="rId3"/>
              </a:buBlip>
            </a:pPr>
            <a:r>
              <a:rPr lang="uk-UA" sz="20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Проведення постійних національних, репрезентативних опитувань серед молоді дають </a:t>
            </a:r>
            <a:r>
              <a:rPr lang="uk-UA" sz="2000" dirty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можливість :</a:t>
            </a:r>
            <a:endParaRPr lang="uk-UA" sz="2000" dirty="0" smtClean="0">
              <a:solidFill>
                <a:srgbClr val="002060"/>
              </a:solidFill>
              <a:latin typeface="Calibri" pitchFamily="34" charset="0"/>
              <a:cs typeface="Calibri" pitchFamily="34" charset="0"/>
            </a:endParaRPr>
          </a:p>
          <a:p>
            <a:pPr lvl="2" indent="-365125">
              <a:buBlip>
                <a:blip r:embed="rId3"/>
              </a:buBlip>
            </a:pPr>
            <a:r>
              <a:rPr lang="uk-UA" sz="20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відслідковувати тенденції </a:t>
            </a:r>
          </a:p>
          <a:p>
            <a:pPr lvl="2" indent="-365125">
              <a:buBlip>
                <a:blip r:embed="rId3"/>
              </a:buBlip>
            </a:pPr>
            <a:r>
              <a:rPr lang="uk-UA" sz="20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фіксувати вплив змін у політиці, інформаційно-освітніх програмах,  регулюванні рекламної діяльності тощо;</a:t>
            </a:r>
          </a:p>
          <a:p>
            <a:pPr lvl="2" indent="-365125">
              <a:buBlip>
                <a:blip r:embed="rId3"/>
              </a:buBlip>
            </a:pPr>
            <a:r>
              <a:rPr lang="uk-UA" sz="20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впливати </a:t>
            </a:r>
            <a:r>
              <a:rPr lang="uk-UA" sz="2000" dirty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на формування адекватної державної політики щодо </a:t>
            </a:r>
            <a:r>
              <a:rPr lang="uk-UA" sz="20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проблем молодого покоління;</a:t>
            </a:r>
          </a:p>
          <a:p>
            <a:pPr lvl="2" indent="-365125">
              <a:buBlip>
                <a:blip r:embed="rId3"/>
              </a:buBlip>
            </a:pPr>
            <a:r>
              <a:rPr lang="uk-UA" sz="20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визначати актуальні акценти політики з врахуванням особливостей статевовікових груп.</a:t>
            </a:r>
          </a:p>
          <a:p>
            <a:pPr marL="549275" lvl="2"/>
            <a:endParaRPr lang="uk-UA" sz="2000" dirty="0">
              <a:solidFill>
                <a:srgbClr val="002060"/>
              </a:solidFill>
              <a:latin typeface="Calibri" pitchFamily="34" charset="0"/>
              <a:cs typeface="Calibri" pitchFamily="34" charset="0"/>
            </a:endParaRPr>
          </a:p>
          <a:p>
            <a:pPr lvl="1" indent="-365125">
              <a:buBlip>
                <a:blip r:embed="rId3"/>
              </a:buBlip>
            </a:pPr>
            <a:r>
              <a:rPr lang="uk-UA" sz="20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Постає необхідність розширення </a:t>
            </a:r>
            <a:r>
              <a:rPr lang="uk-UA" sz="2000" dirty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вибірки та отримання результатів на рівні </a:t>
            </a:r>
            <a:r>
              <a:rPr lang="uk-UA" sz="20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окремих областей, оскільки </a:t>
            </a:r>
            <a:r>
              <a:rPr lang="uk-UA" sz="2000" dirty="0">
                <a:solidFill>
                  <a:srgbClr val="002060"/>
                </a:solidFill>
                <a:latin typeface="Calibri" pitchFamily="34" charset="0"/>
              </a:rPr>
              <a:t>Національна вибіркова сукупність </a:t>
            </a:r>
            <a:r>
              <a:rPr lang="uk-UA" sz="2000" u="sng" dirty="0">
                <a:solidFill>
                  <a:srgbClr val="002060"/>
                </a:solidFill>
                <a:latin typeface="Calibri" pitchFamily="34" charset="0"/>
              </a:rPr>
              <a:t>дає можливість аналізу за віком, статтю, типом поселення, регіоном, типом сім</a:t>
            </a:r>
            <a:r>
              <a:rPr lang="en-US" sz="2000" u="sng" dirty="0">
                <a:solidFill>
                  <a:srgbClr val="002060"/>
                </a:solidFill>
                <a:latin typeface="Calibri" pitchFamily="34" charset="0"/>
              </a:rPr>
              <a:t>’</a:t>
            </a:r>
            <a:r>
              <a:rPr lang="uk-UA" sz="2000" u="sng" dirty="0">
                <a:solidFill>
                  <a:srgbClr val="002060"/>
                </a:solidFill>
                <a:latin typeface="Calibri" pitchFamily="34" charset="0"/>
              </a:rPr>
              <a:t>ї, матеріальним станом тощо, </a:t>
            </a:r>
            <a:r>
              <a:rPr lang="uk-UA" sz="2000" dirty="0" smtClean="0">
                <a:solidFill>
                  <a:srgbClr val="002060"/>
                </a:solidFill>
                <a:latin typeface="Calibri" pitchFamily="34" charset="0"/>
              </a:rPr>
              <a:t>... </a:t>
            </a:r>
            <a:r>
              <a:rPr lang="uk-UA" sz="2000" dirty="0">
                <a:solidFill>
                  <a:srgbClr val="002060"/>
                </a:solidFill>
                <a:latin typeface="Calibri" pitchFamily="34" charset="0"/>
              </a:rPr>
              <a:t>АЛЕ – </a:t>
            </a:r>
            <a:r>
              <a:rPr lang="uk-UA" sz="2000" b="1" u="sng" dirty="0">
                <a:solidFill>
                  <a:srgbClr val="002060"/>
                </a:solidFill>
                <a:latin typeface="Calibri" pitchFamily="34" charset="0"/>
              </a:rPr>
              <a:t>не передбачає аналізу на рівні області та навчального закладу</a:t>
            </a:r>
          </a:p>
          <a:p>
            <a:pPr lvl="2" indent="-365125">
              <a:buBlip>
                <a:blip r:embed="rId3"/>
              </a:buBlip>
            </a:pPr>
            <a:endParaRPr lang="uk-UA" sz="1700" dirty="0" smtClean="0">
              <a:solidFill>
                <a:srgbClr val="00206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2AC2A-9305-48A7-9C55-692F863AB199}" type="slidenum">
              <a:rPr lang="uk-UA" smtClean="0"/>
              <a:pPr/>
              <a:t>17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09052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14290"/>
            <a:ext cx="8229600" cy="725487"/>
          </a:xfrm>
        </p:spPr>
        <p:txBody>
          <a:bodyPr>
            <a:normAutofit/>
          </a:bodyPr>
          <a:lstStyle/>
          <a:p>
            <a:pPr algn="ctr"/>
            <a:r>
              <a:rPr lang="uk-UA" b="1" dirty="0" smtClean="0">
                <a:solidFill>
                  <a:srgbClr val="C00000"/>
                </a:solidFill>
              </a:rPr>
              <a:t>Дякую за увагу!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5" y="980728"/>
            <a:ext cx="8496945" cy="5526930"/>
          </a:xfrm>
        </p:spPr>
        <p:txBody>
          <a:bodyPr>
            <a:normAutofit lnSpcReduction="10000"/>
          </a:bodyPr>
          <a:lstStyle/>
          <a:p>
            <a:r>
              <a:rPr lang="uk-UA" sz="2800" dirty="0" smtClean="0"/>
              <a:t>				</a:t>
            </a:r>
          </a:p>
          <a:p>
            <a:pPr marL="365125" indent="-4763" algn="ctr">
              <a:lnSpc>
                <a:spcPct val="110000"/>
              </a:lnSpc>
              <a:spcBef>
                <a:spcPts val="0"/>
              </a:spcBef>
              <a:buFont typeface="Wingdings" pitchFamily="2" charset="2"/>
              <a:buNone/>
            </a:pPr>
            <a:r>
              <a:rPr lang="uk-UA" sz="3300" b="1" dirty="0" smtClean="0">
                <a:solidFill>
                  <a:schemeClr val="accent3">
                    <a:lumMod val="75000"/>
                  </a:schemeClr>
                </a:solidFill>
              </a:rPr>
              <a:t>Український інститут соціальних досліджень ім. О. Яременка</a:t>
            </a:r>
          </a:p>
          <a:p>
            <a:pPr marL="365125" indent="-4763" algn="ctr">
              <a:lnSpc>
                <a:spcPct val="120000"/>
              </a:lnSpc>
              <a:spcBef>
                <a:spcPts val="0"/>
              </a:spcBef>
              <a:buFont typeface="Wingdings" pitchFamily="2" charset="2"/>
              <a:buNone/>
            </a:pPr>
            <a:r>
              <a:rPr lang="uk-UA" sz="2800" dirty="0" err="1">
                <a:solidFill>
                  <a:srgbClr val="0000CC"/>
                </a:solidFill>
                <a:hlinkClick r:id="rId3"/>
              </a:rPr>
              <a:t>www.ui</a:t>
            </a:r>
            <a:r>
              <a:rPr lang="en-US" sz="2800" dirty="0" err="1">
                <a:solidFill>
                  <a:srgbClr val="0000CC"/>
                </a:solidFill>
                <a:hlinkClick r:id="rId3"/>
              </a:rPr>
              <a:t>sr</a:t>
            </a:r>
            <a:r>
              <a:rPr lang="uk-UA" sz="2800" dirty="0" err="1">
                <a:solidFill>
                  <a:srgbClr val="0000CC"/>
                </a:solidFill>
                <a:hlinkClick r:id="rId3"/>
              </a:rPr>
              <a:t>.org.u</a:t>
            </a:r>
            <a:r>
              <a:rPr lang="en-US" sz="2800" dirty="0">
                <a:solidFill>
                  <a:srgbClr val="0000CC"/>
                </a:solidFill>
                <a:hlinkClick r:id="rId3"/>
              </a:rPr>
              <a:t>a</a:t>
            </a:r>
            <a:endParaRPr lang="en-US" sz="2800" dirty="0">
              <a:solidFill>
                <a:srgbClr val="0000CC"/>
              </a:solidFill>
            </a:endParaRPr>
          </a:p>
          <a:p>
            <a:pPr marL="365125" indent="-4763">
              <a:lnSpc>
                <a:spcPct val="120000"/>
              </a:lnSpc>
              <a:spcBef>
                <a:spcPts val="0"/>
              </a:spcBef>
              <a:buFont typeface="Wingdings" pitchFamily="2" charset="2"/>
              <a:buNone/>
            </a:pPr>
            <a:r>
              <a:rPr lang="uk-UA" sz="1800" dirty="0" smtClean="0"/>
              <a:t>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uk-UA" sz="2800" dirty="0" smtClean="0"/>
              <a:t>Ольга Балакірєва, </a:t>
            </a:r>
            <a:r>
              <a:rPr lang="uk-UA" sz="2800" dirty="0">
                <a:solidFill>
                  <a:srgbClr val="0070C0"/>
                </a:solidFill>
              </a:rPr>
              <a:t>b</a:t>
            </a:r>
            <a:r>
              <a:rPr lang="en-US" sz="2800" dirty="0" smtClean="0">
                <a:solidFill>
                  <a:srgbClr val="0070C0"/>
                </a:solidFill>
              </a:rPr>
              <a:t>on_smc@inet.ua</a:t>
            </a:r>
            <a:endParaRPr lang="uk-UA" sz="2800" dirty="0" smtClean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uk-UA" sz="2800" dirty="0" smtClean="0"/>
              <a:t>Тетяна Бондар, </a:t>
            </a:r>
            <a:r>
              <a:rPr lang="en-US" sz="2800" dirty="0" smtClean="0"/>
              <a:t>     </a:t>
            </a:r>
            <a:r>
              <a:rPr lang="uk-UA" sz="2800" u="sng" dirty="0" err="1" smtClean="0">
                <a:solidFill>
                  <a:srgbClr val="0070C0"/>
                </a:solidFill>
              </a:rPr>
              <a:t>bondar</a:t>
            </a:r>
            <a:r>
              <a:rPr lang="uk-UA" sz="2800" u="sng" dirty="0" smtClean="0">
                <a:solidFill>
                  <a:srgbClr val="0070C0"/>
                </a:solidFill>
              </a:rPr>
              <a:t>@</a:t>
            </a:r>
            <a:r>
              <a:rPr lang="uk-UA" sz="2800" u="sng" dirty="0" err="1" smtClean="0">
                <a:solidFill>
                  <a:srgbClr val="0070C0"/>
                </a:solidFill>
              </a:rPr>
              <a:t>uisr.org.u</a:t>
            </a:r>
            <a:r>
              <a:rPr lang="en-US" sz="2800" u="sng" dirty="0" smtClean="0">
                <a:solidFill>
                  <a:srgbClr val="0070C0"/>
                </a:solidFill>
              </a:rPr>
              <a:t>a</a:t>
            </a:r>
            <a:endParaRPr lang="uk-UA" sz="2800" u="sng" dirty="0" smtClean="0">
              <a:solidFill>
                <a:srgbClr val="0070C0"/>
              </a:solidFill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uk-UA" sz="500" dirty="0" smtClean="0"/>
          </a:p>
          <a:p>
            <a:pPr>
              <a:lnSpc>
                <a:spcPct val="120000"/>
              </a:lnSpc>
              <a:spcBef>
                <a:spcPts val="0"/>
              </a:spcBef>
              <a:buFont typeface="Wingdings" pitchFamily="2" charset="2"/>
              <a:buNone/>
            </a:pPr>
            <a:endParaRPr lang="en-US" sz="2800" dirty="0" smtClean="0"/>
          </a:p>
          <a:p>
            <a:pPr>
              <a:lnSpc>
                <a:spcPct val="120000"/>
              </a:lnSpc>
              <a:spcBef>
                <a:spcPts val="0"/>
              </a:spcBef>
              <a:buFont typeface="Wingdings" pitchFamily="2" charset="2"/>
              <a:buNone/>
            </a:pPr>
            <a:r>
              <a:rPr lang="uk-UA" sz="2800" dirty="0" smtClean="0"/>
              <a:t>тел.: +38 044 280 83 05 </a:t>
            </a:r>
          </a:p>
          <a:p>
            <a:pPr>
              <a:lnSpc>
                <a:spcPct val="120000"/>
              </a:lnSpc>
              <a:spcBef>
                <a:spcPts val="0"/>
              </a:spcBef>
              <a:buFont typeface="Wingdings" pitchFamily="2" charset="2"/>
              <a:buNone/>
            </a:pPr>
            <a:r>
              <a:rPr lang="uk-UA" sz="2800" dirty="0" smtClean="0"/>
              <a:t>         +38 044 501 50 76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A1CE3-AA06-4856-8903-35E4C404F104}" type="slidenum">
              <a:rPr lang="ru-RU" smtClean="0"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5832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778098"/>
          </a:xfrm>
        </p:spPr>
        <p:txBody>
          <a:bodyPr/>
          <a:lstStyle/>
          <a:p>
            <a:pPr algn="l"/>
            <a:r>
              <a:rPr lang="uk-UA" b="1" dirty="0" smtClean="0">
                <a:solidFill>
                  <a:srgbClr val="C50B68"/>
                </a:solidFill>
              </a:rPr>
              <a:t>Джерельна база</a:t>
            </a:r>
            <a:endParaRPr lang="uk-UA" b="1" dirty="0">
              <a:solidFill>
                <a:srgbClr val="C50B68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124744"/>
            <a:ext cx="9036496" cy="5616624"/>
          </a:xfrm>
        </p:spPr>
        <p:txBody>
          <a:bodyPr>
            <a:normAutofit/>
          </a:bodyPr>
          <a:lstStyle/>
          <a:p>
            <a:pPr marL="274638" indent="-274638">
              <a:spcBef>
                <a:spcPts val="600"/>
              </a:spcBef>
              <a:buFont typeface="Arial" pitchFamily="34" charset="0"/>
              <a:buChar char="•"/>
            </a:pPr>
            <a:r>
              <a:rPr lang="uk-UA" sz="1800" dirty="0" smtClean="0">
                <a:solidFill>
                  <a:schemeClr val="accent3">
                    <a:lumMod val="75000"/>
                  </a:schemeClr>
                </a:solidFill>
              </a:rPr>
              <a:t>Соціальний моніторинг Інституту соціології НАН України </a:t>
            </a:r>
          </a:p>
          <a:p>
            <a:pPr marL="274638" indent="-274638">
              <a:spcBef>
                <a:spcPts val="600"/>
              </a:spcBef>
              <a:buFont typeface="Arial" pitchFamily="34" charset="0"/>
              <a:buChar char="•"/>
            </a:pPr>
            <a:r>
              <a:rPr lang="uk-UA" sz="1800" dirty="0" smtClean="0">
                <a:solidFill>
                  <a:schemeClr val="accent3">
                    <a:lumMod val="75000"/>
                  </a:schemeClr>
                </a:solidFill>
              </a:rPr>
              <a:t>«Українське  суспільство» (1992–2010)</a:t>
            </a:r>
          </a:p>
          <a:p>
            <a:pPr marL="274638" indent="-274638">
              <a:spcBef>
                <a:spcPts val="600"/>
              </a:spcBef>
              <a:buFont typeface="Arial" pitchFamily="34" charset="0"/>
              <a:buChar char="•"/>
            </a:pPr>
            <a:r>
              <a:rPr lang="uk-UA" sz="1800" dirty="0" smtClean="0">
                <a:solidFill>
                  <a:schemeClr val="accent3">
                    <a:lumMod val="75000"/>
                  </a:schemeClr>
                </a:solidFill>
              </a:rPr>
              <a:t>Світові цінності (WVS – 1996, 2006)</a:t>
            </a:r>
          </a:p>
          <a:p>
            <a:pPr marL="274638" indent="-274638">
              <a:spcBef>
                <a:spcPts val="600"/>
              </a:spcBef>
              <a:buFont typeface="Arial" pitchFamily="34" charset="0"/>
              <a:buChar char="•"/>
            </a:pPr>
            <a:r>
              <a:rPr lang="uk-UA" sz="1800" dirty="0" smtClean="0">
                <a:solidFill>
                  <a:schemeClr val="accent3">
                    <a:lumMod val="75000"/>
                  </a:schemeClr>
                </a:solidFill>
              </a:rPr>
              <a:t>Європейські цінності (EVS – 1999, 2008)</a:t>
            </a:r>
          </a:p>
          <a:p>
            <a:pPr marL="274638" indent="-274638">
              <a:spcBef>
                <a:spcPts val="600"/>
              </a:spcBef>
              <a:buFont typeface="Arial" pitchFamily="34" charset="0"/>
              <a:buChar char="•"/>
            </a:pPr>
            <a:r>
              <a:rPr lang="uk-UA" sz="1800" dirty="0" smtClean="0">
                <a:solidFill>
                  <a:schemeClr val="accent3">
                    <a:lumMod val="75000"/>
                  </a:schemeClr>
                </a:solidFill>
              </a:rPr>
              <a:t>«Ціннісні орієнтації сучасної молоді України» (ЦСМ-2011)</a:t>
            </a:r>
          </a:p>
          <a:p>
            <a:pPr marL="274638" indent="-274638">
              <a:spcBef>
                <a:spcPts val="600"/>
              </a:spcBef>
              <a:buFont typeface="Arial" pitchFamily="34" charset="0"/>
              <a:buChar char="•"/>
            </a:pPr>
            <a:r>
              <a:rPr lang="uk-UA" sz="1800" dirty="0" smtClean="0">
                <a:solidFill>
                  <a:schemeClr val="accent3">
                    <a:lumMod val="75000"/>
                  </a:schemeClr>
                </a:solidFill>
              </a:rPr>
              <a:t>“</a:t>
            </a:r>
            <a:r>
              <a:rPr lang="uk-UA" sz="1800" dirty="0">
                <a:solidFill>
                  <a:schemeClr val="accent3">
                    <a:lumMod val="75000"/>
                  </a:schemeClr>
                </a:solidFill>
              </a:rPr>
              <a:t>Чинники формування суспільно активної </a:t>
            </a:r>
            <a:r>
              <a:rPr lang="uk-UA" sz="1800" dirty="0" smtClean="0">
                <a:solidFill>
                  <a:schemeClr val="accent3">
                    <a:lumMod val="75000"/>
                  </a:schemeClr>
                </a:solidFill>
              </a:rPr>
              <a:t>української </a:t>
            </a:r>
            <a:r>
              <a:rPr lang="uk-UA" sz="1800" dirty="0">
                <a:solidFill>
                  <a:schemeClr val="accent3">
                    <a:lumMod val="75000"/>
                  </a:schemeClr>
                </a:solidFill>
              </a:rPr>
              <a:t>молоді</a:t>
            </a:r>
            <a:r>
              <a:rPr lang="uk-UA" sz="1800" dirty="0" smtClean="0">
                <a:solidFill>
                  <a:schemeClr val="accent3">
                    <a:lumMod val="75000"/>
                  </a:schemeClr>
                </a:solidFill>
              </a:rPr>
              <a:t>” </a:t>
            </a:r>
          </a:p>
          <a:p>
            <a:pPr marL="274638" indent="-274638">
              <a:spcBef>
                <a:spcPts val="600"/>
              </a:spcBef>
            </a:pPr>
            <a:r>
              <a:rPr lang="uk-UA" sz="1800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uk-UA" sz="1800" dirty="0" smtClean="0">
                <a:solidFill>
                  <a:schemeClr val="accent3">
                    <a:lumMod val="75000"/>
                  </a:schemeClr>
                </a:solidFill>
              </a:rPr>
              <a:t>   (УІСД ім. О. Яременка-2012)</a:t>
            </a:r>
          </a:p>
          <a:p>
            <a:pPr marL="274638" indent="-274638">
              <a:spcBef>
                <a:spcPts val="60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ru-RU" sz="1800" dirty="0">
                <a:solidFill>
                  <a:schemeClr val="accent3">
                    <a:lumMod val="75000"/>
                  </a:schemeClr>
                </a:solidFill>
              </a:rPr>
              <a:t>“</a:t>
            </a:r>
            <a:r>
              <a:rPr lang="uk-UA" sz="1800" dirty="0">
                <a:solidFill>
                  <a:schemeClr val="accent3">
                    <a:lumMod val="75000"/>
                  </a:schemeClr>
                </a:solidFill>
              </a:rPr>
              <a:t>Здоров’я та поведінкові орієнтації учнівської молоді” </a:t>
            </a:r>
            <a:r>
              <a:rPr lang="en-US" sz="1800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uk-UA" sz="1800" dirty="0" smtClean="0">
                <a:solidFill>
                  <a:schemeClr val="accent3">
                    <a:lumMod val="75000"/>
                  </a:schemeClr>
                </a:solidFill>
              </a:rPr>
              <a:t>                                       </a:t>
            </a:r>
            <a:r>
              <a:rPr lang="en-US" sz="1800" dirty="0" smtClean="0">
                <a:solidFill>
                  <a:schemeClr val="accent3">
                    <a:lumMod val="75000"/>
                  </a:schemeClr>
                </a:solidFill>
              </a:rPr>
              <a:t>(</a:t>
            </a:r>
            <a:r>
              <a:rPr lang="en-US" sz="1800" dirty="0">
                <a:solidFill>
                  <a:schemeClr val="accent3">
                    <a:lumMod val="75000"/>
                  </a:schemeClr>
                </a:solidFill>
                <a:ea typeface="Calibri" pitchFamily="34" charset="0"/>
                <a:cs typeface="Calibri" pitchFamily="34" charset="0"/>
              </a:rPr>
              <a:t>Health </a:t>
            </a:r>
            <a:r>
              <a:rPr lang="en-US" sz="1800" dirty="0" smtClean="0">
                <a:solidFill>
                  <a:schemeClr val="accent3">
                    <a:lumMod val="75000"/>
                  </a:schemeClr>
                </a:solidFill>
                <a:ea typeface="Calibri" pitchFamily="34" charset="0"/>
                <a:cs typeface="Calibri" pitchFamily="34" charset="0"/>
              </a:rPr>
              <a:t>Behavior </a:t>
            </a:r>
            <a:r>
              <a:rPr lang="en-US" sz="1800" dirty="0">
                <a:solidFill>
                  <a:schemeClr val="accent3">
                    <a:lumMod val="75000"/>
                  </a:schemeClr>
                </a:solidFill>
                <a:ea typeface="Calibri" pitchFamily="34" charset="0"/>
                <a:cs typeface="Calibri" pitchFamily="34" charset="0"/>
              </a:rPr>
              <a:t>in School-aged Children: a cross</a:t>
            </a:r>
            <a:r>
              <a:rPr lang="uk-UA" sz="1800" dirty="0">
                <a:solidFill>
                  <a:schemeClr val="accent3">
                    <a:lumMod val="75000"/>
                  </a:schemeClr>
                </a:solidFill>
                <a:ea typeface="Calibri" pitchFamily="34" charset="0"/>
                <a:cs typeface="Calibri" pitchFamily="34" charset="0"/>
              </a:rPr>
              <a:t>-</a:t>
            </a:r>
            <a:r>
              <a:rPr lang="en-US" sz="1800" dirty="0">
                <a:solidFill>
                  <a:schemeClr val="accent3">
                    <a:lumMod val="75000"/>
                  </a:schemeClr>
                </a:solidFill>
                <a:ea typeface="Calibri" pitchFamily="34" charset="0"/>
                <a:cs typeface="Calibri" pitchFamily="34" charset="0"/>
              </a:rPr>
              <a:t>national </a:t>
            </a:r>
            <a:r>
              <a:rPr lang="en-US" sz="1800" dirty="0" smtClean="0">
                <a:solidFill>
                  <a:schemeClr val="accent3">
                    <a:lumMod val="75000"/>
                  </a:schemeClr>
                </a:solidFill>
                <a:ea typeface="Calibri" pitchFamily="34" charset="0"/>
                <a:cs typeface="Calibri" pitchFamily="34" charset="0"/>
              </a:rPr>
              <a:t>study</a:t>
            </a:r>
            <a:r>
              <a:rPr lang="uk-UA" sz="1800" dirty="0" smtClean="0">
                <a:solidFill>
                  <a:schemeClr val="accent3">
                    <a:lumMod val="75000"/>
                  </a:schemeClr>
                </a:solidFill>
                <a:ea typeface="Calibri" pitchFamily="34" charset="0"/>
                <a:cs typeface="Calibri" pitchFamily="34" charset="0"/>
              </a:rPr>
              <a:t> - </a:t>
            </a:r>
            <a:r>
              <a:rPr lang="en-US" sz="1800" dirty="0" smtClean="0">
                <a:solidFill>
                  <a:schemeClr val="accent3">
                    <a:lumMod val="75000"/>
                  </a:schemeClr>
                </a:solidFill>
                <a:ea typeface="Calibri" pitchFamily="34" charset="0"/>
                <a:cs typeface="Calibri" pitchFamily="34" charset="0"/>
              </a:rPr>
              <a:t>HBSC</a:t>
            </a:r>
            <a:r>
              <a:rPr lang="en-US" sz="1800" dirty="0" smtClean="0">
                <a:solidFill>
                  <a:schemeClr val="accent3">
                    <a:lumMod val="75000"/>
                  </a:schemeClr>
                </a:solidFill>
              </a:rPr>
              <a:t>)</a:t>
            </a:r>
            <a:r>
              <a:rPr lang="uk-UA" sz="18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</a:p>
          <a:p>
            <a:pPr marL="274638" indent="-274638">
              <a:spcBef>
                <a:spcPts val="600"/>
              </a:spcBef>
              <a:spcAft>
                <a:spcPts val="0"/>
              </a:spcAft>
            </a:pPr>
            <a:r>
              <a:rPr lang="uk-UA" sz="1800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uk-UA" sz="1800" dirty="0" smtClean="0">
                <a:solidFill>
                  <a:schemeClr val="accent3">
                    <a:lumMod val="75000"/>
                  </a:schemeClr>
                </a:solidFill>
              </a:rPr>
              <a:t>    (</a:t>
            </a:r>
            <a:r>
              <a:rPr lang="uk-UA" sz="1800" dirty="0">
                <a:solidFill>
                  <a:schemeClr val="accent3">
                    <a:lumMod val="75000"/>
                  </a:schemeClr>
                </a:solidFill>
              </a:rPr>
              <a:t>УІСД ім. О. </a:t>
            </a:r>
            <a:r>
              <a:rPr lang="uk-UA" sz="1800" dirty="0" smtClean="0">
                <a:solidFill>
                  <a:schemeClr val="accent3">
                    <a:lumMod val="75000"/>
                  </a:schemeClr>
                </a:solidFill>
              </a:rPr>
              <a:t>Яременка-201</a:t>
            </a:r>
            <a:r>
              <a:rPr lang="en-US" sz="1800" dirty="0" smtClean="0">
                <a:solidFill>
                  <a:schemeClr val="accent3">
                    <a:lumMod val="75000"/>
                  </a:schemeClr>
                </a:solidFill>
              </a:rPr>
              <a:t>0</a:t>
            </a:r>
            <a:r>
              <a:rPr lang="uk-UA" sz="1800" dirty="0" smtClean="0">
                <a:solidFill>
                  <a:schemeClr val="accent3">
                    <a:lumMod val="75000"/>
                  </a:schemeClr>
                </a:solidFill>
              </a:rPr>
              <a:t>)</a:t>
            </a:r>
            <a:endParaRPr lang="en-US" sz="1800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marL="274638" indent="-274638" algn="just">
              <a:spcBef>
                <a:spcPts val="60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uk-UA" sz="1800" dirty="0">
                <a:solidFill>
                  <a:schemeClr val="accent3">
                    <a:lumMod val="75000"/>
                  </a:schemeClr>
                </a:solidFill>
              </a:rPr>
              <a:t>В</a:t>
            </a:r>
            <a:r>
              <a:rPr lang="uk-UA" sz="1800" dirty="0" smtClean="0">
                <a:solidFill>
                  <a:schemeClr val="accent3">
                    <a:lumMod val="75000"/>
                  </a:schemeClr>
                </a:solidFill>
              </a:rPr>
              <a:t>живання </a:t>
            </a:r>
            <a:r>
              <a:rPr lang="uk-UA" sz="1800" dirty="0">
                <a:solidFill>
                  <a:schemeClr val="accent3">
                    <a:lumMod val="75000"/>
                  </a:schemeClr>
                </a:solidFill>
              </a:rPr>
              <a:t>тютюну, алкогольних напоїв, наркотичних речовин </a:t>
            </a:r>
            <a:endParaRPr lang="uk-UA" sz="1800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marL="274638" indent="-274638" algn="just">
              <a:spcBef>
                <a:spcPts val="600"/>
              </a:spcBef>
              <a:spcAft>
                <a:spcPts val="0"/>
              </a:spcAft>
            </a:pPr>
            <a:r>
              <a:rPr lang="uk-UA" sz="1800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uk-UA" sz="1800" dirty="0" smtClean="0">
                <a:solidFill>
                  <a:schemeClr val="accent3">
                    <a:lumMod val="75000"/>
                  </a:schemeClr>
                </a:solidFill>
              </a:rPr>
              <a:t>    учнівською </a:t>
            </a:r>
            <a:r>
              <a:rPr lang="uk-UA" sz="1800" dirty="0">
                <a:solidFill>
                  <a:schemeClr val="accent3">
                    <a:lumMod val="75000"/>
                  </a:schemeClr>
                </a:solidFill>
              </a:rPr>
              <a:t>молоддю </a:t>
            </a:r>
            <a:r>
              <a:rPr lang="uk-UA" sz="1800" dirty="0" smtClean="0">
                <a:solidFill>
                  <a:schemeClr val="accent3">
                    <a:lumMod val="75000"/>
                  </a:schemeClr>
                </a:solidFill>
              </a:rPr>
              <a:t>(</a:t>
            </a:r>
            <a:r>
              <a:rPr lang="en-GB" sz="1800" dirty="0" smtClean="0">
                <a:solidFill>
                  <a:schemeClr val="accent3">
                    <a:lumMod val="75000"/>
                  </a:schemeClr>
                </a:solidFill>
              </a:rPr>
              <a:t>The </a:t>
            </a:r>
            <a:r>
              <a:rPr lang="en-GB" sz="1800" dirty="0">
                <a:solidFill>
                  <a:schemeClr val="accent3">
                    <a:lumMod val="75000"/>
                  </a:schemeClr>
                </a:solidFill>
              </a:rPr>
              <a:t>European School Survey </a:t>
            </a:r>
            <a:r>
              <a:rPr lang="en-GB" sz="1800" dirty="0" smtClean="0">
                <a:solidFill>
                  <a:schemeClr val="accent3">
                    <a:lumMod val="75000"/>
                  </a:schemeClr>
                </a:solidFill>
              </a:rPr>
              <a:t>Project</a:t>
            </a:r>
            <a:r>
              <a:rPr lang="uk-UA" sz="18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GB" sz="1800" dirty="0" smtClean="0">
                <a:solidFill>
                  <a:schemeClr val="accent3">
                    <a:lumMod val="75000"/>
                  </a:schemeClr>
                </a:solidFill>
              </a:rPr>
              <a:t>on </a:t>
            </a:r>
            <a:r>
              <a:rPr lang="en-GB" sz="1800" dirty="0">
                <a:solidFill>
                  <a:schemeClr val="accent3">
                    <a:lumMod val="75000"/>
                  </a:schemeClr>
                </a:solidFill>
              </a:rPr>
              <a:t>Alcohol </a:t>
            </a:r>
            <a:endParaRPr lang="uk-UA" sz="1800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marL="274638" indent="-274638" algn="just">
              <a:spcBef>
                <a:spcPts val="600"/>
              </a:spcBef>
              <a:spcAft>
                <a:spcPts val="0"/>
              </a:spcAft>
            </a:pPr>
            <a:r>
              <a:rPr lang="uk-UA" sz="1800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uk-UA" sz="1800" dirty="0" smtClean="0">
                <a:solidFill>
                  <a:schemeClr val="accent3">
                    <a:lumMod val="75000"/>
                  </a:schemeClr>
                </a:solidFill>
              </a:rPr>
              <a:t>    </a:t>
            </a:r>
            <a:r>
              <a:rPr lang="en-GB" sz="1800" dirty="0" smtClean="0">
                <a:solidFill>
                  <a:schemeClr val="accent3">
                    <a:lumMod val="75000"/>
                  </a:schemeClr>
                </a:solidFill>
              </a:rPr>
              <a:t>and </a:t>
            </a:r>
            <a:r>
              <a:rPr lang="en-GB" sz="1800" dirty="0">
                <a:solidFill>
                  <a:schemeClr val="accent3">
                    <a:lumMod val="75000"/>
                  </a:schemeClr>
                </a:solidFill>
              </a:rPr>
              <a:t>Other </a:t>
            </a:r>
            <a:r>
              <a:rPr lang="en-GB" sz="1800" dirty="0" smtClean="0">
                <a:solidFill>
                  <a:schemeClr val="accent3">
                    <a:lumMod val="75000"/>
                  </a:schemeClr>
                </a:solidFill>
              </a:rPr>
              <a:t>Drugs - ESPAD</a:t>
            </a:r>
            <a:r>
              <a:rPr lang="uk-UA" sz="1800" dirty="0" smtClean="0">
                <a:solidFill>
                  <a:schemeClr val="accent3">
                    <a:lumMod val="75000"/>
                  </a:schemeClr>
                </a:solidFill>
              </a:rPr>
              <a:t>) </a:t>
            </a:r>
            <a:r>
              <a:rPr lang="uk-UA" sz="1800" dirty="0">
                <a:solidFill>
                  <a:schemeClr val="accent3">
                    <a:lumMod val="75000"/>
                  </a:schemeClr>
                </a:solidFill>
              </a:rPr>
              <a:t>(УІСД ім. О. </a:t>
            </a:r>
            <a:r>
              <a:rPr lang="uk-UA" sz="1800" dirty="0" smtClean="0">
                <a:solidFill>
                  <a:schemeClr val="accent3">
                    <a:lumMod val="75000"/>
                  </a:schemeClr>
                </a:solidFill>
              </a:rPr>
              <a:t>Яременка-2011)</a:t>
            </a:r>
            <a:endParaRPr lang="en-US" sz="1800" dirty="0">
              <a:solidFill>
                <a:schemeClr val="accent3">
                  <a:lumMod val="75000"/>
                </a:schemeClr>
              </a:solidFill>
            </a:endParaRPr>
          </a:p>
          <a:p>
            <a:pPr marL="261938" algn="just">
              <a:spcBef>
                <a:spcPts val="0"/>
              </a:spcBef>
              <a:spcAft>
                <a:spcPts val="0"/>
              </a:spcAft>
            </a:pPr>
            <a:endParaRPr lang="uk-UA" sz="1800" dirty="0"/>
          </a:p>
          <a:p>
            <a:pPr marL="174625" indent="-174625">
              <a:buFont typeface="Arial" pitchFamily="34" charset="0"/>
              <a:buChar char="•"/>
            </a:pPr>
            <a:endParaRPr lang="ru-RU" dirty="0">
              <a:solidFill>
                <a:srgbClr val="C00000"/>
              </a:solidFill>
            </a:endParaRPr>
          </a:p>
          <a:p>
            <a:pPr marL="174625" indent="-174625">
              <a:buFont typeface="Arial" pitchFamily="34" charset="0"/>
              <a:buChar char="•"/>
            </a:pPr>
            <a:endParaRPr lang="uk-UA" dirty="0">
              <a:latin typeface="Century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A1CE3-AA06-4856-8903-35E4C404F104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0496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476672"/>
            <a:ext cx="8496944" cy="828010"/>
          </a:xfrm>
        </p:spPr>
        <p:txBody>
          <a:bodyPr>
            <a:noAutofit/>
          </a:bodyPr>
          <a:lstStyle/>
          <a:p>
            <a:pPr algn="ctr"/>
            <a:r>
              <a:rPr lang="uk-UA" sz="2400" cap="none" dirty="0" smtClean="0"/>
              <a:t>Питома вага учнівської молоді щодо окремих складових </a:t>
            </a:r>
            <a:r>
              <a:rPr lang="uk-UA" sz="2400" u="sng" cap="none" dirty="0" smtClean="0"/>
              <a:t>щоденного* спілкування в сім’ї</a:t>
            </a:r>
            <a:r>
              <a:rPr lang="uk-UA" sz="2400" cap="none" dirty="0" smtClean="0"/>
              <a:t>, %</a:t>
            </a:r>
            <a:endParaRPr lang="uk-UA" sz="24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82825188"/>
              </p:ext>
            </p:extLst>
          </p:nvPr>
        </p:nvGraphicFramePr>
        <p:xfrm>
          <a:off x="395536" y="1772816"/>
          <a:ext cx="8280920" cy="3982974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5744645"/>
                <a:gridCol w="1267640"/>
                <a:gridCol w="1268635"/>
              </a:tblGrid>
              <a:tr h="3449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3200" b="1" kern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32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32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2006</a:t>
                      </a:r>
                      <a:endParaRPr lang="ru-RU" sz="3200" b="1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32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2010</a:t>
                      </a:r>
                      <a:endParaRPr lang="ru-RU" sz="3200" b="1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177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3200" b="0" kern="1200" dirty="0">
                          <a:solidFill>
                            <a:schemeClr val="tx1"/>
                          </a:solidFill>
                          <a:effectLst/>
                        </a:rPr>
                        <a:t>Перегляд телевізора/відео </a:t>
                      </a:r>
                      <a:endParaRPr lang="ru-RU" sz="32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3200" b="0" dirty="0">
                          <a:solidFill>
                            <a:schemeClr val="tx1"/>
                          </a:solidFill>
                          <a:effectLst/>
                        </a:rPr>
                        <a:t>69</a:t>
                      </a:r>
                      <a:endParaRPr lang="ru-RU" sz="32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3200" b="0">
                          <a:solidFill>
                            <a:schemeClr val="tx1"/>
                          </a:solidFill>
                          <a:effectLst/>
                        </a:rPr>
                        <a:t>73</a:t>
                      </a:r>
                      <a:endParaRPr lang="ru-RU" sz="3200" b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117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3200" b="0" kern="1200" dirty="0">
                          <a:solidFill>
                            <a:schemeClr val="tx1"/>
                          </a:solidFill>
                          <a:effectLst/>
                        </a:rPr>
                        <a:t>Прийоми їжі </a:t>
                      </a:r>
                      <a:endParaRPr lang="ru-RU" sz="32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3200" b="0" dirty="0">
                          <a:solidFill>
                            <a:schemeClr val="tx1"/>
                          </a:solidFill>
                          <a:effectLst/>
                        </a:rPr>
                        <a:t>71</a:t>
                      </a:r>
                      <a:endParaRPr lang="ru-RU" sz="32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3200" b="0" dirty="0">
                          <a:solidFill>
                            <a:schemeClr val="tx1"/>
                          </a:solidFill>
                          <a:effectLst/>
                        </a:rPr>
                        <a:t>86</a:t>
                      </a:r>
                      <a:endParaRPr lang="ru-RU" sz="32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217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3200" b="0" kern="1200" dirty="0">
                          <a:solidFill>
                            <a:schemeClr val="tx1"/>
                          </a:solidFill>
                          <a:effectLst/>
                        </a:rPr>
                        <a:t>Спільне обговорення проблем, новин </a:t>
                      </a:r>
                      <a:endParaRPr lang="ru-RU" sz="32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3200" b="0" dirty="0">
                          <a:solidFill>
                            <a:schemeClr val="tx1"/>
                          </a:solidFill>
                          <a:effectLst/>
                        </a:rPr>
                        <a:t>50</a:t>
                      </a:r>
                      <a:endParaRPr lang="ru-RU" sz="32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3200" b="0" dirty="0">
                          <a:solidFill>
                            <a:schemeClr val="tx1"/>
                          </a:solidFill>
                          <a:effectLst/>
                        </a:rPr>
                        <a:t>61</a:t>
                      </a:r>
                      <a:endParaRPr lang="ru-RU" sz="32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436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3200" b="0" kern="1200" dirty="0">
                          <a:solidFill>
                            <a:schemeClr val="tx1"/>
                          </a:solidFill>
                          <a:effectLst/>
                        </a:rPr>
                        <a:t>Заняття спортом </a:t>
                      </a:r>
                      <a:endParaRPr lang="ru-RU" sz="32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3200" b="0" dirty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ru-RU" sz="32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3200" b="0" dirty="0">
                          <a:solidFill>
                            <a:schemeClr val="tx1"/>
                          </a:solidFill>
                          <a:effectLst/>
                        </a:rPr>
                        <a:t>15</a:t>
                      </a:r>
                      <a:endParaRPr lang="ru-RU" sz="32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117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3200" b="0" kern="1200" dirty="0">
                          <a:solidFill>
                            <a:schemeClr val="tx1"/>
                          </a:solidFill>
                          <a:effectLst/>
                        </a:rPr>
                        <a:t>Прогулянки </a:t>
                      </a:r>
                      <a:endParaRPr lang="ru-RU" sz="32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3200" b="0" dirty="0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endParaRPr lang="ru-RU" sz="32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3200" b="0" dirty="0">
                          <a:solidFill>
                            <a:schemeClr val="tx1"/>
                          </a:solidFill>
                          <a:effectLst/>
                        </a:rPr>
                        <a:t>24</a:t>
                      </a:r>
                      <a:endParaRPr lang="ru-RU" sz="32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95536" y="6093296"/>
            <a:ext cx="75608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i="1" dirty="0" smtClean="0">
                <a:solidFill>
                  <a:schemeClr val="tx2">
                    <a:lumMod val="50000"/>
                  </a:schemeClr>
                </a:solidFill>
              </a:rPr>
              <a:t>* Сума відповідей «щодня» і «майже щодня»</a:t>
            </a:r>
            <a:endParaRPr lang="ru-RU" i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 rot="16200000">
            <a:off x="8201158" y="5910733"/>
            <a:ext cx="1315721" cy="365125"/>
          </a:xfrm>
        </p:spPr>
        <p:txBody>
          <a:bodyPr/>
          <a:lstStyle/>
          <a:p>
            <a:fld id="{C44A1CE3-AA06-4856-8903-35E4C404F104}" type="slidenum">
              <a:rPr lang="ru-RU" smtClean="0"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49244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8219256" cy="756002"/>
          </a:xfrm>
        </p:spPr>
        <p:txBody>
          <a:bodyPr>
            <a:noAutofit/>
          </a:bodyPr>
          <a:lstStyle/>
          <a:p>
            <a:pPr algn="ctr">
              <a:spcAft>
                <a:spcPts val="0"/>
              </a:spcAft>
            </a:pPr>
            <a:r>
              <a:rPr lang="uk-UA" sz="2400" b="1" cap="none" dirty="0" smtClean="0">
                <a:latin typeface="Times New Roman"/>
                <a:ea typeface="Times New Roman"/>
              </a:rPr>
              <a:t>Способи </a:t>
            </a:r>
            <a:r>
              <a:rPr lang="uk-UA" sz="2400" b="1" u="sng" cap="none" dirty="0" smtClean="0">
                <a:latin typeface="Times New Roman"/>
                <a:ea typeface="Times New Roman"/>
              </a:rPr>
              <a:t>проведення дозвілля </a:t>
            </a:r>
            <a:r>
              <a:rPr lang="uk-UA" sz="2400" b="1" cap="none" dirty="0" smtClean="0">
                <a:latin typeface="Times New Roman"/>
                <a:ea typeface="Times New Roman"/>
              </a:rPr>
              <a:t>у вільний час учнівською молоддю разом з друзями, %</a:t>
            </a:r>
            <a:endParaRPr lang="uk-UA" sz="2400" cap="none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37362425"/>
              </p:ext>
            </p:extLst>
          </p:nvPr>
        </p:nvGraphicFramePr>
        <p:xfrm>
          <a:off x="395536" y="908720"/>
          <a:ext cx="8208911" cy="5386091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{F2DE63D5-997A-4646-A377-4702673A728D}</a:tableStyleId>
              </a:tblPr>
              <a:tblGrid>
                <a:gridCol w="3744416"/>
                <a:gridCol w="1512168"/>
                <a:gridCol w="1008112"/>
                <a:gridCol w="648072"/>
                <a:gridCol w="1296143"/>
              </a:tblGrid>
              <a:tr h="99371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Види діяльності</a:t>
                      </a:r>
                      <a:endParaRPr lang="uk-UA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982663" algn="l"/>
                        </a:tabLst>
                      </a:pPr>
                      <a:r>
                        <a:rPr lang="uk-UA" sz="1400" dirty="0">
                          <a:effectLst/>
                        </a:rPr>
                        <a:t>1 раз на тиждень або частіше</a:t>
                      </a:r>
                      <a:endParaRPr lang="uk-UA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2–3 рази на місяць</a:t>
                      </a:r>
                      <a:endParaRPr lang="uk-UA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Рідко</a:t>
                      </a:r>
                      <a:endParaRPr lang="uk-UA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Ми не проводимо вільний час разом</a:t>
                      </a:r>
                      <a:endParaRPr lang="uk-UA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484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500" b="0" dirty="0">
                          <a:effectLst/>
                        </a:rPr>
                        <a:t>Прогулянки на вулиці</a:t>
                      </a:r>
                      <a:endParaRPr lang="uk-UA" sz="15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0" dirty="0">
                          <a:effectLst/>
                        </a:rPr>
                        <a:t>73</a:t>
                      </a:r>
                      <a:endParaRPr lang="uk-UA" sz="16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0" dirty="0">
                          <a:effectLst/>
                        </a:rPr>
                        <a:t>12</a:t>
                      </a:r>
                      <a:endParaRPr lang="uk-UA" sz="16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0">
                          <a:effectLst/>
                        </a:rPr>
                        <a:t>9</a:t>
                      </a:r>
                      <a:endParaRPr lang="uk-UA" sz="1600" b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0">
                          <a:effectLst/>
                        </a:rPr>
                        <a:t>6</a:t>
                      </a:r>
                      <a:endParaRPr lang="uk-UA" sz="1600" b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484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500" b="0" dirty="0">
                          <a:effectLst/>
                        </a:rPr>
                        <a:t>Спілкування з друзями «віч-на-віч</a:t>
                      </a:r>
                      <a:r>
                        <a:rPr lang="uk-UA" sz="1500" b="0" dirty="0" smtClean="0">
                          <a:effectLst/>
                        </a:rPr>
                        <a:t>»</a:t>
                      </a:r>
                      <a:endParaRPr lang="uk-UA" sz="15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0" dirty="0">
                          <a:effectLst/>
                        </a:rPr>
                        <a:t>65</a:t>
                      </a:r>
                      <a:endParaRPr lang="uk-UA" sz="16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0" dirty="0">
                          <a:effectLst/>
                        </a:rPr>
                        <a:t>14</a:t>
                      </a:r>
                      <a:endParaRPr lang="uk-UA" sz="16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0" dirty="0">
                          <a:effectLst/>
                        </a:rPr>
                        <a:t>14</a:t>
                      </a:r>
                      <a:endParaRPr lang="uk-UA" sz="16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0" dirty="0">
                          <a:effectLst/>
                        </a:rPr>
                        <a:t>7</a:t>
                      </a:r>
                      <a:endParaRPr lang="uk-UA" sz="16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484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500" b="0" dirty="0">
                          <a:effectLst/>
                        </a:rPr>
                        <a:t>Прослуховування музики/танці</a:t>
                      </a:r>
                      <a:endParaRPr lang="uk-UA" sz="15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0">
                          <a:effectLst/>
                        </a:rPr>
                        <a:t>59</a:t>
                      </a:r>
                      <a:endParaRPr lang="uk-UA" sz="1600" b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0" dirty="0">
                          <a:effectLst/>
                        </a:rPr>
                        <a:t>13</a:t>
                      </a:r>
                      <a:endParaRPr lang="uk-UA" sz="16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0">
                          <a:effectLst/>
                        </a:rPr>
                        <a:t>18</a:t>
                      </a:r>
                      <a:endParaRPr lang="uk-UA" sz="1600" b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0">
                          <a:effectLst/>
                        </a:rPr>
                        <a:t>10</a:t>
                      </a:r>
                      <a:endParaRPr lang="uk-UA" sz="1600" b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484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500" b="0">
                          <a:effectLst/>
                        </a:rPr>
                        <a:t>Заняття спортом</a:t>
                      </a:r>
                      <a:endParaRPr lang="uk-UA" sz="1500" b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0">
                          <a:effectLst/>
                        </a:rPr>
                        <a:t>45</a:t>
                      </a:r>
                      <a:endParaRPr lang="uk-UA" sz="1600" b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0" dirty="0">
                          <a:effectLst/>
                        </a:rPr>
                        <a:t>16</a:t>
                      </a:r>
                      <a:endParaRPr lang="uk-UA" sz="16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0" dirty="0">
                          <a:effectLst/>
                        </a:rPr>
                        <a:t>23</a:t>
                      </a:r>
                      <a:endParaRPr lang="uk-UA" sz="16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0" dirty="0">
                          <a:effectLst/>
                        </a:rPr>
                        <a:t>16</a:t>
                      </a:r>
                      <a:endParaRPr lang="uk-UA" sz="16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484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500" b="0">
                          <a:effectLst/>
                        </a:rPr>
                        <a:t>«Чатяться» в інтернеті</a:t>
                      </a:r>
                      <a:endParaRPr lang="uk-UA" sz="1500" b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0">
                          <a:effectLst/>
                        </a:rPr>
                        <a:t>41</a:t>
                      </a:r>
                      <a:endParaRPr lang="uk-UA" sz="1600" b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0">
                          <a:effectLst/>
                        </a:rPr>
                        <a:t>11</a:t>
                      </a:r>
                      <a:endParaRPr lang="uk-UA" sz="1600" b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0">
                          <a:effectLst/>
                        </a:rPr>
                        <a:t>19</a:t>
                      </a:r>
                      <a:endParaRPr lang="uk-UA" sz="1600" b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0">
                          <a:effectLst/>
                        </a:rPr>
                        <a:t>29</a:t>
                      </a:r>
                      <a:endParaRPr lang="uk-UA" sz="1600" b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484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500" b="0" dirty="0">
                          <a:effectLst/>
                        </a:rPr>
                        <a:t>Ігри </a:t>
                      </a:r>
                      <a:endParaRPr lang="en-US" sz="1500" b="0" dirty="0" smtClean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500" b="0" dirty="0" smtClean="0">
                          <a:effectLst/>
                        </a:rPr>
                        <a:t>(</a:t>
                      </a:r>
                      <a:r>
                        <a:rPr lang="uk-UA" sz="1500" b="0" dirty="0">
                          <a:effectLst/>
                        </a:rPr>
                        <a:t>настільні, комп’ютерні, ігрові приставки)</a:t>
                      </a:r>
                      <a:endParaRPr lang="uk-UA" sz="15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0" dirty="0">
                          <a:effectLst/>
                        </a:rPr>
                        <a:t>37</a:t>
                      </a:r>
                      <a:endParaRPr lang="uk-UA" sz="16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0" dirty="0">
                          <a:effectLst/>
                        </a:rPr>
                        <a:t>17</a:t>
                      </a:r>
                      <a:endParaRPr lang="uk-UA" sz="16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0" dirty="0">
                          <a:effectLst/>
                        </a:rPr>
                        <a:t>25</a:t>
                      </a:r>
                      <a:endParaRPr lang="uk-UA" sz="16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0" dirty="0">
                          <a:effectLst/>
                        </a:rPr>
                        <a:t>21</a:t>
                      </a:r>
                      <a:endParaRPr lang="uk-UA" sz="16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484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500" b="0" dirty="0">
                          <a:effectLst/>
                        </a:rPr>
                        <a:t>Розваги в барі, на дискотеці, в парку</a:t>
                      </a:r>
                      <a:endParaRPr lang="uk-UA" sz="15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0">
                          <a:effectLst/>
                        </a:rPr>
                        <a:t>37</a:t>
                      </a:r>
                      <a:endParaRPr lang="uk-UA" sz="1600" b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0">
                          <a:effectLst/>
                        </a:rPr>
                        <a:t>19</a:t>
                      </a:r>
                      <a:endParaRPr lang="uk-UA" sz="1600" b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0">
                          <a:effectLst/>
                        </a:rPr>
                        <a:t>24</a:t>
                      </a:r>
                      <a:endParaRPr lang="uk-UA" sz="1600" b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0" dirty="0">
                          <a:effectLst/>
                        </a:rPr>
                        <a:t>20</a:t>
                      </a:r>
                      <a:endParaRPr lang="uk-UA" sz="16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484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500" b="0" dirty="0">
                          <a:effectLst/>
                        </a:rPr>
                        <a:t>Вдома (у себе або в гостях)</a:t>
                      </a:r>
                      <a:endParaRPr lang="uk-UA" sz="15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0" dirty="0">
                          <a:effectLst/>
                        </a:rPr>
                        <a:t>33</a:t>
                      </a:r>
                      <a:endParaRPr lang="uk-UA" sz="16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0" dirty="0">
                          <a:effectLst/>
                        </a:rPr>
                        <a:t>22</a:t>
                      </a:r>
                      <a:endParaRPr lang="uk-UA" sz="16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0" dirty="0">
                          <a:effectLst/>
                        </a:rPr>
                        <a:t>23</a:t>
                      </a:r>
                      <a:endParaRPr lang="uk-UA" sz="16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0" dirty="0">
                          <a:effectLst/>
                        </a:rPr>
                        <a:t>22</a:t>
                      </a:r>
                      <a:endParaRPr lang="uk-UA" sz="16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484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500" b="0">
                          <a:effectLst/>
                        </a:rPr>
                        <a:t>Заняття/виконання домашніх завдань</a:t>
                      </a:r>
                      <a:endParaRPr lang="uk-UA" sz="1500" b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0">
                          <a:effectLst/>
                        </a:rPr>
                        <a:t>31</a:t>
                      </a:r>
                      <a:endParaRPr lang="uk-UA" sz="1600" b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0" dirty="0">
                          <a:effectLst/>
                        </a:rPr>
                        <a:t>13</a:t>
                      </a:r>
                      <a:endParaRPr lang="uk-UA" sz="16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0">
                          <a:effectLst/>
                        </a:rPr>
                        <a:t>29</a:t>
                      </a:r>
                      <a:endParaRPr lang="uk-UA" sz="1600" b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0" dirty="0">
                          <a:effectLst/>
                        </a:rPr>
                        <a:t>27</a:t>
                      </a:r>
                      <a:endParaRPr lang="uk-UA" sz="16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484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500" b="0" dirty="0">
                          <a:effectLst/>
                        </a:rPr>
                        <a:t>Походи в кіно, театри або на концерти</a:t>
                      </a:r>
                      <a:endParaRPr lang="uk-UA" sz="15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0" dirty="0">
                          <a:effectLst/>
                        </a:rPr>
                        <a:t>16</a:t>
                      </a:r>
                      <a:endParaRPr lang="uk-UA" sz="16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0" dirty="0">
                          <a:effectLst/>
                        </a:rPr>
                        <a:t>19</a:t>
                      </a:r>
                      <a:endParaRPr lang="uk-UA" sz="16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0" dirty="0">
                          <a:effectLst/>
                        </a:rPr>
                        <a:t>37</a:t>
                      </a:r>
                      <a:endParaRPr lang="uk-UA" sz="16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0" dirty="0">
                          <a:effectLst/>
                        </a:rPr>
                        <a:t>28</a:t>
                      </a:r>
                      <a:endParaRPr lang="uk-UA" sz="16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49685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500" b="0" dirty="0">
                          <a:effectLst/>
                        </a:rPr>
                        <a:t>Художня діяльність (гра на музичних інструментах, малювання тощо)</a:t>
                      </a:r>
                      <a:endParaRPr lang="uk-UA" sz="15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0">
                          <a:effectLst/>
                        </a:rPr>
                        <a:t>19</a:t>
                      </a:r>
                      <a:endParaRPr lang="uk-UA" sz="1600" b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0">
                          <a:effectLst/>
                        </a:rPr>
                        <a:t>12</a:t>
                      </a:r>
                      <a:endParaRPr lang="uk-UA" sz="1600" b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0">
                          <a:effectLst/>
                        </a:rPr>
                        <a:t>28</a:t>
                      </a:r>
                      <a:endParaRPr lang="uk-UA" sz="1600" b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0" dirty="0">
                          <a:effectLst/>
                        </a:rPr>
                        <a:t>41</a:t>
                      </a:r>
                      <a:endParaRPr lang="uk-UA" sz="16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484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500" b="0" dirty="0">
                          <a:effectLst/>
                        </a:rPr>
                        <a:t>Волонтерство</a:t>
                      </a:r>
                      <a:endParaRPr lang="uk-UA" sz="15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0" dirty="0">
                          <a:effectLst/>
                        </a:rPr>
                        <a:t>10</a:t>
                      </a:r>
                      <a:endParaRPr lang="uk-UA" sz="16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0" dirty="0">
                          <a:effectLst/>
                        </a:rPr>
                        <a:t>11</a:t>
                      </a:r>
                      <a:endParaRPr lang="uk-UA" sz="16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0" dirty="0">
                          <a:effectLst/>
                        </a:rPr>
                        <a:t>27</a:t>
                      </a:r>
                      <a:endParaRPr lang="uk-UA" sz="16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0" dirty="0">
                          <a:effectLst/>
                        </a:rPr>
                        <a:t>52</a:t>
                      </a:r>
                      <a:endParaRPr lang="uk-UA" sz="16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49685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500" b="0" dirty="0">
                          <a:effectLst/>
                        </a:rPr>
                        <a:t>Вживання алкогольних або слабоалкогольних напоїв</a:t>
                      </a:r>
                      <a:endParaRPr lang="uk-UA" sz="15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0">
                          <a:effectLst/>
                        </a:rPr>
                        <a:t>14</a:t>
                      </a:r>
                      <a:endParaRPr lang="uk-UA" sz="1600" b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0">
                          <a:effectLst/>
                        </a:rPr>
                        <a:t>14</a:t>
                      </a:r>
                      <a:endParaRPr lang="uk-UA" sz="1600" b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0">
                          <a:effectLst/>
                        </a:rPr>
                        <a:t>27</a:t>
                      </a:r>
                      <a:endParaRPr lang="uk-UA" sz="1600" b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0" dirty="0">
                          <a:effectLst/>
                        </a:rPr>
                        <a:t>45</a:t>
                      </a:r>
                      <a:endParaRPr lang="uk-UA" sz="16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4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500" b="0" dirty="0">
                          <a:effectLst/>
                        </a:rPr>
                        <a:t>Нічого особливого не роблять, </a:t>
                      </a:r>
                      <a:endParaRPr lang="en-US" sz="1500" b="0" dirty="0" smtClean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500" b="0" dirty="0" smtClean="0">
                          <a:effectLst/>
                        </a:rPr>
                        <a:t>просто </a:t>
                      </a:r>
                      <a:r>
                        <a:rPr lang="uk-UA" sz="1500" b="0" dirty="0">
                          <a:effectLst/>
                        </a:rPr>
                        <a:t>«зависають»</a:t>
                      </a:r>
                      <a:endParaRPr lang="uk-UA" sz="15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0" dirty="0">
                          <a:effectLst/>
                        </a:rPr>
                        <a:t>27</a:t>
                      </a:r>
                      <a:endParaRPr lang="uk-UA" sz="16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0" dirty="0">
                          <a:effectLst/>
                        </a:rPr>
                        <a:t>15</a:t>
                      </a:r>
                      <a:endParaRPr lang="uk-UA" sz="16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0" dirty="0">
                          <a:effectLst/>
                        </a:rPr>
                        <a:t>27</a:t>
                      </a:r>
                      <a:endParaRPr lang="uk-UA" sz="16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0" dirty="0">
                          <a:effectLst/>
                        </a:rPr>
                        <a:t>31</a:t>
                      </a:r>
                      <a:endParaRPr lang="uk-UA" sz="16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51520" y="6502811"/>
            <a:ext cx="18367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chemeClr val="accent3">
                    <a:lumMod val="50000"/>
                  </a:schemeClr>
                </a:solidFill>
              </a:rPr>
              <a:t>HBSC-2010</a:t>
            </a:r>
            <a:endParaRPr lang="ru-RU" sz="16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A1CE3-AA06-4856-8903-35E4C404F104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8197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Заголовок 1"/>
          <p:cNvSpPr>
            <a:spLocks noGrp="1"/>
          </p:cNvSpPr>
          <p:nvPr>
            <p:ph type="title"/>
          </p:nvPr>
        </p:nvSpPr>
        <p:spPr>
          <a:xfrm>
            <a:off x="323850" y="188913"/>
            <a:ext cx="8569325" cy="730250"/>
          </a:xfrm>
        </p:spPr>
        <p:txBody>
          <a:bodyPr>
            <a:normAutofit fontScale="90000"/>
          </a:bodyPr>
          <a:lstStyle/>
          <a:p>
            <a:r>
              <a:rPr lang="uk-UA" sz="2800" b="1" smtClean="0">
                <a:solidFill>
                  <a:srgbClr val="C0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Фізична активність та пасивне проведення </a:t>
            </a:r>
            <a:br>
              <a:rPr lang="uk-UA" sz="2800" b="1" smtClean="0">
                <a:solidFill>
                  <a:srgbClr val="C0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</a:br>
            <a:r>
              <a:rPr lang="uk-UA" sz="2800" b="1" smtClean="0">
                <a:solidFill>
                  <a:srgbClr val="C0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вільного часу</a:t>
            </a:r>
            <a:endParaRPr lang="ru-RU" sz="2800" b="1" smtClean="0">
              <a:solidFill>
                <a:srgbClr val="C00000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2560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5604" name="TextBox 8"/>
          <p:cNvSpPr txBox="1">
            <a:spLocks noChangeArrowheads="1"/>
          </p:cNvSpPr>
          <p:nvPr/>
        </p:nvSpPr>
        <p:spPr bwMode="auto">
          <a:xfrm>
            <a:off x="107950" y="3716338"/>
            <a:ext cx="8785225" cy="1385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Univers 55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Univers 55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Univers 55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Univers 55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Univers 55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Univers 55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Univers 55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Univers 55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Univers 55" pitchFamily="2" charset="0"/>
              </a:defRPr>
            </a:lvl9pPr>
          </a:lstStyle>
          <a:p>
            <a:pPr algn="ctr"/>
            <a:r>
              <a:rPr lang="uk-UA" sz="2000" b="1" i="1" dirty="0">
                <a:solidFill>
                  <a:srgbClr val="00206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Питома вага учнівської молоді, яка щоденно у вільний від занять час має фізичні навантаження, залежно від статі, віку та типу навчального закладу, %</a:t>
            </a:r>
            <a:endParaRPr lang="ru-RU" sz="2000" i="1" dirty="0">
              <a:solidFill>
                <a:srgbClr val="002060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endParaRPr lang="ru-RU" dirty="0"/>
          </a:p>
        </p:txBody>
      </p:sp>
      <p:graphicFrame>
        <p:nvGraphicFramePr>
          <p:cNvPr id="10" name="Диаграмма 9"/>
          <p:cNvGraphicFramePr>
            <a:graphicFrameLocks/>
          </p:cNvGraphicFramePr>
          <p:nvPr/>
        </p:nvGraphicFramePr>
        <p:xfrm>
          <a:off x="53752" y="1052736"/>
          <a:ext cx="9036496" cy="2448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6647562"/>
              </p:ext>
            </p:extLst>
          </p:nvPr>
        </p:nvGraphicFramePr>
        <p:xfrm>
          <a:off x="323850" y="4797425"/>
          <a:ext cx="8424863" cy="1511302"/>
        </p:xfrm>
        <a:graphic>
          <a:graphicData uri="http://schemas.openxmlformats.org/drawingml/2006/table">
            <a:tbl>
              <a:tblPr/>
              <a:tblGrid>
                <a:gridCol w="5256213"/>
                <a:gridCol w="1655762"/>
                <a:gridCol w="1512888"/>
              </a:tblGrid>
              <a:tr h="3603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</a:rPr>
                        <a:t>Час, який в середньому витрачається у будній день на..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</a:rPr>
                        <a:t>У будній день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</a:rPr>
                        <a:t>У вихідний день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873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</a:rPr>
                        <a:t>Перегляд телевізора (включаючи 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</a:rPr>
                        <a:t>DVD </a:t>
                      </a: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</a:rPr>
                        <a:t>та </a:t>
                      </a:r>
                      <a:r>
                        <a:rPr kumimoji="0" lang="uk-UA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</a:rPr>
                        <a:t>відео)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</a:rPr>
                        <a:t>2,6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</a:rPr>
                        <a:t>3,5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</a:tr>
              <a:tr h="2873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</a:rPr>
                        <a:t>Ігри на комп’ютері або ігровій приставці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</a:rPr>
                        <a:t>2,1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</a:rPr>
                        <a:t>2,7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F9F9"/>
                    </a:solidFill>
                  </a:tcPr>
                </a:tc>
              </a:tr>
              <a:tr h="576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</a:rPr>
                        <a:t>Комп’ютер (повідомлення електронною поштою, спілкування в чатах, дослідження мережі)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</a:rPr>
                        <a:t>2,0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</a:rPr>
                        <a:t>2,6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0" y="6488668"/>
            <a:ext cx="20882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chemeClr val="accent3">
                    <a:lumMod val="50000"/>
                  </a:schemeClr>
                </a:solidFill>
              </a:rPr>
              <a:t>HBSC-2010</a:t>
            </a:r>
            <a:endParaRPr lang="ru-RU" sz="16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6502811"/>
            <a:ext cx="20882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chemeClr val="accent3">
                    <a:lumMod val="50000"/>
                  </a:schemeClr>
                </a:solidFill>
              </a:rPr>
              <a:t>HBSC-2010</a:t>
            </a:r>
            <a:endParaRPr lang="ru-RU" sz="16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A1CE3-AA06-4856-8903-35E4C404F104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2819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AutoShape 5"/>
          <p:cNvSpPr>
            <a:spLocks noChangeArrowheads="1"/>
          </p:cNvSpPr>
          <p:nvPr/>
        </p:nvSpPr>
        <p:spPr bwMode="blackWhite">
          <a:xfrm>
            <a:off x="395288" y="260350"/>
            <a:ext cx="8569325" cy="603250"/>
          </a:xfrm>
          <a:prstGeom prst="roundRect">
            <a:avLst>
              <a:gd name="adj" fmla="val 9106"/>
            </a:avLst>
          </a:prstGeom>
          <a:noFill/>
          <a:ln w="38100" cmpd="dbl">
            <a:solidFill>
              <a:schemeClr val="accent3">
                <a:lumMod val="25000"/>
              </a:schemeClr>
            </a:solidFill>
            <a:round/>
            <a:headEnd/>
            <a:tailEnd/>
          </a:ln>
          <a:ex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uk-UA" sz="3200" b="1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Наявність досвіду</a:t>
            </a:r>
            <a:endParaRPr lang="en-US" sz="2400">
              <a:solidFill>
                <a:srgbClr val="000000"/>
              </a:solidFill>
              <a:latin typeface="Univers 55" pitchFamily="2" charset="0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</p:nvPr>
        </p:nvGraphicFramePr>
        <p:xfrm>
          <a:off x="250825" y="886296"/>
          <a:ext cx="8713788" cy="55670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1318" y="6496382"/>
            <a:ext cx="20882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526DB0">
                    <a:lumMod val="50000"/>
                  </a:srgbClr>
                </a:solidFill>
                <a:latin typeface="Arial"/>
              </a:rPr>
              <a:t>HBSC-2010</a:t>
            </a:r>
            <a:endParaRPr lang="ru-RU" sz="1600" b="1" dirty="0">
              <a:solidFill>
                <a:srgbClr val="526DB0">
                  <a:lumMod val="50000"/>
                </a:srgb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51315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320040"/>
            <a:ext cx="8208912" cy="732696"/>
          </a:xfrm>
        </p:spPr>
        <p:txBody>
          <a:bodyPr>
            <a:normAutofit fontScale="90000"/>
          </a:bodyPr>
          <a:lstStyle/>
          <a:p>
            <a:pPr algn="ctr"/>
            <a:r>
              <a:rPr lang="uk-UA" sz="2200" dirty="0"/>
              <a:t>Відсоток учнів, які вживали будь-які </a:t>
            </a:r>
            <a:r>
              <a:rPr lang="uk-UA" sz="2200" dirty="0" smtClean="0"/>
              <a:t/>
            </a:r>
            <a:br>
              <a:rPr lang="uk-UA" sz="2200" dirty="0" smtClean="0"/>
            </a:br>
            <a:r>
              <a:rPr lang="uk-UA" sz="2200" u="sng" dirty="0" smtClean="0">
                <a:solidFill>
                  <a:schemeClr val="tx1"/>
                </a:solidFill>
              </a:rPr>
              <a:t>алкогольні </a:t>
            </a:r>
            <a:r>
              <a:rPr lang="uk-UA" sz="2200" u="sng" dirty="0">
                <a:solidFill>
                  <a:schemeClr val="tx1"/>
                </a:solidFill>
              </a:rPr>
              <a:t>напої</a:t>
            </a:r>
            <a:r>
              <a:rPr lang="uk-UA" sz="2200" dirty="0">
                <a:solidFill>
                  <a:schemeClr val="tx1"/>
                </a:solidFill>
              </a:rPr>
              <a:t> </a:t>
            </a:r>
            <a:r>
              <a:rPr lang="uk-UA" sz="2200" dirty="0"/>
              <a:t>хоча б раз у житті, </a:t>
            </a:r>
            <a:r>
              <a:rPr lang="uk-UA" sz="2200" dirty="0" smtClean="0"/>
              <a:t>% за статтю</a:t>
            </a:r>
            <a:endParaRPr lang="uk-UA" sz="22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39048058"/>
              </p:ext>
            </p:extLst>
          </p:nvPr>
        </p:nvGraphicFramePr>
        <p:xfrm>
          <a:off x="179512" y="1340768"/>
          <a:ext cx="7920880" cy="35283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611560" y="5373216"/>
            <a:ext cx="7344816" cy="646331"/>
          </a:xfrm>
          <a:prstGeom prst="rect">
            <a:avLst/>
          </a:prstGeom>
          <a:blipFill>
            <a:blip r:embed="rId4" cstate="print"/>
            <a:tile tx="0" ty="0" sx="100000" sy="100000" flip="none" algn="tl"/>
          </a:blipFill>
          <a:ln>
            <a:solidFill>
              <a:schemeClr val="accent1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uk-UA" b="1" dirty="0" smtClean="0"/>
              <a:t>Зафіксовано </a:t>
            </a:r>
            <a:r>
              <a:rPr lang="uk-UA" b="1" dirty="0"/>
              <a:t>призупинення зростання питомої ваги тих, хто за життя більше 40 разів вживав алкогольні напої </a:t>
            </a:r>
            <a:endParaRPr lang="ru-RU" b="1" dirty="0"/>
          </a:p>
        </p:txBody>
      </p:sp>
      <p:sp>
        <p:nvSpPr>
          <p:cNvPr id="7" name="TextBox 6"/>
          <p:cNvSpPr txBox="1"/>
          <p:nvPr/>
        </p:nvSpPr>
        <p:spPr>
          <a:xfrm>
            <a:off x="107503" y="6496382"/>
            <a:ext cx="196656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526DB0">
                    <a:lumMod val="50000"/>
                  </a:srgbClr>
                </a:solidFill>
                <a:latin typeface="Arial"/>
              </a:rPr>
              <a:t>ESPAD-201</a:t>
            </a:r>
            <a:r>
              <a:rPr lang="uk-UA" sz="1600" b="1" dirty="0" smtClean="0">
                <a:solidFill>
                  <a:srgbClr val="526DB0">
                    <a:lumMod val="50000"/>
                  </a:srgbClr>
                </a:solidFill>
                <a:latin typeface="Arial"/>
              </a:rPr>
              <a:t>1</a:t>
            </a:r>
            <a:endParaRPr lang="ru-RU" sz="1600" b="1" dirty="0">
              <a:solidFill>
                <a:srgbClr val="526DB0">
                  <a:lumMod val="50000"/>
                </a:srgbClr>
              </a:solidFill>
              <a:latin typeface="Arial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A1CE3-AA06-4856-8903-35E4C404F104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158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7427168" cy="1116042"/>
          </a:xfrm>
        </p:spPr>
        <p:txBody>
          <a:bodyPr>
            <a:noAutofit/>
          </a:bodyPr>
          <a:lstStyle/>
          <a:p>
            <a:pPr algn="ctr"/>
            <a:r>
              <a:rPr lang="uk-UA" sz="3200" b="1" dirty="0" smtClean="0">
                <a:latin typeface="Calibri" pitchFamily="34" charset="0"/>
                <a:cs typeface="Calibri" pitchFamily="34" charset="0"/>
              </a:rPr>
              <a:t>вживання </a:t>
            </a:r>
            <a:r>
              <a:rPr lang="uk-UA" sz="3200" b="1" u="sng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марихуани чи гашишу </a:t>
            </a:r>
            <a:r>
              <a:rPr lang="uk-UA" sz="3200" b="1" dirty="0" smtClean="0">
                <a:latin typeface="Calibri" pitchFamily="34" charset="0"/>
                <a:cs typeface="Calibri" pitchFamily="34" charset="0"/>
              </a:rPr>
              <a:t>протягом життя, % за статтю</a:t>
            </a:r>
            <a:endParaRPr lang="ru-RU" sz="32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294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82945" name="Диаграмма 2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25156140"/>
              </p:ext>
            </p:extLst>
          </p:nvPr>
        </p:nvGraphicFramePr>
        <p:xfrm>
          <a:off x="395288" y="1557338"/>
          <a:ext cx="7502525" cy="3529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4" name="Лист" r:id="rId5" imgW="8877264" imgH="4305343" progId="Excel.Sheet.8">
                  <p:embed/>
                </p:oleObj>
              </mc:Choice>
              <mc:Fallback>
                <p:oleObj name="Лист" r:id="rId5" imgW="8877264" imgH="4305343" progId="Excel.Shee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288" y="1557338"/>
                        <a:ext cx="7502525" cy="35290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947" name="Rectangle 3"/>
          <p:cNvSpPr>
            <a:spLocks noChangeArrowheads="1"/>
          </p:cNvSpPr>
          <p:nvPr/>
        </p:nvSpPr>
        <p:spPr bwMode="auto">
          <a:xfrm>
            <a:off x="0" y="29908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539430" y="5373216"/>
            <a:ext cx="7200800" cy="646331"/>
          </a:xfrm>
          <a:prstGeom prst="rect">
            <a:avLst/>
          </a:prstGeom>
          <a:blipFill>
            <a:blip r:embed="rId7" cstate="print"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pPr algn="ctr"/>
            <a:r>
              <a:rPr lang="uk-UA" b="1" dirty="0"/>
              <a:t>Хлопці знаходяться у більш високому ризику ранньої спроби наркотичних речовин</a:t>
            </a:r>
            <a:endParaRPr lang="ru-RU" b="1" dirty="0"/>
          </a:p>
        </p:txBody>
      </p:sp>
      <p:sp>
        <p:nvSpPr>
          <p:cNvPr id="8" name="TextBox 7"/>
          <p:cNvSpPr txBox="1"/>
          <p:nvPr/>
        </p:nvSpPr>
        <p:spPr>
          <a:xfrm>
            <a:off x="107503" y="6496382"/>
            <a:ext cx="196656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526DB0">
                    <a:lumMod val="50000"/>
                  </a:srgbClr>
                </a:solidFill>
                <a:latin typeface="Arial"/>
              </a:rPr>
              <a:t>ESPAD-201</a:t>
            </a:r>
            <a:r>
              <a:rPr lang="uk-UA" sz="1600" b="1" dirty="0" smtClean="0">
                <a:solidFill>
                  <a:srgbClr val="526DB0">
                    <a:lumMod val="50000"/>
                  </a:srgbClr>
                </a:solidFill>
                <a:latin typeface="Arial"/>
              </a:rPr>
              <a:t>1</a:t>
            </a:r>
            <a:endParaRPr lang="ru-RU" sz="1600" b="1" dirty="0">
              <a:solidFill>
                <a:srgbClr val="526DB0">
                  <a:lumMod val="50000"/>
                </a:srgbClr>
              </a:solidFill>
              <a:latin typeface="Arial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A1CE3-AA06-4856-8903-35E4C404F104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4556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AutoShape 6"/>
          <p:cNvSpPr>
            <a:spLocks noChangeArrowheads="1"/>
          </p:cNvSpPr>
          <p:nvPr/>
        </p:nvSpPr>
        <p:spPr bwMode="blackWhite">
          <a:xfrm>
            <a:off x="323850" y="176213"/>
            <a:ext cx="8569325" cy="792162"/>
          </a:xfrm>
          <a:prstGeom prst="roundRect">
            <a:avLst>
              <a:gd name="adj" fmla="val 9106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Univers 55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Univers 55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Univers 55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Univers 55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Univers 55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Univers 55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Univers 55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Univers 55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Univers 55" pitchFamily="2" charset="0"/>
              </a:defRPr>
            </a:lvl9pPr>
          </a:lstStyle>
          <a:p>
            <a:pPr algn="ctr"/>
            <a:r>
              <a:rPr lang="uk-UA" altLang="uk-UA" sz="2800" b="1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Досвід</a:t>
            </a:r>
            <a:r>
              <a:rPr lang="uk-UA" altLang="uk-UA" sz="2800" b="1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uk-UA" altLang="uk-UA" sz="2800" b="1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статевих стосунків</a:t>
            </a:r>
            <a:endParaRPr lang="en-US" altLang="uk-UA" sz="2800" b="1">
              <a:solidFill>
                <a:srgbClr val="C00000"/>
              </a:solidFill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8" name="Диаграмма 7"/>
          <p:cNvGraphicFramePr>
            <a:graphicFrameLocks noGrp="1"/>
          </p:cNvGraphicFramePr>
          <p:nvPr>
            <p:ph type="chart" idx="1"/>
          </p:nvPr>
        </p:nvGraphicFramePr>
        <p:xfrm>
          <a:off x="992185" y="1142904"/>
          <a:ext cx="7900990" cy="26270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Диаграмма 8"/>
          <p:cNvGraphicFramePr>
            <a:graphicFrameLocks/>
          </p:cNvGraphicFramePr>
          <p:nvPr/>
        </p:nvGraphicFramePr>
        <p:xfrm>
          <a:off x="1115616" y="4091781"/>
          <a:ext cx="7653747" cy="20162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2533" name="TextBox 9"/>
          <p:cNvSpPr txBox="1">
            <a:spLocks noChangeArrowheads="1"/>
          </p:cNvSpPr>
          <p:nvPr/>
        </p:nvSpPr>
        <p:spPr bwMode="auto">
          <a:xfrm>
            <a:off x="1331913" y="3860800"/>
            <a:ext cx="10795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Univers 55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Univers 55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Univers 55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Univers 55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Univers 55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Univers 55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Univers 55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Univers 55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Univers 55" pitchFamily="2" charset="0"/>
              </a:defRPr>
            </a:lvl9pPr>
          </a:lstStyle>
          <a:p>
            <a:endParaRPr lang="ru-RU" altLang="uk-UA"/>
          </a:p>
        </p:txBody>
      </p:sp>
      <p:sp>
        <p:nvSpPr>
          <p:cNvPr id="22534" name="AutoShape 889"/>
          <p:cNvSpPr>
            <a:spLocks noChangeArrowheads="1"/>
          </p:cNvSpPr>
          <p:nvPr/>
        </p:nvSpPr>
        <p:spPr bwMode="auto">
          <a:xfrm>
            <a:off x="111125" y="4002088"/>
            <a:ext cx="777875" cy="641350"/>
          </a:xfrm>
          <a:prstGeom prst="smileyFace">
            <a:avLst>
              <a:gd name="adj" fmla="val 4653"/>
            </a:avLst>
          </a:prstGeom>
          <a:solidFill>
            <a:srgbClr val="FFCC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Univers 55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Univers 55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Univers 55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Univers 55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Univers 55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Univers 55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Univers 55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Univers 55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Univers 55" pitchFamily="2" charset="0"/>
              </a:defRPr>
            </a:lvl9pPr>
          </a:lstStyle>
          <a:p>
            <a:endParaRPr lang="ru-RU" altLang="uk-UA"/>
          </a:p>
        </p:txBody>
      </p:sp>
      <p:grpSp>
        <p:nvGrpSpPr>
          <p:cNvPr id="22535" name="Group 890"/>
          <p:cNvGrpSpPr>
            <a:grpSpLocks/>
          </p:cNvGrpSpPr>
          <p:nvPr/>
        </p:nvGrpSpPr>
        <p:grpSpPr bwMode="auto">
          <a:xfrm>
            <a:off x="107950" y="1143000"/>
            <a:ext cx="708025" cy="719138"/>
            <a:chOff x="884" y="1979"/>
            <a:chExt cx="136" cy="181"/>
          </a:xfrm>
        </p:grpSpPr>
        <p:sp>
          <p:nvSpPr>
            <p:cNvPr id="22536" name="AutoShape 891"/>
            <p:cNvSpPr>
              <a:spLocks noChangeArrowheads="1"/>
            </p:cNvSpPr>
            <p:nvPr/>
          </p:nvSpPr>
          <p:spPr bwMode="auto">
            <a:xfrm>
              <a:off x="884" y="2024"/>
              <a:ext cx="136" cy="136"/>
            </a:xfrm>
            <a:prstGeom prst="smileyFace">
              <a:avLst>
                <a:gd name="adj" fmla="val 4653"/>
              </a:avLst>
            </a:prstGeom>
            <a:solidFill>
              <a:srgbClr val="FFCC66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Univers 55" pitchFamily="2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Univers 55" pitchFamily="2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Univers 55" pitchFamily="2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Univers 55" pitchFamily="2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Univers 55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Univers 55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Univers 55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Univers 55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Univers 55" pitchFamily="2" charset="0"/>
                </a:defRPr>
              </a:lvl9pPr>
            </a:lstStyle>
            <a:p>
              <a:endParaRPr lang="ru-RU" altLang="uk-UA"/>
            </a:p>
          </p:txBody>
        </p:sp>
        <p:sp>
          <p:nvSpPr>
            <p:cNvPr id="22537" name="AutoShape 892"/>
            <p:cNvSpPr>
              <a:spLocks noChangeArrowheads="1"/>
            </p:cNvSpPr>
            <p:nvPr/>
          </p:nvSpPr>
          <p:spPr bwMode="auto">
            <a:xfrm rot="-5400000">
              <a:off x="929" y="1934"/>
              <a:ext cx="46" cy="136"/>
            </a:xfrm>
            <a:prstGeom prst="flowChartCollat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eaVert" wrap="none" anchor="ctr"/>
            <a:lstStyle>
              <a:lvl1pPr>
                <a:defRPr sz="2400">
                  <a:solidFill>
                    <a:schemeClr val="tx1"/>
                  </a:solidFill>
                  <a:latin typeface="Univers 55" pitchFamily="2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Univers 55" pitchFamily="2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Univers 55" pitchFamily="2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Univers 55" pitchFamily="2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Univers 55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Univers 55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Univers 55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Univers 55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Univers 55" pitchFamily="2" charset="0"/>
                </a:defRPr>
              </a:lvl9pPr>
            </a:lstStyle>
            <a:p>
              <a:endParaRPr lang="ru-RU" altLang="uk-UA">
                <a:solidFill>
                  <a:srgbClr val="FF0000"/>
                </a:solidFill>
              </a:endParaRPr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13265" y="6453336"/>
            <a:ext cx="20882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526DB0">
                    <a:lumMod val="50000"/>
                  </a:srgbClr>
                </a:solidFill>
                <a:latin typeface="Arial"/>
              </a:rPr>
              <a:t>HBSC-2010</a:t>
            </a:r>
            <a:endParaRPr lang="ru-RU" sz="1600" b="1" dirty="0">
              <a:solidFill>
                <a:srgbClr val="526DB0">
                  <a:lumMod val="50000"/>
                </a:srgb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13191113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лавная">
  <a:themeElements>
    <a:clrScheme name="Главная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Главная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лавная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0099FF"/>
      </a:lt1>
      <a:dk2>
        <a:srgbClr val="000000"/>
      </a:dk2>
      <a:lt2>
        <a:srgbClr val="333333"/>
      </a:lt2>
      <a:accent1>
        <a:srgbClr val="DDDDDD"/>
      </a:accent1>
      <a:accent2>
        <a:srgbClr val="808080"/>
      </a:accent2>
      <a:accent3>
        <a:srgbClr val="AACAFF"/>
      </a:accent3>
      <a:accent4>
        <a:srgbClr val="000000"/>
      </a:accent4>
      <a:accent5>
        <a:srgbClr val="EBEBEB"/>
      </a:accent5>
      <a:accent6>
        <a:srgbClr val="737373"/>
      </a:accent6>
      <a:hlink>
        <a:srgbClr val="4D4D4D"/>
      </a:hlink>
      <a:folHlink>
        <a:srgbClr val="EAEAEA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699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Univers 55" pitchFamily="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699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Univers 55" pitchFamily="2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0099FF"/>
    </a:lt1>
    <a:dk2>
      <a:srgbClr val="000000"/>
    </a:dk2>
    <a:lt2>
      <a:srgbClr val="333333"/>
    </a:lt2>
    <a:accent1>
      <a:srgbClr val="DDDDDD"/>
    </a:accent1>
    <a:accent2>
      <a:srgbClr val="808080"/>
    </a:accent2>
    <a:accent3>
      <a:srgbClr val="AACAFF"/>
    </a:accent3>
    <a:accent4>
      <a:srgbClr val="000000"/>
    </a:accent4>
    <a:accent5>
      <a:srgbClr val="EBEBEB"/>
    </a:accent5>
    <a:accent6>
      <a:srgbClr val="737373"/>
    </a:accent6>
    <a:hlink>
      <a:srgbClr val="4D4D4D"/>
    </a:hlink>
    <a:folHlink>
      <a:srgbClr val="EAEAEA"/>
    </a:folHlink>
  </a:clrScheme>
  <a:fontScheme name="Default Design">
    <a:majorFont>
      <a:latin typeface="Times New Roman"/>
      <a:ea typeface=""/>
      <a:cs typeface=""/>
    </a:majorFont>
    <a:minorFont>
      <a:latin typeface="Times New Roman"/>
      <a:ea typeface=""/>
      <a:cs typeface="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">
    <a:dk1>
      <a:srgbClr val="000000"/>
    </a:dk1>
    <a:lt1>
      <a:srgbClr val="0099FF"/>
    </a:lt1>
    <a:dk2>
      <a:srgbClr val="000000"/>
    </a:dk2>
    <a:lt2>
      <a:srgbClr val="333333"/>
    </a:lt2>
    <a:accent1>
      <a:srgbClr val="DDDDDD"/>
    </a:accent1>
    <a:accent2>
      <a:srgbClr val="808080"/>
    </a:accent2>
    <a:accent3>
      <a:srgbClr val="AACAFF"/>
    </a:accent3>
    <a:accent4>
      <a:srgbClr val="000000"/>
    </a:accent4>
    <a:accent5>
      <a:srgbClr val="EBEBEB"/>
    </a:accent5>
    <a:accent6>
      <a:srgbClr val="737373"/>
    </a:accent6>
    <a:hlink>
      <a:srgbClr val="4D4D4D"/>
    </a:hlink>
    <a:folHlink>
      <a:srgbClr val="EAEAEA"/>
    </a:folHlink>
  </a:clrScheme>
  <a:fontScheme name="Default Design">
    <a:majorFont>
      <a:latin typeface="Times New Roman"/>
      <a:ea typeface=""/>
      <a:cs typeface=""/>
    </a:majorFont>
    <a:minorFont>
      <a:latin typeface="Times New Roman"/>
      <a:ea typeface=""/>
      <a:cs typeface="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">
    <a:dk1>
      <a:srgbClr val="000000"/>
    </a:dk1>
    <a:lt1>
      <a:srgbClr val="0099FF"/>
    </a:lt1>
    <a:dk2>
      <a:srgbClr val="000000"/>
    </a:dk2>
    <a:lt2>
      <a:srgbClr val="333333"/>
    </a:lt2>
    <a:accent1>
      <a:srgbClr val="DDDDDD"/>
    </a:accent1>
    <a:accent2>
      <a:srgbClr val="808080"/>
    </a:accent2>
    <a:accent3>
      <a:srgbClr val="AACAFF"/>
    </a:accent3>
    <a:accent4>
      <a:srgbClr val="000000"/>
    </a:accent4>
    <a:accent5>
      <a:srgbClr val="EBEBEB"/>
    </a:accent5>
    <a:accent6>
      <a:srgbClr val="737373"/>
    </a:accent6>
    <a:hlink>
      <a:srgbClr val="4D4D4D"/>
    </a:hlink>
    <a:folHlink>
      <a:srgbClr val="EAEAEA"/>
    </a:folHlink>
  </a:clrScheme>
  <a:fontScheme name="Default Design">
    <a:majorFont>
      <a:latin typeface="Times New Roman"/>
      <a:ea typeface=""/>
      <a:cs typeface=""/>
    </a:majorFont>
    <a:minorFont>
      <a:latin typeface="Times New Roman"/>
      <a:ea typeface=""/>
      <a:cs typeface="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411</TotalTime>
  <Words>1020</Words>
  <Application>Microsoft Office PowerPoint</Application>
  <PresentationFormat>Экран (4:3)</PresentationFormat>
  <Paragraphs>329</Paragraphs>
  <Slides>18</Slides>
  <Notes>18</Notes>
  <HiddenSlides>0</HiddenSlides>
  <MMClips>0</MMClips>
  <ScaleCrop>false</ScaleCrop>
  <HeadingPairs>
    <vt:vector size="6" baseType="variant">
      <vt:variant>
        <vt:lpstr>Тема</vt:lpstr>
      </vt:variant>
      <vt:variant>
        <vt:i4>2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18</vt:i4>
      </vt:variant>
    </vt:vector>
  </HeadingPairs>
  <TitlesOfParts>
    <vt:vector size="22" baseType="lpstr">
      <vt:lpstr>Главная</vt:lpstr>
      <vt:lpstr>Default Design</vt:lpstr>
      <vt:lpstr>Лист</vt:lpstr>
      <vt:lpstr>Диаграмма Microsoft Excel</vt:lpstr>
      <vt:lpstr>Міжнародна інформаційно-просвітницька акція  “Молодь України за здоровий спосіб життя” </vt:lpstr>
      <vt:lpstr>Джерельна база</vt:lpstr>
      <vt:lpstr>Питома вага учнівської молоді щодо окремих складових щоденного* спілкування в сім’ї, %</vt:lpstr>
      <vt:lpstr>Способи проведення дозвілля у вільний час учнівською молоддю разом з друзями, %</vt:lpstr>
      <vt:lpstr>Фізична активність та пасивне проведення  вільного часу</vt:lpstr>
      <vt:lpstr>Презентация PowerPoint</vt:lpstr>
      <vt:lpstr>Відсоток учнів, які вживали будь-які  алкогольні напої хоча б раз у житті, % за статтю</vt:lpstr>
      <vt:lpstr>вживання марихуани чи гашишу протягом життя, % за статтю</vt:lpstr>
      <vt:lpstr>Презентация PowerPoint</vt:lpstr>
      <vt:lpstr>Рівень поінформованості про  шляхи запобігання ВІЛ-інфікуванню </vt:lpstr>
      <vt:lpstr>Презентация PowerPoint</vt:lpstr>
      <vt:lpstr>Частка молодих людей, які заявляють, що вони є активними членами організацій громадянського суспільства, %</vt:lpstr>
      <vt:lpstr>Важливі цінності в житті молоді, %</vt:lpstr>
      <vt:lpstr>Питома вага молоді, що пишається тим, що є громадянами України, % </vt:lpstr>
      <vt:lpstr>Довіра до джерел інформації, %</vt:lpstr>
      <vt:lpstr>Молоде покоління українців:</vt:lpstr>
      <vt:lpstr>Ключові акценти </vt:lpstr>
      <vt:lpstr>Дякую за увагу!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Міжнародна інформаційно-просвітницька акція  “Молодь України за здоровий спосіб життя”</dc:title>
  <dc:creator>Tatyana</dc:creator>
  <cp:lastModifiedBy>Jenya</cp:lastModifiedBy>
  <cp:revision>86</cp:revision>
  <cp:lastPrinted>2014-04-22T13:49:19Z</cp:lastPrinted>
  <dcterms:created xsi:type="dcterms:W3CDTF">2013-10-06T19:27:53Z</dcterms:created>
  <dcterms:modified xsi:type="dcterms:W3CDTF">2014-11-07T12:41:54Z</dcterms:modified>
</cp:coreProperties>
</file>