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44"/>
  </p:notesMasterIdLst>
  <p:sldIdLst>
    <p:sldId id="256" r:id="rId3"/>
    <p:sldId id="260" r:id="rId4"/>
    <p:sldId id="257" r:id="rId5"/>
    <p:sldId id="336" r:id="rId6"/>
    <p:sldId id="264" r:id="rId7"/>
    <p:sldId id="271" r:id="rId8"/>
    <p:sldId id="348" r:id="rId9"/>
    <p:sldId id="325" r:id="rId10"/>
    <p:sldId id="270" r:id="rId11"/>
    <p:sldId id="272" r:id="rId12"/>
    <p:sldId id="268" r:id="rId13"/>
    <p:sldId id="269" r:id="rId14"/>
    <p:sldId id="338" r:id="rId15"/>
    <p:sldId id="273" r:id="rId16"/>
    <p:sldId id="339" r:id="rId17"/>
    <p:sldId id="330" r:id="rId18"/>
    <p:sldId id="331" r:id="rId19"/>
    <p:sldId id="309" r:id="rId20"/>
    <p:sldId id="311" r:id="rId21"/>
    <p:sldId id="319" r:id="rId22"/>
    <p:sldId id="314" r:id="rId23"/>
    <p:sldId id="349" r:id="rId24"/>
    <p:sldId id="315" r:id="rId25"/>
    <p:sldId id="323" r:id="rId26"/>
    <p:sldId id="324" r:id="rId27"/>
    <p:sldId id="306" r:id="rId28"/>
    <p:sldId id="327" r:id="rId29"/>
    <p:sldId id="328" r:id="rId30"/>
    <p:sldId id="343" r:id="rId31"/>
    <p:sldId id="334" r:id="rId32"/>
    <p:sldId id="344" r:id="rId33"/>
    <p:sldId id="346" r:id="rId34"/>
    <p:sldId id="335" r:id="rId35"/>
    <p:sldId id="345" r:id="rId36"/>
    <p:sldId id="342" r:id="rId37"/>
    <p:sldId id="333" r:id="rId38"/>
    <p:sldId id="347" r:id="rId39"/>
    <p:sldId id="340" r:id="rId40"/>
    <p:sldId id="332" r:id="rId41"/>
    <p:sldId id="341" r:id="rId42"/>
    <p:sldId id="262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85EC1-4169-47A1-A820-CCAA69C29111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ACB6C-1AAB-4F73-ADED-03BF9A3DD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148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58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46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141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84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51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54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73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89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72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3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75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145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23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26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41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338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739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75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735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31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6112F-390B-4B5F-8C68-FB2B9B908BF5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700BE-C98F-43D3-8105-544EFB8BC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128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6112F-390B-4B5F-8C68-FB2B9B908BF5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700BE-C98F-43D3-8105-544EFB8BC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09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6112F-390B-4B5F-8C68-FB2B9B908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700BE-C98F-43D3-8105-544EFB8BC5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 rot="16200000">
            <a:off x="2474335" y="-1329159"/>
            <a:ext cx="4195330" cy="9144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00051" y="177281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b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Профилактика употребления </a:t>
            </a:r>
            <a:r>
              <a:rPr lang="ru-RU" dirty="0" err="1" smtClean="0"/>
              <a:t>психоактивных</a:t>
            </a:r>
            <a:r>
              <a:rPr lang="ru-RU" dirty="0" smtClean="0"/>
              <a:t> веществ среди детей и молодёжи</a:t>
            </a:r>
            <a:endParaRPr lang="ru-RU" dirty="0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572481" y="4149080"/>
            <a:ext cx="17109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uk-UA" altLang="ru-RU" sz="1600" dirty="0" smtClean="0">
                <a:latin typeface="Arial" charset="0"/>
              </a:rPr>
              <a:t>5 </a:t>
            </a:r>
            <a:r>
              <a:rPr lang="ru-RU" altLang="ru-RU" sz="1600" dirty="0" smtClean="0">
                <a:latin typeface="Arial" charset="0"/>
              </a:rPr>
              <a:t>апреля </a:t>
            </a:r>
            <a:r>
              <a:rPr lang="uk-UA" altLang="ru-RU" sz="1600" dirty="0" smtClean="0">
                <a:latin typeface="Arial" charset="0"/>
              </a:rPr>
              <a:t>2016 г.</a:t>
            </a:r>
            <a:endParaRPr lang="en-US" altLang="ru-RU" sz="1600" dirty="0">
              <a:latin typeface="Arial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23851" y="4149080"/>
            <a:ext cx="3200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l"/>
            <a:r>
              <a:rPr lang="ru-RU" altLang="ru-RU" sz="1400" dirty="0" err="1" smtClean="0">
                <a:latin typeface="Arial" charset="0"/>
              </a:rPr>
              <a:t>Придатко</a:t>
            </a:r>
            <a:r>
              <a:rPr lang="ru-RU" altLang="ru-RU" sz="1400" dirty="0" smtClean="0">
                <a:latin typeface="Arial" charset="0"/>
              </a:rPr>
              <a:t> Оксана Ростиславовна</a:t>
            </a:r>
            <a:endParaRPr lang="en-US" altLang="ru-RU" sz="1400" dirty="0">
              <a:latin typeface="Arial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23851" y="4581128"/>
            <a:ext cx="59066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l"/>
            <a:r>
              <a:rPr lang="ru-RU" altLang="ru-RU" sz="1200" dirty="0" smtClean="0">
                <a:latin typeface="Arial" charset="0"/>
              </a:rPr>
              <a:t>Психолог, психотерапевт, ответственная за профилактическую работу Киевской городской клинической больницы «</a:t>
            </a:r>
            <a:r>
              <a:rPr lang="ru-RU" altLang="ru-RU" sz="1200" dirty="0" err="1" smtClean="0">
                <a:latin typeface="Arial" charset="0"/>
              </a:rPr>
              <a:t>Социотерапия</a:t>
            </a:r>
            <a:r>
              <a:rPr lang="ru-RU" altLang="ru-RU" sz="1200" dirty="0" smtClean="0">
                <a:latin typeface="Arial" charset="0"/>
              </a:rPr>
              <a:t>», </a:t>
            </a:r>
            <a:r>
              <a:rPr lang="ru-RU" altLang="ru-RU" sz="1200" dirty="0" smtClean="0">
                <a:latin typeface="Arial" charset="0"/>
              </a:rPr>
              <a:t>20-летний </a:t>
            </a:r>
            <a:r>
              <a:rPr lang="ru-RU" altLang="ru-RU" sz="1200" dirty="0" smtClean="0">
                <a:latin typeface="Arial" charset="0"/>
              </a:rPr>
              <a:t>стаж работы в области  профилактики.</a:t>
            </a:r>
            <a:endParaRPr lang="en-US" altLang="ru-RU" sz="1200" dirty="0">
              <a:latin typeface="Arial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5" y="123832"/>
            <a:ext cx="3600400" cy="928904"/>
          </a:xfrm>
          <a:prstGeom prst="rect">
            <a:avLst/>
          </a:prstGeom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11560" y="5517232"/>
            <a:ext cx="8280920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l"/>
            <a:r>
              <a:rPr lang="ru-RU" altLang="ru-RU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Вебинар</a:t>
            </a:r>
            <a:r>
              <a:rPr lang="ru-RU" alt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 проводится в рамках реализации проекта «Центр Знаний».</a:t>
            </a:r>
          </a:p>
          <a:p>
            <a:pPr algn="l"/>
            <a:endParaRPr lang="ru-RU" altLang="ru-RU" sz="13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algn="l"/>
            <a:r>
              <a:rPr lang="ru-RU" alt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Реализует проект  Украинский институт социальных исследований имени Александра Яременко</a:t>
            </a:r>
          </a:p>
          <a:p>
            <a:pPr algn="l"/>
            <a:r>
              <a:rPr lang="ru-RU" alt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в сотрудничестве с МБФ «СПИД Фонд Восток - Запад</a:t>
            </a:r>
            <a:r>
              <a:rPr lang="ru-RU" altLang="ru-RU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rPr>
              <a:t>» (</a:t>
            </a:r>
            <a:r>
              <a:rPr lang="en-US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rPr>
              <a:t>AIDS Foundation East-West – AFEW-</a:t>
            </a:r>
            <a:r>
              <a:rPr lang="ru-RU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rPr>
              <a:t>Украина</a:t>
            </a:r>
            <a:r>
              <a:rPr lang="ru-RU" altLang="ru-RU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rPr>
              <a:t>)</a:t>
            </a:r>
          </a:p>
          <a:p>
            <a:pPr algn="l"/>
            <a:r>
              <a:rPr lang="ru-RU" alt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при</a:t>
            </a:r>
            <a:r>
              <a:rPr lang="ru-RU" altLang="ru-RU" sz="13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 технической поддержке Представительства Детского Фонда ООН (ЮНИСЕФ)</a:t>
            </a:r>
            <a:endParaRPr lang="en-US" altLang="ru-RU" sz="13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041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483031"/>
            <a:ext cx="8229600" cy="1143000"/>
          </a:xfrm>
        </p:spPr>
        <p:txBody>
          <a:bodyPr/>
          <a:lstStyle/>
          <a:p>
            <a:r>
              <a:rPr lang="ru-RU" dirty="0" smtClean="0"/>
              <a:t>ЗАВИСИМОСТЬ- это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67874" y="16288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ru-RU" b="1" dirty="0">
                <a:solidFill>
                  <a:srgbClr val="FF9900"/>
                </a:solidFill>
              </a:rPr>
              <a:t>– (применительно к алкоголю, наркотикам) </a:t>
            </a:r>
            <a:r>
              <a:rPr lang="ru-RU" b="1" dirty="0" smtClean="0">
                <a:solidFill>
                  <a:srgbClr val="FF9900"/>
                </a:solidFill>
              </a:rPr>
              <a:t>—</a:t>
            </a:r>
          </a:p>
          <a:p>
            <a:pPr marL="0" indent="0">
              <a:buNone/>
              <a:defRPr/>
            </a:pPr>
            <a:r>
              <a:rPr lang="ru-RU" b="1" dirty="0" smtClean="0">
                <a:solidFill>
                  <a:srgbClr val="FF9900"/>
                </a:solidFill>
              </a:rPr>
              <a:t>потребность </a:t>
            </a:r>
            <a:r>
              <a:rPr lang="ru-RU" b="1" dirty="0">
                <a:solidFill>
                  <a:srgbClr val="FF9900"/>
                </a:solidFill>
              </a:rPr>
              <a:t>в повторяющихся приемах </a:t>
            </a:r>
            <a:r>
              <a:rPr lang="ru-RU" b="1" dirty="0" smtClean="0">
                <a:solidFill>
                  <a:srgbClr val="FF9900"/>
                </a:solidFill>
              </a:rPr>
              <a:t> ПАВ (наркотика), чтобы получить </a:t>
            </a:r>
            <a:r>
              <a:rPr lang="ru-RU" b="1" dirty="0">
                <a:solidFill>
                  <a:srgbClr val="FF9900"/>
                </a:solidFill>
              </a:rPr>
              <a:t>приятные или избавиться от неприятных ощущений.</a:t>
            </a:r>
          </a:p>
          <a:p>
            <a:pPr>
              <a:defRPr/>
            </a:pPr>
            <a:r>
              <a:rPr lang="ru-RU" sz="3300" b="1" dirty="0" smtClean="0"/>
              <a:t>ФИЗИЧЕСКАЯ ЗАВИСИМОСТЬ</a:t>
            </a:r>
            <a:r>
              <a:rPr lang="ru-RU" dirty="0" smtClean="0">
                <a:solidFill>
                  <a:srgbClr val="FF9900"/>
                </a:solidFill>
              </a:rPr>
              <a:t>– состояние когда наркотик принимают, чтобы убрать физический дискомфорт, или </a:t>
            </a:r>
            <a:r>
              <a:rPr lang="ru-RU" dirty="0">
                <a:solidFill>
                  <a:srgbClr val="FF9900"/>
                </a:solidFill>
              </a:rPr>
              <a:t>«</a:t>
            </a:r>
            <a:r>
              <a:rPr lang="ru-RU" dirty="0" smtClean="0">
                <a:solidFill>
                  <a:srgbClr val="FF9900"/>
                </a:solidFill>
              </a:rPr>
              <a:t>ломку», </a:t>
            </a:r>
            <a:endParaRPr lang="ru-RU" dirty="0">
              <a:solidFill>
                <a:srgbClr val="FF9900"/>
              </a:solidFill>
            </a:endParaRPr>
          </a:p>
          <a:p>
            <a:pPr>
              <a:defRPr/>
            </a:pPr>
            <a:r>
              <a:rPr lang="ru-RU" sz="4200" b="1" dirty="0" smtClean="0"/>
              <a:t>Психологическая зависимость </a:t>
            </a:r>
            <a:r>
              <a:rPr lang="ru-RU" dirty="0" smtClean="0">
                <a:solidFill>
                  <a:srgbClr val="FF9900"/>
                </a:solidFill>
              </a:rPr>
              <a:t>-сильнейшее желание употребить данное вещество, для стимуляции, удовольствия, улучшения настроения, бегства от реальности и т.д. </a:t>
            </a:r>
          </a:p>
        </p:txBody>
      </p:sp>
    </p:spTree>
    <p:extLst>
      <p:ext uri="{BB962C8B-B14F-4D97-AF65-F5344CB8AC3E}">
        <p14:creationId xmlns:p14="http://schemas.microsoft.com/office/powerpoint/2010/main" val="22024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483031"/>
            <a:ext cx="8229600" cy="1143000"/>
          </a:xfrm>
        </p:spPr>
        <p:txBody>
          <a:bodyPr/>
          <a:lstStyle/>
          <a:p>
            <a:r>
              <a:rPr lang="ru-RU" dirty="0" smtClean="0"/>
              <a:t>Задачи профилактики: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ru-RU" dirty="0" smtClean="0"/>
              <a:t>Предотвратить употребление  </a:t>
            </a:r>
            <a:r>
              <a:rPr lang="ru-RU" dirty="0" err="1" smtClean="0"/>
              <a:t>психоактивных</a:t>
            </a:r>
            <a:r>
              <a:rPr lang="ru-RU" dirty="0" smtClean="0"/>
              <a:t> веществ подростками и молодежью.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dirty="0" smtClean="0"/>
              <a:t>Минимизировать вред, для тех, кто уже употребляет наркотики.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dirty="0" smtClean="0"/>
              <a:t>Способствовать продлению сроков ремиссии(неупотребления ПАВ) для тех, кто уже имеет зависимость.</a:t>
            </a:r>
          </a:p>
        </p:txBody>
      </p:sp>
    </p:spTree>
    <p:extLst>
      <p:ext uri="{BB962C8B-B14F-4D97-AF65-F5344CB8AC3E}">
        <p14:creationId xmlns:p14="http://schemas.microsoft.com/office/powerpoint/2010/main" val="232975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980728"/>
            <a:ext cx="8229600" cy="936104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ЧТОБЫ ЗАНИМАТЬСЯ ПРОФИЛАКТИКОЙ</a:t>
            </a:r>
            <a:br>
              <a:rPr lang="ru-RU" sz="2400" b="1" dirty="0" smtClean="0"/>
            </a:br>
            <a:r>
              <a:rPr lang="ru-RU" sz="2400" b="1" dirty="0" smtClean="0"/>
              <a:t>УПОТРЕБЛЕНИЯ НАРКОТИЧЕСКИХ ВЕЩЕСТВ</a:t>
            </a:r>
            <a:br>
              <a:rPr lang="ru-RU" sz="2400" b="1" dirty="0" smtClean="0"/>
            </a:br>
            <a:r>
              <a:rPr lang="ru-RU" sz="2400" b="1" dirty="0" smtClean="0"/>
              <a:t> необходимо: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874" y="184482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Иметь представление о  видах </a:t>
            </a:r>
            <a:r>
              <a:rPr lang="ru-RU" dirty="0" err="1" smtClean="0"/>
              <a:t>психоактивных</a:t>
            </a:r>
            <a:r>
              <a:rPr lang="ru-RU" dirty="0" smtClean="0"/>
              <a:t> веществ и знать основные  признаки употребления и негативные последствия, </a:t>
            </a:r>
          </a:p>
          <a:p>
            <a:r>
              <a:rPr lang="ru-RU" dirty="0" smtClean="0"/>
              <a:t>Знать факторы риска развития наркомании,</a:t>
            </a:r>
          </a:p>
          <a:p>
            <a:r>
              <a:rPr lang="ru-RU" dirty="0" smtClean="0"/>
              <a:t>Уметь определять стадию употребления и проводить соответствующую ей беседу,</a:t>
            </a:r>
          </a:p>
          <a:p>
            <a:r>
              <a:rPr lang="ru-RU" dirty="0" smtClean="0"/>
              <a:t>Уметь провести мотивационную  беседу и </a:t>
            </a:r>
          </a:p>
          <a:p>
            <a:pPr marL="0" indent="0">
              <a:buNone/>
            </a:pPr>
            <a:r>
              <a:rPr lang="ru-RU" dirty="0" smtClean="0"/>
              <a:t>    подвести молодого человека к более          осознанному выбору менее рискованного    поведения.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975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483031"/>
            <a:ext cx="8229600" cy="100175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Основные причины начала употребления наркотиков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5832648" cy="54006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Из любопытства,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За компанию,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Чтобы успокоиться после ссоры, конфликта,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Чтобы не быть «белой вороной»,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Для самоутверждения</a:t>
            </a:r>
            <a:r>
              <a:rPr lang="ru-RU" sz="2400" dirty="0"/>
              <a:t>, </a:t>
            </a:r>
            <a:r>
              <a:rPr lang="ru-RU" sz="2400" dirty="0" smtClean="0"/>
              <a:t>чтобы </a:t>
            </a:r>
            <a:r>
              <a:rPr lang="ru-RU" sz="2400" dirty="0"/>
              <a:t>казаться старше, популярнее среди </a:t>
            </a:r>
            <a:r>
              <a:rPr lang="ru-RU" sz="2400" dirty="0" smtClean="0"/>
              <a:t>сверстников,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Ради удовольствия,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Потому что не умеют отказывать,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Думают, что смогут остановиться, когда захотят.</a:t>
            </a:r>
          </a:p>
          <a:p>
            <a:pPr marL="0" indent="0">
              <a:buNone/>
              <a:defRPr/>
            </a:pPr>
            <a:endParaRPr lang="ru-RU" sz="2400" dirty="0" smtClean="0"/>
          </a:p>
          <a:p>
            <a:pPr marL="0" indent="0">
              <a:buNone/>
              <a:defRPr/>
            </a:pPr>
            <a:endParaRPr lang="ru-RU" sz="2400" dirty="0"/>
          </a:p>
          <a:p>
            <a:pPr marL="0" indent="0">
              <a:buNone/>
              <a:defRPr/>
            </a:pPr>
            <a:r>
              <a:rPr lang="ru-RU" sz="2400" dirty="0" smtClean="0"/>
              <a:t>·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96752"/>
            <a:ext cx="1823169" cy="187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501008"/>
            <a:ext cx="2839085" cy="21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4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48303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ФАКТОРЫ риска в развитии наркомании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 smtClean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7139136" cy="54006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  <a:defRPr/>
            </a:pPr>
            <a:r>
              <a:rPr lang="ru-RU" sz="6000" b="1" dirty="0">
                <a:solidFill>
                  <a:srgbClr val="FF9900"/>
                </a:solidFill>
              </a:rPr>
              <a:t>Индивидуальные </a:t>
            </a:r>
            <a:r>
              <a:rPr lang="ru-RU" sz="6000" b="1" dirty="0" smtClean="0">
                <a:solidFill>
                  <a:srgbClr val="FF9900"/>
                </a:solidFill>
              </a:rPr>
              <a:t>биологические</a:t>
            </a:r>
          </a:p>
          <a:p>
            <a:pPr>
              <a:defRPr/>
            </a:pPr>
            <a:r>
              <a:rPr lang="ru-RU" sz="5500" dirty="0" smtClean="0"/>
              <a:t>Наследственный </a:t>
            </a:r>
            <a:r>
              <a:rPr lang="ru-RU" sz="5500" dirty="0"/>
              <a:t>фактор (алкоголизм кого-то из </a:t>
            </a:r>
            <a:r>
              <a:rPr lang="ru-RU" sz="5500" dirty="0" smtClean="0"/>
              <a:t>родителей);</a:t>
            </a:r>
          </a:p>
          <a:p>
            <a:pPr>
              <a:defRPr/>
            </a:pPr>
            <a:r>
              <a:rPr lang="ru-RU" sz="5500" dirty="0" smtClean="0"/>
              <a:t>Патология </a:t>
            </a:r>
            <a:r>
              <a:rPr lang="ru-RU" sz="5500" dirty="0"/>
              <a:t>беременности (выраженные токсикозы и </a:t>
            </a:r>
            <a:r>
              <a:rPr lang="ru-RU" sz="5500" dirty="0" smtClean="0"/>
              <a:t>перенесенные матерью </a:t>
            </a:r>
            <a:r>
              <a:rPr lang="ru-RU" sz="5500" dirty="0"/>
              <a:t>во время беременности инфекционные или тяжелые </a:t>
            </a:r>
            <a:r>
              <a:rPr lang="ru-RU" sz="5500" dirty="0" smtClean="0"/>
              <a:t>хронические заболевания</a:t>
            </a:r>
            <a:r>
              <a:rPr lang="ru-RU" sz="5500" dirty="0"/>
              <a:t>);</a:t>
            </a:r>
          </a:p>
          <a:p>
            <a:pPr>
              <a:defRPr/>
            </a:pPr>
            <a:r>
              <a:rPr lang="ru-RU" sz="5500" dirty="0"/>
              <a:t>О</a:t>
            </a:r>
            <a:r>
              <a:rPr lang="ru-RU" sz="5500" dirty="0" smtClean="0"/>
              <a:t>сложненные </a:t>
            </a:r>
            <a:r>
              <a:rPr lang="ru-RU" sz="5500" dirty="0"/>
              <a:t>роды (затяжные, с родовой травмой или с </a:t>
            </a:r>
            <a:r>
              <a:rPr lang="ru-RU" sz="5500" dirty="0" smtClean="0"/>
              <a:t>гипоксией новорожденного</a:t>
            </a:r>
            <a:r>
              <a:rPr lang="ru-RU" sz="5500" dirty="0"/>
              <a:t>); </a:t>
            </a:r>
          </a:p>
          <a:p>
            <a:pPr>
              <a:defRPr/>
            </a:pPr>
            <a:r>
              <a:rPr lang="ru-RU" sz="5500" dirty="0" smtClean="0"/>
              <a:t>Сотрясения </a:t>
            </a:r>
            <a:r>
              <a:rPr lang="ru-RU" sz="5500" dirty="0"/>
              <a:t>головного мозга, особенно многократные;</a:t>
            </a:r>
          </a:p>
          <a:p>
            <a:pPr>
              <a:defRPr/>
            </a:pPr>
            <a:r>
              <a:rPr lang="ru-RU" sz="5500" dirty="0"/>
              <a:t>Л</a:t>
            </a:r>
            <a:r>
              <a:rPr lang="ru-RU" sz="5500" dirty="0" smtClean="0"/>
              <a:t>юбые </a:t>
            </a:r>
            <a:r>
              <a:rPr lang="ru-RU" sz="5500" dirty="0"/>
              <a:t>тяжелые заболевания или травмы, особенно головы</a:t>
            </a:r>
            <a:r>
              <a:rPr lang="ru-RU" sz="5500" dirty="0" smtClean="0"/>
              <a:t>, протекавшие с нарушениями сознания;</a:t>
            </a:r>
            <a:endParaRPr lang="ru-RU" sz="5500" dirty="0"/>
          </a:p>
          <a:p>
            <a:pPr>
              <a:defRPr/>
            </a:pPr>
            <a:r>
              <a:rPr lang="ru-RU" sz="5500" dirty="0" smtClean="0"/>
              <a:t>Наличие психических болезней, депрессии; </a:t>
            </a:r>
          </a:p>
          <a:p>
            <a:pPr>
              <a:defRPr/>
            </a:pPr>
            <a:r>
              <a:rPr lang="ru-RU" sz="5500" dirty="0" smtClean="0"/>
              <a:t>Наличие физических недостатков; </a:t>
            </a:r>
          </a:p>
          <a:p>
            <a:pPr>
              <a:defRPr/>
            </a:pPr>
            <a:r>
              <a:rPr lang="ru-RU" sz="5500" dirty="0" smtClean="0"/>
              <a:t>Перенесенное физическое или сексуальное насилие.</a:t>
            </a:r>
          </a:p>
        </p:txBody>
      </p:sp>
    </p:spTree>
    <p:extLst>
      <p:ext uri="{BB962C8B-B14F-4D97-AF65-F5344CB8AC3E}">
        <p14:creationId xmlns:p14="http://schemas.microsoft.com/office/powerpoint/2010/main" val="426497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483031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СОЦИАЛЬНЫЕ ФАКТОРЫ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67874" y="1412776"/>
            <a:ext cx="8229600" cy="492514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600" dirty="0"/>
              <a:t>Доступность наркотиков,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600" dirty="0"/>
              <a:t>Неблагоприятная обстановка </a:t>
            </a:r>
            <a:r>
              <a:rPr lang="ru-RU" sz="1600" dirty="0" smtClean="0"/>
              <a:t> </a:t>
            </a:r>
            <a:r>
              <a:rPr lang="ru-RU" sz="1600" dirty="0"/>
              <a:t>в семье: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ru-RU" sz="1600" dirty="0"/>
              <a:t>У</a:t>
            </a:r>
            <a:r>
              <a:rPr lang="ru-RU" sz="1600" dirty="0" smtClean="0"/>
              <a:t>потребление </a:t>
            </a:r>
            <a:r>
              <a:rPr lang="ru-RU" sz="1600" dirty="0"/>
              <a:t>алкоголя и наркотиков родителями и позитивное отношение к </a:t>
            </a:r>
            <a:r>
              <a:rPr lang="ru-RU" sz="1600" dirty="0" smtClean="0"/>
              <a:t>алкоголю;</a:t>
            </a:r>
            <a:endParaRPr lang="ru-RU" sz="1600" dirty="0"/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ru-RU" sz="1600" dirty="0"/>
              <a:t>П</a:t>
            </a:r>
            <a:r>
              <a:rPr lang="ru-RU" sz="1600" dirty="0" smtClean="0"/>
              <a:t>остоянная </a:t>
            </a:r>
            <a:r>
              <a:rPr lang="ru-RU" sz="1600" dirty="0"/>
              <a:t>занятость одного из родителей (</a:t>
            </a:r>
            <a:r>
              <a:rPr lang="ru-RU" sz="1600" dirty="0" smtClean="0"/>
              <a:t>длительные командировки</a:t>
            </a:r>
            <a:r>
              <a:rPr lang="ru-RU" sz="1600" dirty="0"/>
              <a:t>, деловая загруженность и т.п.);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ru-RU" sz="1600" dirty="0" err="1"/>
              <a:t>Гиперопека</a:t>
            </a:r>
            <a:r>
              <a:rPr lang="ru-RU" sz="1600" dirty="0"/>
              <a:t>/</a:t>
            </a:r>
            <a:r>
              <a:rPr lang="ru-RU" sz="1600" dirty="0" err="1"/>
              <a:t>гипо</a:t>
            </a:r>
            <a:r>
              <a:rPr lang="ru-RU" sz="1600" dirty="0"/>
              <a:t>-опека, непоследовательность в </a:t>
            </a:r>
            <a:r>
              <a:rPr lang="ru-RU" sz="1600" dirty="0" smtClean="0"/>
              <a:t>воспитании;</a:t>
            </a:r>
            <a:endParaRPr lang="ru-RU" sz="1600" dirty="0"/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ru-RU" sz="1600" dirty="0"/>
              <a:t> Частые конфликты, отсутствие взаимопонимания и т.п.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600" dirty="0"/>
              <a:t>Финансовая свобода, связанная с легко доступными деньгами</a:t>
            </a:r>
            <a:r>
              <a:rPr lang="ru-RU" sz="1600" dirty="0" smtClean="0"/>
              <a:t>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600" dirty="0" smtClean="0"/>
              <a:t>Приобщение </a:t>
            </a:r>
            <a:r>
              <a:rPr lang="ru-RU" sz="1600" dirty="0"/>
              <a:t>в раннем </a:t>
            </a:r>
            <a:r>
              <a:rPr lang="ru-RU" sz="1600" dirty="0" smtClean="0"/>
              <a:t>возрасте к наркотикам и алкоголю;</a:t>
            </a:r>
            <a:endParaRPr lang="ru-RU" sz="1600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600" dirty="0"/>
              <a:t>Н</a:t>
            </a:r>
            <a:r>
              <a:rPr lang="ru-RU" sz="1600" dirty="0" smtClean="0"/>
              <a:t>аличие </a:t>
            </a:r>
            <a:r>
              <a:rPr lang="ru-RU" sz="1600" dirty="0"/>
              <a:t>друзей, злоупотребляющих </a:t>
            </a:r>
            <a:r>
              <a:rPr lang="ru-RU" sz="1600" dirty="0" err="1" smtClean="0"/>
              <a:t>психоактивными</a:t>
            </a:r>
            <a:r>
              <a:rPr lang="ru-RU" sz="1600" dirty="0" smtClean="0"/>
              <a:t> веществами и наркотиками;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600" dirty="0" smtClean="0"/>
              <a:t>Отсутствие каких либо устремлений, интересов, хобби;</a:t>
            </a:r>
            <a:endParaRPr lang="ru-RU" sz="1600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600" dirty="0"/>
              <a:t>Неблагоприятная ситуация в школе (травля, плохая успеваемость, конфликты с учителями и т.д</a:t>
            </a:r>
            <a:r>
              <a:rPr lang="ru-RU" sz="1600" dirty="0" smtClean="0"/>
              <a:t>.)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600" dirty="0" smtClean="0"/>
              <a:t>Давление со стороны сверстников;</a:t>
            </a:r>
            <a:endParaRPr lang="ru-RU" sz="1600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600" dirty="0"/>
              <a:t>Незанятость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322780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483031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ПСИХОЛОГИЧЕСКИЕ ФАКТОРЫ</a:t>
            </a:r>
            <a:r>
              <a:rPr lang="ru-RU" sz="3600" b="1" dirty="0">
                <a:solidFill>
                  <a:srgbClr val="C00000"/>
                </a:solidFill>
              </a:rPr>
              <a:t/>
            </a:r>
            <a:br>
              <a:rPr lang="ru-RU" sz="3600" b="1" dirty="0">
                <a:solidFill>
                  <a:srgbClr val="C00000"/>
                </a:solidFill>
              </a:rPr>
            </a:br>
            <a:endParaRPr lang="ru-RU" sz="3600" b="1" dirty="0" smtClean="0">
              <a:solidFill>
                <a:srgbClr val="C0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89654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ru-RU" sz="7200" b="1" dirty="0">
                <a:solidFill>
                  <a:srgbClr val="C00000"/>
                </a:solidFill>
              </a:rPr>
              <a:t>О</a:t>
            </a:r>
            <a:r>
              <a:rPr lang="ru-RU" sz="7200" b="1" dirty="0" smtClean="0">
                <a:solidFill>
                  <a:srgbClr val="C00000"/>
                </a:solidFill>
              </a:rPr>
              <a:t>собенности подросткового возраста:</a:t>
            </a:r>
          </a:p>
          <a:p>
            <a:pPr>
              <a:defRPr/>
            </a:pPr>
            <a:r>
              <a:rPr lang="ru-RU" sz="6400" b="1" dirty="0"/>
              <a:t>Гормональные </a:t>
            </a:r>
            <a:r>
              <a:rPr lang="ru-RU" sz="6400" b="1" dirty="0" smtClean="0"/>
              <a:t>изменения;</a:t>
            </a:r>
          </a:p>
          <a:p>
            <a:pPr>
              <a:defRPr/>
            </a:pPr>
            <a:r>
              <a:rPr lang="ru-RU" sz="6400" b="1" dirty="0"/>
              <a:t>Стремление испытать новые ощущения;</a:t>
            </a:r>
          </a:p>
          <a:p>
            <a:pPr>
              <a:defRPr/>
            </a:pPr>
            <a:r>
              <a:rPr lang="ru-RU" sz="6400" b="1" dirty="0" smtClean="0"/>
              <a:t>Любопытство;</a:t>
            </a:r>
          </a:p>
          <a:p>
            <a:pPr>
              <a:defRPr/>
            </a:pPr>
            <a:r>
              <a:rPr lang="ru-RU" sz="6400" b="1" dirty="0"/>
              <a:t>Протест против ограничений и запретов;</a:t>
            </a:r>
          </a:p>
          <a:p>
            <a:pPr>
              <a:defRPr/>
            </a:pPr>
            <a:r>
              <a:rPr lang="ru-RU" sz="6400" b="1" dirty="0" smtClean="0"/>
              <a:t>Недостаточная </a:t>
            </a:r>
            <a:r>
              <a:rPr lang="ru-RU" sz="6400" b="1" dirty="0"/>
              <a:t>способность прогнозировать </a:t>
            </a:r>
            <a:r>
              <a:rPr lang="ru-RU" sz="6400" b="1" dirty="0" smtClean="0"/>
              <a:t>последствия</a:t>
            </a:r>
          </a:p>
          <a:p>
            <a:pPr marL="0" indent="0">
              <a:buNone/>
              <a:defRPr/>
            </a:pPr>
            <a:r>
              <a:rPr lang="ru-RU" sz="6400" b="1" dirty="0" smtClean="0"/>
              <a:t> воздействия, наступающие после </a:t>
            </a:r>
            <a:r>
              <a:rPr lang="ru-RU" sz="6400" b="1" dirty="0"/>
              <a:t>приема того или иного </a:t>
            </a:r>
            <a:r>
              <a:rPr lang="ru-RU" sz="6400" b="1" dirty="0" smtClean="0"/>
              <a:t>наркотика</a:t>
            </a:r>
          </a:p>
          <a:p>
            <a:pPr marL="0" indent="0">
              <a:buNone/>
              <a:defRPr/>
            </a:pPr>
            <a:r>
              <a:rPr lang="ru-RU" sz="6700" b="1" dirty="0" smtClean="0">
                <a:solidFill>
                  <a:srgbClr val="C00000"/>
                </a:solidFill>
              </a:rPr>
              <a:t>Психологические черты: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6400" b="1" dirty="0"/>
              <a:t>Склонность к острым ощущениям и риску;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6400" b="1" dirty="0" smtClean="0"/>
              <a:t>Ощущение </a:t>
            </a:r>
            <a:r>
              <a:rPr lang="ru-RU" sz="6400" b="1" dirty="0"/>
              <a:t>собственной незначительности и </a:t>
            </a:r>
            <a:r>
              <a:rPr lang="ru-RU" sz="6400" b="1" dirty="0" smtClean="0"/>
              <a:t>ненужности, неуверенность </a:t>
            </a:r>
            <a:r>
              <a:rPr lang="ru-RU" sz="6400" b="1" dirty="0"/>
              <a:t>в </a:t>
            </a:r>
            <a:r>
              <a:rPr lang="ru-RU" sz="6400" b="1" dirty="0" smtClean="0"/>
              <a:t>себе;</a:t>
            </a:r>
            <a:endParaRPr lang="ru-RU" sz="6400" b="1" dirty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6400" b="1" dirty="0"/>
              <a:t>Неудовлетворённость собственным физическим обликом и его несоответствие идеалам мужественности/женственности, принятым в подростковой среде;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6400" b="1" dirty="0" smtClean="0"/>
              <a:t>Низкий статус и самооценка;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6400" b="1" dirty="0" smtClean="0"/>
              <a:t>Неумение отказать;</a:t>
            </a:r>
            <a:endParaRPr lang="ru-RU" sz="6400" b="1" dirty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6400" b="1" dirty="0" smtClean="0"/>
              <a:t>Психологические состояния  (усталость, депрессия, тревога, отчаянье и др.)</a:t>
            </a:r>
            <a:endParaRPr lang="ru-RU" sz="6400" b="1" dirty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6400" b="1" dirty="0" smtClean="0"/>
              <a:t>Низкий уровень коммуникативных  умений;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6400" b="1" dirty="0" smtClean="0"/>
              <a:t>Выраженная </a:t>
            </a:r>
            <a:r>
              <a:rPr lang="ru-RU" sz="6400" b="1" dirty="0"/>
              <a:t>зависимость от мнения  группы или ее лидера;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6400" b="1" dirty="0" smtClean="0"/>
              <a:t>Отсутствие </a:t>
            </a:r>
            <a:r>
              <a:rPr lang="ru-RU" sz="6400" b="1" dirty="0"/>
              <a:t>близкого друга  </a:t>
            </a:r>
            <a:r>
              <a:rPr lang="ru-RU" sz="6400" b="1" dirty="0" smtClean="0"/>
              <a:t>(близких друзей);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6400" b="1" dirty="0" smtClean="0"/>
              <a:t>Низкая популярность </a:t>
            </a:r>
            <a:r>
              <a:rPr lang="ru-RU" sz="6400" b="1" dirty="0"/>
              <a:t>у лиц противоположного </a:t>
            </a:r>
            <a:r>
              <a:rPr lang="ru-RU" sz="6400" b="1" dirty="0" smtClean="0"/>
              <a:t>пола;</a:t>
            </a:r>
            <a:endParaRPr lang="ru-RU" sz="6400" b="1" dirty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6400" b="1" dirty="0"/>
              <a:t> </a:t>
            </a:r>
            <a:r>
              <a:rPr lang="ru-RU" sz="6400" b="1" dirty="0" smtClean="0"/>
              <a:t>Неумение преодолевать жизненные трудности.</a:t>
            </a:r>
          </a:p>
          <a:p>
            <a:pPr marL="0" indent="0">
              <a:buNone/>
              <a:defRPr/>
            </a:pP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052736"/>
            <a:ext cx="286870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9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764704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Защитные факторы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endParaRPr lang="ru-RU" dirty="0" smtClean="0"/>
          </a:p>
          <a:p>
            <a:pPr marL="0" indent="0">
              <a:buNone/>
              <a:defRPr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94760" y="2060848"/>
            <a:ext cx="50413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Б</a:t>
            </a:r>
            <a:r>
              <a:rPr lang="ru-RU" sz="2000" b="1" dirty="0" smtClean="0"/>
              <a:t>лагополучное </a:t>
            </a:r>
            <a:r>
              <a:rPr lang="ru-RU" sz="2000" b="1" dirty="0"/>
              <a:t>социальное окружение;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Устойчивость к стрессу, физическое и психическое благополучие;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Крепкие </a:t>
            </a:r>
            <a:r>
              <a:rPr lang="ru-RU" sz="2000" b="1" dirty="0"/>
              <a:t>семейные </a:t>
            </a:r>
            <a:r>
              <a:rPr lang="ru-RU" sz="2000" b="1" dirty="0" smtClean="0"/>
              <a:t>узы, доверительные и теплые отношения с родителями;</a:t>
            </a:r>
            <a:endParaRPr lang="ru-RU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У</a:t>
            </a:r>
            <a:r>
              <a:rPr lang="ru-RU" sz="2000" b="1" dirty="0" smtClean="0"/>
              <a:t>спех </a:t>
            </a:r>
            <a:r>
              <a:rPr lang="ru-RU" sz="2000" b="1" dirty="0"/>
              <a:t>в школьных </a:t>
            </a:r>
            <a:r>
              <a:rPr lang="ru-RU" sz="2000" b="1" dirty="0" smtClean="0"/>
              <a:t>мероприятиях;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Компетентность каком-то виде мастерства (спорте, музыке и др.)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В</a:t>
            </a:r>
            <a:r>
              <a:rPr lang="ru-RU" sz="2000" b="1" dirty="0" smtClean="0"/>
              <a:t>ысокий статус в коллективе, в классе</a:t>
            </a:r>
            <a:r>
              <a:rPr lang="ru-RU" sz="2000" b="1" dirty="0"/>
              <a:t>;</a:t>
            </a:r>
            <a:endParaRPr lang="ru-R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У</a:t>
            </a:r>
            <a:r>
              <a:rPr lang="ru-RU" sz="2000" b="1" dirty="0" smtClean="0"/>
              <a:t>стойчивость </a:t>
            </a:r>
            <a:r>
              <a:rPr lang="ru-RU" sz="2000" b="1" dirty="0"/>
              <a:t>к давлению </a:t>
            </a:r>
            <a:r>
              <a:rPr lang="ru-RU" sz="2000" b="1" dirty="0" smtClean="0"/>
              <a:t>сверстников;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У</a:t>
            </a:r>
            <a:r>
              <a:rPr lang="ru-RU" sz="2000" b="1" dirty="0" smtClean="0"/>
              <a:t>мение </a:t>
            </a:r>
            <a:r>
              <a:rPr lang="ru-RU" sz="2000" b="1" dirty="0"/>
              <a:t>контролировать свое </a:t>
            </a:r>
            <a:r>
              <a:rPr lang="ru-RU" sz="2000" b="1" dirty="0" smtClean="0"/>
              <a:t>поведение.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16832"/>
            <a:ext cx="3347715" cy="266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57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48303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Наиболее частые способы употребления: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ru-RU" dirty="0"/>
              <a:t>К</a:t>
            </a:r>
            <a:r>
              <a:rPr lang="ru-RU" dirty="0" smtClean="0"/>
              <a:t>урение </a:t>
            </a:r>
            <a:r>
              <a:rPr lang="ru-RU" dirty="0"/>
              <a:t>(гашиш, марихуана, </a:t>
            </a:r>
            <a:r>
              <a:rPr lang="ru-RU" dirty="0" err="1"/>
              <a:t>анаша</a:t>
            </a:r>
            <a:r>
              <a:rPr lang="ru-RU" dirty="0"/>
              <a:t>, </a:t>
            </a:r>
            <a:r>
              <a:rPr lang="ru-RU" dirty="0" smtClean="0"/>
              <a:t>героин, </a:t>
            </a:r>
            <a:r>
              <a:rPr lang="ru-RU" dirty="0" err="1" smtClean="0"/>
              <a:t>спайсы</a:t>
            </a:r>
            <a:r>
              <a:rPr lang="ru-RU" dirty="0"/>
              <a:t> </a:t>
            </a:r>
            <a:r>
              <a:rPr lang="ru-RU" dirty="0" smtClean="0"/>
              <a:t>и др.);</a:t>
            </a:r>
            <a:endParaRPr lang="ru-RU" dirty="0"/>
          </a:p>
          <a:p>
            <a:pPr>
              <a:defRPr/>
            </a:pPr>
            <a:r>
              <a:rPr lang="ru-RU" dirty="0"/>
              <a:t>В</a:t>
            </a:r>
            <a:r>
              <a:rPr lang="ru-RU" dirty="0" smtClean="0"/>
              <a:t>нутривенное введение наркотических веществ(</a:t>
            </a:r>
            <a:r>
              <a:rPr lang="ru-RU" dirty="0"/>
              <a:t>э</a:t>
            </a:r>
            <a:r>
              <a:rPr lang="ru-RU" dirty="0" smtClean="0"/>
              <a:t>кстракт из маковой </a:t>
            </a:r>
            <a:r>
              <a:rPr lang="ru-RU" dirty="0"/>
              <a:t>соломки “</a:t>
            </a:r>
            <a:r>
              <a:rPr lang="ru-RU" dirty="0" err="1"/>
              <a:t>ширка</a:t>
            </a:r>
            <a:r>
              <a:rPr lang="ru-RU" dirty="0"/>
              <a:t>”, </a:t>
            </a:r>
            <a:r>
              <a:rPr lang="ru-RU" dirty="0" smtClean="0"/>
              <a:t>героин</a:t>
            </a:r>
            <a:r>
              <a:rPr lang="ru-RU" dirty="0"/>
              <a:t>, </a:t>
            </a:r>
            <a:r>
              <a:rPr lang="ru-RU" dirty="0" err="1"/>
              <a:t>э</a:t>
            </a:r>
            <a:r>
              <a:rPr lang="ru-RU" dirty="0" err="1" smtClean="0"/>
              <a:t>федрон</a:t>
            </a:r>
            <a:r>
              <a:rPr lang="ru-RU" dirty="0" smtClean="0"/>
              <a:t> и др.);</a:t>
            </a:r>
            <a:endParaRPr lang="ru-RU" dirty="0"/>
          </a:p>
          <a:p>
            <a:pPr>
              <a:defRPr/>
            </a:pPr>
            <a:r>
              <a:rPr lang="ru-RU" dirty="0" smtClean="0"/>
              <a:t>Употребление </a:t>
            </a:r>
            <a:r>
              <a:rPr lang="ru-RU" dirty="0" err="1" smtClean="0"/>
              <a:t>таблетированных</a:t>
            </a:r>
            <a:r>
              <a:rPr lang="ru-RU" dirty="0" smtClean="0"/>
              <a:t> </a:t>
            </a:r>
            <a:r>
              <a:rPr lang="ru-RU" dirty="0"/>
              <a:t>форм </a:t>
            </a:r>
            <a:r>
              <a:rPr lang="ru-RU" dirty="0" smtClean="0"/>
              <a:t>(</a:t>
            </a:r>
            <a:r>
              <a:rPr lang="ru-RU" dirty="0" err="1" smtClean="0"/>
              <a:t>экстази</a:t>
            </a:r>
            <a:r>
              <a:rPr lang="ru-RU" dirty="0" smtClean="0"/>
              <a:t>, </a:t>
            </a:r>
            <a:r>
              <a:rPr lang="ru-RU" dirty="0" err="1" smtClean="0"/>
              <a:t>первентин</a:t>
            </a:r>
            <a:r>
              <a:rPr lang="ru-RU" dirty="0" smtClean="0"/>
              <a:t>,  «винт».);</a:t>
            </a:r>
            <a:endParaRPr lang="ru-RU" dirty="0"/>
          </a:p>
          <a:p>
            <a:pPr>
              <a:defRPr/>
            </a:pPr>
            <a:r>
              <a:rPr lang="ru-RU" dirty="0"/>
              <a:t>В</a:t>
            </a:r>
            <a:r>
              <a:rPr lang="ru-RU" dirty="0" smtClean="0"/>
              <a:t>дыхание </a:t>
            </a:r>
            <a:r>
              <a:rPr lang="ru-RU" dirty="0"/>
              <a:t>(</a:t>
            </a:r>
            <a:r>
              <a:rPr lang="ru-RU" dirty="0" smtClean="0"/>
              <a:t>героин, кокаин </a:t>
            </a:r>
            <a:r>
              <a:rPr lang="ru-RU" dirty="0"/>
              <a:t>марихуана, гашиш </a:t>
            </a:r>
            <a:r>
              <a:rPr lang="ru-RU" dirty="0" smtClean="0"/>
              <a:t>и др.).</a:t>
            </a:r>
            <a:endParaRPr lang="ru-RU" dirty="0"/>
          </a:p>
          <a:p>
            <a:pPr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5780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87824" y="483031"/>
            <a:ext cx="570965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Опиоиды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</a:rPr>
              <a:t>(</a:t>
            </a:r>
            <a:r>
              <a:rPr lang="ru-RU" sz="2700" b="1" dirty="0" err="1" smtClean="0">
                <a:solidFill>
                  <a:srgbClr val="C00000"/>
                </a:solidFill>
              </a:rPr>
              <a:t>метадон</a:t>
            </a:r>
            <a:r>
              <a:rPr lang="ru-RU" sz="2700" b="1" dirty="0" smtClean="0">
                <a:solidFill>
                  <a:srgbClr val="C00000"/>
                </a:solidFill>
              </a:rPr>
              <a:t>, морфин, кодеин, героин, </a:t>
            </a:r>
            <a:r>
              <a:rPr lang="ru-RU" sz="2700" b="1" dirty="0" err="1" smtClean="0">
                <a:solidFill>
                  <a:srgbClr val="C00000"/>
                </a:solidFill>
              </a:rPr>
              <a:t>трамадол</a:t>
            </a:r>
            <a:r>
              <a:rPr lang="ru-RU" sz="2700" b="1" dirty="0" smtClean="0">
                <a:solidFill>
                  <a:srgbClr val="C00000"/>
                </a:solidFill>
              </a:rPr>
              <a:t>)</a:t>
            </a:r>
            <a:endParaRPr lang="ru-RU" sz="2700" b="1" dirty="0">
              <a:solidFill>
                <a:srgbClr val="C0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347864" y="1913077"/>
            <a:ext cx="4536504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ru-RU" dirty="0" smtClean="0"/>
              <a:t>	</a:t>
            </a:r>
            <a:r>
              <a:rPr lang="ru-RU" b="1" dirty="0" smtClean="0"/>
              <a:t>Опасное действие: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dirty="0" smtClean="0"/>
              <a:t>сильная физическая  зависимость,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случайная передозировка, заражение ВИЧ, или </a:t>
            </a:r>
            <a:r>
              <a:rPr lang="ru-RU" dirty="0"/>
              <a:t>гепатит С </a:t>
            </a:r>
            <a:r>
              <a:rPr lang="ru-RU" dirty="0" smtClean="0"/>
              <a:t>(использование общей иглы), </a:t>
            </a:r>
          </a:p>
          <a:p>
            <a:pPr marL="0" indent="0">
              <a:buNone/>
              <a:defRPr/>
            </a:pPr>
            <a:r>
              <a:rPr lang="ru-RU" dirty="0" smtClean="0"/>
              <a:t>абсцессы или язвы, </a:t>
            </a:r>
            <a:r>
              <a:rPr lang="ru-RU" dirty="0"/>
              <a:t>сепсис.</a:t>
            </a:r>
            <a:endParaRPr lang="ru-RU" dirty="0" smtClean="0"/>
          </a:p>
        </p:txBody>
      </p:sp>
      <p:pic>
        <p:nvPicPr>
          <p:cNvPr id="7" name="Picture 3" descr="C:\Users\Оксана\Desktop\segodnya.ua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57195"/>
            <a:ext cx="2736304" cy="231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опиа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62" y="3284984"/>
            <a:ext cx="18002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6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23528" y="980729"/>
            <a:ext cx="7772400" cy="64807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  <a:r>
              <a:rPr lang="ru-RU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вебинара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профессиональной компетентности участников в области профилактики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употребления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психоактивных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веществ (ПАВ)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среди детей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молодежи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2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 информированности участников о проблеме наркомании</a:t>
            </a:r>
            <a:r>
              <a:rPr lang="ru-RU" sz="24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информации о наиболее распространенных в молодежной среде </a:t>
            </a:r>
            <a:r>
              <a:rPr lang="ru-RU" sz="2400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психоактивных</a:t>
            </a:r>
            <a:r>
              <a:rPr lang="ru-RU" sz="2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веществах и факторах риска развития зависимости от них,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Ознакомление </a:t>
            </a:r>
            <a:r>
              <a:rPr lang="ru-RU" sz="2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основными методами профилактической работы.</a:t>
            </a:r>
          </a:p>
          <a:p>
            <a:r>
              <a:rPr lang="ru-RU" sz="1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2400" dirty="0" smtClean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62" y="0"/>
            <a:ext cx="1872208" cy="48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55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483031"/>
            <a:ext cx="4608182" cy="92974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КОКАИН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96849" y="1268760"/>
            <a:ext cx="5184576" cy="532859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ru-RU" sz="5600" dirty="0"/>
              <a:t>Эффекты </a:t>
            </a:r>
            <a:r>
              <a:rPr lang="ru-RU" sz="5600" dirty="0" smtClean="0"/>
              <a:t>наступают через </a:t>
            </a:r>
            <a:r>
              <a:rPr lang="ru-RU" sz="5600" dirty="0"/>
              <a:t>10-15 </a:t>
            </a:r>
            <a:r>
              <a:rPr lang="ru-RU" sz="5600" dirty="0" smtClean="0"/>
              <a:t>секунд после вдыхания, </a:t>
            </a:r>
            <a:r>
              <a:rPr lang="ru-RU" sz="5600" dirty="0"/>
              <a:t>достигая максимума через </a:t>
            </a:r>
            <a:r>
              <a:rPr lang="ru-RU" sz="5600" dirty="0" smtClean="0"/>
              <a:t>5 минут</a:t>
            </a:r>
            <a:r>
              <a:rPr lang="ru-RU" sz="5600" dirty="0"/>
              <a:t>, и окончательно выходя из наркотического состояния через  20-30 минут</a:t>
            </a:r>
            <a:r>
              <a:rPr lang="ru-RU" sz="5600" dirty="0" smtClean="0"/>
              <a:t>.</a:t>
            </a:r>
          </a:p>
          <a:p>
            <a:pPr marL="0" indent="0">
              <a:buNone/>
              <a:defRPr/>
            </a:pPr>
            <a:r>
              <a:rPr lang="ru-RU" sz="9600" b="1" dirty="0" smtClean="0">
                <a:solidFill>
                  <a:srgbClr val="C00000"/>
                </a:solidFill>
              </a:rPr>
              <a:t>Опасное действие</a:t>
            </a:r>
            <a:r>
              <a:rPr lang="ru-RU" sz="9600" dirty="0" smtClean="0">
                <a:solidFill>
                  <a:srgbClr val="C00000"/>
                </a:solidFill>
              </a:rPr>
              <a:t>:</a:t>
            </a:r>
          </a:p>
          <a:p>
            <a:pPr>
              <a:defRPr/>
            </a:pPr>
            <a:r>
              <a:rPr lang="ru-RU" sz="7200" dirty="0" smtClean="0"/>
              <a:t>Сильнейшая зависимость, непреодолимая </a:t>
            </a:r>
            <a:r>
              <a:rPr lang="ru-RU" sz="7200" dirty="0"/>
              <a:t>тяга к наркотику;</a:t>
            </a:r>
          </a:p>
          <a:p>
            <a:pPr>
              <a:defRPr/>
            </a:pPr>
            <a:r>
              <a:rPr lang="ru-RU" sz="7200" dirty="0"/>
              <a:t>У</a:t>
            </a:r>
            <a:r>
              <a:rPr lang="ru-RU" sz="7200" dirty="0" smtClean="0"/>
              <a:t>чащение </a:t>
            </a:r>
            <a:r>
              <a:rPr lang="ru-RU" sz="7200" dirty="0"/>
              <a:t>сердцебиения, повышение кровяного давления, </a:t>
            </a:r>
            <a:r>
              <a:rPr lang="ru-RU" sz="7200" dirty="0" smtClean="0"/>
              <a:t>температуры </a:t>
            </a:r>
            <a:r>
              <a:rPr lang="ru-RU" sz="7200" dirty="0"/>
              <a:t>тела;</a:t>
            </a:r>
          </a:p>
          <a:p>
            <a:pPr>
              <a:defRPr/>
            </a:pPr>
            <a:r>
              <a:rPr lang="ru-RU" sz="7200" dirty="0" smtClean="0"/>
              <a:t>Агрессивность, склонность к насилию,</a:t>
            </a:r>
          </a:p>
          <a:p>
            <a:pPr>
              <a:defRPr/>
            </a:pPr>
            <a:r>
              <a:rPr lang="ru-RU" sz="7200" dirty="0"/>
              <a:t>П</a:t>
            </a:r>
            <a:r>
              <a:rPr lang="ru-RU" sz="7200" dirty="0" smtClean="0"/>
              <a:t>отеря </a:t>
            </a:r>
            <a:r>
              <a:rPr lang="ru-RU" sz="7200" dirty="0"/>
              <a:t>аппетита;</a:t>
            </a:r>
          </a:p>
          <a:p>
            <a:pPr>
              <a:defRPr/>
            </a:pPr>
            <a:r>
              <a:rPr lang="ru-RU" sz="7200" dirty="0" smtClean="0"/>
              <a:t>Сильная эйфория, перевозбуждение,</a:t>
            </a:r>
          </a:p>
          <a:p>
            <a:pPr>
              <a:defRPr/>
            </a:pPr>
            <a:r>
              <a:rPr lang="ru-RU" sz="7200" dirty="0" smtClean="0"/>
              <a:t>Паника </a:t>
            </a:r>
            <a:r>
              <a:rPr lang="ru-RU" sz="7200" dirty="0"/>
              <a:t>и </a:t>
            </a:r>
            <a:r>
              <a:rPr lang="ru-RU" sz="7200" dirty="0" smtClean="0"/>
              <a:t>психоз, </a:t>
            </a:r>
          </a:p>
          <a:p>
            <a:pPr>
              <a:defRPr/>
            </a:pPr>
            <a:r>
              <a:rPr lang="ru-RU" sz="7200" dirty="0"/>
              <a:t>О</a:t>
            </a:r>
            <a:r>
              <a:rPr lang="ru-RU" sz="7200" dirty="0" smtClean="0"/>
              <a:t>сязательные </a:t>
            </a:r>
            <a:r>
              <a:rPr lang="ru-RU" sz="7200" dirty="0"/>
              <a:t>галлюцинации, создающие иллюзию жучков, роющихся под кожей;</a:t>
            </a:r>
          </a:p>
          <a:p>
            <a:pPr>
              <a:defRPr/>
            </a:pPr>
            <a:r>
              <a:rPr lang="ru-RU" sz="7200" dirty="0"/>
              <a:t>Т</a:t>
            </a:r>
            <a:r>
              <a:rPr lang="ru-RU" sz="7200" dirty="0" smtClean="0"/>
              <a:t>ревога </a:t>
            </a:r>
            <a:r>
              <a:rPr lang="ru-RU" sz="7200" dirty="0"/>
              <a:t>и паранойя;</a:t>
            </a:r>
          </a:p>
          <a:p>
            <a:pPr>
              <a:defRPr/>
            </a:pPr>
            <a:r>
              <a:rPr lang="ru-RU" sz="7200" dirty="0"/>
              <a:t>Д</a:t>
            </a:r>
            <a:r>
              <a:rPr lang="ru-RU" sz="7200" dirty="0" smtClean="0"/>
              <a:t>епрессия</a:t>
            </a:r>
            <a:r>
              <a:rPr lang="ru-RU" sz="7200" dirty="0"/>
              <a:t>;</a:t>
            </a:r>
          </a:p>
          <a:p>
            <a:pPr>
              <a:defRPr/>
            </a:pPr>
            <a:r>
              <a:rPr lang="ru-RU" sz="7200" dirty="0"/>
              <a:t>К</a:t>
            </a:r>
            <a:r>
              <a:rPr lang="ru-RU" sz="7200" dirty="0" smtClean="0"/>
              <a:t>онвульсии</a:t>
            </a:r>
            <a:r>
              <a:rPr lang="ru-RU" sz="7200" dirty="0"/>
              <a:t>, приступы и внезапная смерть от передозировки (даже после одного приёма).</a:t>
            </a:r>
            <a:br>
              <a:rPr lang="ru-RU" sz="7200" dirty="0"/>
            </a:br>
            <a:endParaRPr lang="ru-RU" sz="72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402" y="3284984"/>
            <a:ext cx="2603202" cy="2088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0" y="764704"/>
            <a:ext cx="333375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2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4941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КАНАБИНОИДЫ</a:t>
            </a: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96752"/>
            <a:ext cx="2664183" cy="263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75" y="3597409"/>
            <a:ext cx="2423881" cy="248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07904" y="1473750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/>
              <a:t>Опасное действие</a:t>
            </a:r>
            <a:r>
              <a:rPr lang="ru-RU" sz="20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</a:t>
            </a:r>
            <a:r>
              <a:rPr lang="ru-RU" dirty="0" smtClean="0"/>
              <a:t>аблюдается </a:t>
            </a:r>
            <a:r>
              <a:rPr lang="ru-RU" dirty="0"/>
              <a:t>нарушение координации </a:t>
            </a:r>
            <a:r>
              <a:rPr lang="ru-RU" dirty="0" smtClean="0"/>
              <a:t>движений и реакции легких,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Учащение сердцебиения, беспокойство,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</a:t>
            </a:r>
            <a:r>
              <a:rPr lang="ru-RU" dirty="0" smtClean="0"/>
              <a:t>озможны паника, психозы,</a:t>
            </a:r>
          </a:p>
          <a:p>
            <a:r>
              <a:rPr lang="ru-RU" dirty="0" smtClean="0"/>
              <a:t>Долгое </a:t>
            </a:r>
            <a:r>
              <a:rPr lang="ru-RU" dirty="0"/>
              <a:t>употребление марихуаны оказывает крайне пагубное влияние на клетки головного мозга, половые органы, селезенку и почки.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 мужчин </a:t>
            </a:r>
            <a:r>
              <a:rPr lang="ru-RU" dirty="0" smtClean="0"/>
              <a:t>меняется </a:t>
            </a:r>
            <a:r>
              <a:rPr lang="ru-RU" dirty="0"/>
              <a:t>структура мужских половых клеток – сперматозоидов.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 </a:t>
            </a:r>
            <a:r>
              <a:rPr lang="ru-RU" dirty="0"/>
              <a:t>женщин нарушается менструальный цикл и даже возникает опасность рождения недоразвитого ребенка, который в будущем будет отставать </a:t>
            </a:r>
            <a:r>
              <a:rPr lang="ru-RU" dirty="0" smtClean="0"/>
              <a:t>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09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480843"/>
            <a:ext cx="5709650" cy="114300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FF6600"/>
                </a:solidFill>
              </a:rPr>
              <a:t>Насвай</a:t>
            </a:r>
            <a:endParaRPr lang="ru-RU" sz="4000" b="1" dirty="0">
              <a:solidFill>
                <a:srgbClr val="FF66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347864" y="1913077"/>
            <a:ext cx="4536504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  <a:defRPr/>
            </a:pPr>
            <a:r>
              <a:rPr lang="ru-RU" dirty="0" smtClean="0"/>
              <a:t>	</a:t>
            </a:r>
            <a:r>
              <a:rPr lang="ru-RU" b="1" dirty="0" smtClean="0">
                <a:solidFill>
                  <a:srgbClr val="FF0000"/>
                </a:solidFill>
              </a:rPr>
              <a:t>Опасное действие: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>Потребление </a:t>
            </a:r>
            <a:r>
              <a:rPr lang="ru-RU" dirty="0" smtClean="0"/>
              <a:t>может </a:t>
            </a:r>
            <a:r>
              <a:rPr lang="ru-RU" dirty="0"/>
              <a:t>привести к зависимости и дальнейшим физическими отклонениями в работе организма и своеобразными ощущениями, такими как:</a:t>
            </a:r>
          </a:p>
          <a:p>
            <a:pPr marL="0" indent="0">
              <a:buNone/>
              <a:defRPr/>
            </a:pPr>
            <a:r>
              <a:rPr lang="ru-RU" dirty="0"/>
              <a:t>Вегетативные нарушения</a:t>
            </a:r>
          </a:p>
          <a:p>
            <a:pPr>
              <a:defRPr/>
            </a:pPr>
            <a:r>
              <a:rPr lang="ru-RU" dirty="0"/>
              <a:t>Потливость</a:t>
            </a:r>
          </a:p>
          <a:p>
            <a:pPr>
              <a:defRPr/>
            </a:pPr>
            <a:r>
              <a:rPr lang="ru-RU" dirty="0"/>
              <a:t>Ортостатический коллапс (состояние, при резком изменении положения тела, человек испытывает головокружение, темнеет в глазах)</a:t>
            </a:r>
          </a:p>
          <a:p>
            <a:pPr>
              <a:defRPr/>
            </a:pPr>
            <a:r>
              <a:rPr lang="ru-RU" dirty="0"/>
              <a:t>Обморочное состояние.</a:t>
            </a:r>
          </a:p>
          <a:p>
            <a:pPr>
              <a:defRPr/>
            </a:pPr>
            <a:r>
              <a:rPr lang="ru-RU" dirty="0" smtClean="0"/>
              <a:t>Заболевания </a:t>
            </a:r>
            <a:r>
              <a:rPr lang="ru-RU" dirty="0"/>
              <a:t>зубов;</a:t>
            </a:r>
          </a:p>
          <a:p>
            <a:pPr>
              <a:defRPr/>
            </a:pPr>
            <a:r>
              <a:rPr lang="ru-RU" dirty="0"/>
              <a:t>Заболевания слизистой ротовой полости;</a:t>
            </a:r>
          </a:p>
          <a:p>
            <a:pPr>
              <a:defRPr/>
            </a:pPr>
            <a:r>
              <a:rPr lang="ru-RU" dirty="0"/>
              <a:t>Заболевания слизистой </a:t>
            </a:r>
            <a:r>
              <a:rPr lang="ru-RU" dirty="0" smtClean="0"/>
              <a:t>пищевода.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484784"/>
            <a:ext cx="26642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насыбай</a:t>
            </a:r>
            <a:r>
              <a:rPr lang="ru-RU" dirty="0"/>
              <a:t>, нас, </a:t>
            </a:r>
            <a:r>
              <a:rPr lang="ru-RU" dirty="0" err="1"/>
              <a:t>нац</a:t>
            </a:r>
            <a:r>
              <a:rPr lang="ru-RU" dirty="0"/>
              <a:t>, нос, </a:t>
            </a:r>
            <a:r>
              <a:rPr lang="ru-RU" dirty="0" err="1"/>
              <a:t>айс</a:t>
            </a:r>
            <a:r>
              <a:rPr lang="ru-RU" dirty="0"/>
              <a:t>) — вид </a:t>
            </a:r>
            <a:r>
              <a:rPr lang="ru-RU" dirty="0" err="1"/>
              <a:t>некурительного</a:t>
            </a:r>
            <a:r>
              <a:rPr lang="ru-RU" dirty="0"/>
              <a:t> табачного изделия, традиционный для Центральной Азии.</a:t>
            </a:r>
          </a:p>
          <a:p>
            <a:r>
              <a:rPr lang="ru-RU" dirty="0"/>
              <a:t>Основными составляющими </a:t>
            </a:r>
            <a:r>
              <a:rPr lang="ru-RU" dirty="0" err="1"/>
              <a:t>насвая</a:t>
            </a:r>
            <a:r>
              <a:rPr lang="ru-RU" dirty="0"/>
              <a:t> являются </a:t>
            </a:r>
            <a:r>
              <a:rPr lang="ru-RU" b="1" dirty="0"/>
              <a:t>табак и щёлочь </a:t>
            </a:r>
            <a:r>
              <a:rPr lang="ru-RU" dirty="0"/>
              <a:t>(</a:t>
            </a:r>
            <a:r>
              <a:rPr lang="ru-RU" dirty="0" err="1"/>
              <a:t>гашёная</a:t>
            </a:r>
            <a:r>
              <a:rPr lang="ru-RU" dirty="0"/>
              <a:t> известь).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87531"/>
            <a:ext cx="2771775" cy="16478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0" y="486916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6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75690"/>
            <a:ext cx="4392158" cy="1143000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C00000"/>
                </a:solidFill>
              </a:rPr>
              <a:t>Спайсы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57256" y="1196752"/>
            <a:ext cx="6203032" cy="547260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1800" b="1" dirty="0" err="1"/>
              <a:t>Spice</a:t>
            </a:r>
            <a:r>
              <a:rPr lang="ru-RU" sz="1800" b="1" dirty="0"/>
              <a:t> («</a:t>
            </a:r>
            <a:r>
              <a:rPr lang="ru-RU" sz="1800" b="1" dirty="0" err="1"/>
              <a:t>спайс»,</a:t>
            </a:r>
            <a:r>
              <a:rPr lang="ru-RU" sz="1800" dirty="0" err="1"/>
              <a:t>с</a:t>
            </a:r>
            <a:r>
              <a:rPr lang="ru-RU" sz="1800" dirty="0"/>
              <a:t> англ. «приправа», «специя») — один из брендов курительных смесей, поставляемых в продажу в виде травы с нанесённым химическим веществом. </a:t>
            </a:r>
          </a:p>
          <a:p>
            <a:pPr>
              <a:defRPr/>
            </a:pPr>
            <a:r>
              <a:rPr lang="ru-RU" sz="1800" dirty="0"/>
              <a:t>Обладает </a:t>
            </a:r>
            <a:r>
              <a:rPr lang="ru-RU" sz="1800" dirty="0" err="1"/>
              <a:t>психоактивным</a:t>
            </a:r>
            <a:r>
              <a:rPr lang="ru-RU" sz="1800" dirty="0"/>
              <a:t> действием, аналогичным действию марихуаны</a:t>
            </a:r>
            <a:r>
              <a:rPr lang="ru-RU" sz="1800" dirty="0" smtClean="0"/>
              <a:t>.</a:t>
            </a:r>
          </a:p>
          <a:p>
            <a:pPr>
              <a:defRPr/>
            </a:pPr>
            <a:r>
              <a:rPr lang="ru-RU" sz="1800" dirty="0" smtClean="0"/>
              <a:t> </a:t>
            </a:r>
            <a:r>
              <a:rPr lang="ru-RU" sz="1800" dirty="0"/>
              <a:t>Д</a:t>
            </a:r>
            <a:r>
              <a:rPr lang="ru-RU" sz="1800" dirty="0" smtClean="0"/>
              <a:t>ействующим </a:t>
            </a:r>
            <a:r>
              <a:rPr lang="ru-RU" sz="1800" dirty="0"/>
              <a:t>компонентом смесей являются </a:t>
            </a:r>
            <a:r>
              <a:rPr lang="ru-RU" sz="1800" dirty="0" smtClean="0"/>
              <a:t>вещества не растительного </a:t>
            </a:r>
            <a:r>
              <a:rPr lang="ru-RU" sz="1800" dirty="0"/>
              <a:t>происхождения, а синтетические </a:t>
            </a:r>
            <a:r>
              <a:rPr lang="ru-RU" sz="1800" dirty="0" smtClean="0"/>
              <a:t>аналоги. </a:t>
            </a:r>
          </a:p>
          <a:p>
            <a:pPr>
              <a:defRPr/>
            </a:pPr>
            <a:r>
              <a:rPr lang="ru-RU" sz="1800" dirty="0" smtClean="0"/>
              <a:t>В </a:t>
            </a:r>
            <a:r>
              <a:rPr lang="ru-RU" sz="1800" dirty="0"/>
              <a:t>настоящее время синтетические </a:t>
            </a:r>
            <a:r>
              <a:rPr lang="ru-RU" sz="1800" dirty="0" err="1"/>
              <a:t>каннабиноиды</a:t>
            </a:r>
            <a:r>
              <a:rPr lang="ru-RU" sz="1800" dirty="0"/>
              <a:t>, являющиеся действующими веществами </a:t>
            </a:r>
            <a:r>
              <a:rPr lang="ru-RU" sz="1800" dirty="0" err="1"/>
              <a:t>Spice</a:t>
            </a:r>
            <a:r>
              <a:rPr lang="ru-RU" sz="1800" dirty="0"/>
              <a:t>, запрещены в большинстве стран мира, в том числе в России, Украине, США и многих странах Европейского союза</a:t>
            </a:r>
            <a:r>
              <a:rPr lang="ru-RU" sz="1800" dirty="0" smtClean="0"/>
              <a:t>.</a:t>
            </a:r>
          </a:p>
          <a:p>
            <a:pPr marL="0" indent="0">
              <a:buNone/>
              <a:defRPr/>
            </a:pPr>
            <a:r>
              <a:rPr lang="ru-RU" sz="1800" b="1" dirty="0"/>
              <a:t>Опасное действие</a:t>
            </a:r>
            <a:r>
              <a:rPr lang="ru-RU" sz="1800" b="1" dirty="0" smtClean="0"/>
              <a:t>: </a:t>
            </a:r>
          </a:p>
          <a:p>
            <a:pPr marL="0" indent="0">
              <a:buNone/>
              <a:defRPr/>
            </a:pPr>
            <a:r>
              <a:rPr lang="ru-RU" sz="1800" dirty="0"/>
              <a:t>И</a:t>
            </a:r>
            <a:r>
              <a:rPr lang="ru-RU" sz="1800" dirty="0" smtClean="0"/>
              <a:t>зменение </a:t>
            </a:r>
            <a:r>
              <a:rPr lang="ru-RU" sz="1800" dirty="0"/>
              <a:t>психического состояния: осложнения в виде психозов с двигательным возбуждением, галлюцинациями и опасными действиями нередко приводят к трагическим последствиям и даже к суицидам.</a:t>
            </a:r>
          </a:p>
          <a:p>
            <a:pPr>
              <a:defRPr/>
            </a:pPr>
            <a:endParaRPr lang="ru-RU" sz="1800" dirty="0"/>
          </a:p>
          <a:p>
            <a:pPr marL="0" indent="0">
              <a:buNone/>
              <a:defRPr/>
            </a:pPr>
            <a:endParaRPr lang="ru-RU" sz="18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52736"/>
            <a:ext cx="2454473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805" y="3140968"/>
            <a:ext cx="2594868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72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1546" y="241515"/>
            <a:ext cx="8784646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solidFill>
                  <a:srgbClr val="C00000"/>
                </a:solidFill>
              </a:rPr>
              <a:t>Амфетамины</a:t>
            </a:r>
            <a:r>
              <a:rPr lang="ru-RU" sz="3600" b="1" dirty="0">
                <a:solidFill>
                  <a:srgbClr val="C00000"/>
                </a:solidFill>
              </a:rPr>
              <a:t>, «ФЕН»,  </a:t>
            </a:r>
            <a:r>
              <a:rPr lang="ru-RU" sz="3600" b="1" dirty="0" smtClean="0">
                <a:solidFill>
                  <a:srgbClr val="C00000"/>
                </a:solidFill>
              </a:rPr>
              <a:t>(</a:t>
            </a:r>
            <a:r>
              <a:rPr lang="ru-RU" sz="3600" b="1" dirty="0" err="1" smtClean="0">
                <a:solidFill>
                  <a:srgbClr val="C00000"/>
                </a:solidFill>
              </a:rPr>
              <a:t>психостимуляторы</a:t>
            </a:r>
            <a:r>
              <a:rPr lang="ru-RU" sz="3600" b="1" dirty="0" smtClean="0">
                <a:solidFill>
                  <a:srgbClr val="C00000"/>
                </a:solidFill>
              </a:rPr>
              <a:t>)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56792"/>
            <a:ext cx="2409395" cy="223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196752"/>
            <a:ext cx="59046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Опасное действие: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Увеличивается нагрузка </a:t>
            </a:r>
            <a:r>
              <a:rPr lang="ru-RU" sz="2400" dirty="0"/>
              <a:t>на </a:t>
            </a:r>
            <a:r>
              <a:rPr lang="ru-RU" sz="2400" dirty="0" smtClean="0"/>
              <a:t>сердце, </a:t>
            </a:r>
            <a:r>
              <a:rPr lang="ru-RU" sz="2400" dirty="0"/>
              <a:t>а также </a:t>
            </a:r>
            <a:r>
              <a:rPr lang="ru-RU" sz="2400" dirty="0" smtClean="0"/>
              <a:t>повышается </a:t>
            </a:r>
            <a:r>
              <a:rPr lang="ru-RU" sz="2400" dirty="0"/>
              <a:t>артериальное давление</a:t>
            </a:r>
            <a:r>
              <a:rPr lang="ru-RU" sz="2400" dirty="0" smtClean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Р</a:t>
            </a:r>
            <a:r>
              <a:rPr lang="ru-RU" sz="2400" dirty="0" smtClean="0"/>
              <a:t>иск  </a:t>
            </a:r>
            <a:r>
              <a:rPr lang="ru-RU" sz="2400" dirty="0"/>
              <a:t>сердечно-сосудистых заболеваний, инфаркта и инсульта. </a:t>
            </a:r>
            <a:endParaRPr lang="ru-RU" sz="2400" dirty="0" smtClean="0"/>
          </a:p>
          <a:p>
            <a:r>
              <a:rPr lang="ru-RU" b="1" dirty="0" smtClean="0"/>
              <a:t>Тяжелые последствия: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 smtClean="0"/>
              <a:t> </a:t>
            </a:r>
            <a:r>
              <a:rPr lang="ru-RU" dirty="0" err="1" smtClean="0"/>
              <a:t>амфетаминовый</a:t>
            </a:r>
            <a:r>
              <a:rPr lang="ru-RU" dirty="0" smtClean="0"/>
              <a:t> </a:t>
            </a:r>
            <a:r>
              <a:rPr lang="ru-RU" dirty="0"/>
              <a:t>психоз. Этот вид психического расстройства </a:t>
            </a:r>
            <a:r>
              <a:rPr lang="ru-RU" dirty="0" smtClean="0"/>
              <a:t>очень </a:t>
            </a:r>
            <a:r>
              <a:rPr lang="ru-RU" dirty="0"/>
              <a:t>похож на </a:t>
            </a:r>
            <a:r>
              <a:rPr lang="ru-RU" dirty="0" err="1"/>
              <a:t>параноидальную</a:t>
            </a:r>
            <a:r>
              <a:rPr lang="ru-RU" dirty="0"/>
              <a:t> шизофрению. </a:t>
            </a:r>
            <a:endParaRPr lang="ru-RU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smtClean="0"/>
              <a:t>При инъекционном употреблении- заражение ВИЧ, </a:t>
            </a:r>
            <a:r>
              <a:rPr lang="ru-RU" dirty="0"/>
              <a:t>гепатит С.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28169" y="4221088"/>
            <a:ext cx="23363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по химической структуре напоминают адреналин и норадреналин – стимуляторы, вырабатываемые организмом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390626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1546" y="241515"/>
            <a:ext cx="8784646" cy="1143000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C00000"/>
                </a:solidFill>
              </a:rPr>
              <a:t>Экстази</a:t>
            </a:r>
            <a:r>
              <a:rPr lang="ru-RU" sz="3600" b="1" dirty="0" smtClean="0">
                <a:solidFill>
                  <a:srgbClr val="C00000"/>
                </a:solidFill>
              </a:rPr>
              <a:t> («</a:t>
            </a:r>
            <a:r>
              <a:rPr lang="ru-RU" sz="3600" b="1" dirty="0" err="1" smtClean="0">
                <a:solidFill>
                  <a:srgbClr val="C00000"/>
                </a:solidFill>
              </a:rPr>
              <a:t>клубный»наркотик</a:t>
            </a:r>
            <a:r>
              <a:rPr lang="ru-RU" sz="3600" b="1" dirty="0" smtClean="0">
                <a:solidFill>
                  <a:srgbClr val="C00000"/>
                </a:solidFill>
              </a:rPr>
              <a:t>)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2484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8218" y="3645023"/>
            <a:ext cx="41044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Опасное действие: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Повреждение рецепторов мозга,</a:t>
            </a:r>
          </a:p>
          <a:p>
            <a:r>
              <a:rPr lang="ru-RU" dirty="0" smtClean="0"/>
              <a:t>Наркотик </a:t>
            </a:r>
            <a:r>
              <a:rPr lang="ru-RU" dirty="0"/>
              <a:t>вызывает усиленный расход влаги, при этом подавляет чувство жажды.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На </a:t>
            </a:r>
            <a:r>
              <a:rPr lang="ru-RU" dirty="0"/>
              <a:t>дискотеках, после многочасовых потогонных плясок, человек может умереть от обезвоживания и теплового удара.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674" y="1196752"/>
            <a:ext cx="4256087" cy="312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21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625252"/>
            <a:ext cx="5958603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ГАЛЮЦИНОГЕНЫ (</a:t>
            </a:r>
            <a:r>
              <a:rPr lang="ru-RU" sz="2400" b="1" dirty="0" err="1" smtClean="0">
                <a:solidFill>
                  <a:srgbClr val="C00000"/>
                </a:solidFill>
              </a:rPr>
              <a:t>мескалин</a:t>
            </a:r>
            <a:r>
              <a:rPr lang="ru-RU" sz="2400" b="1" dirty="0" smtClean="0">
                <a:solidFill>
                  <a:srgbClr val="C00000"/>
                </a:solidFill>
              </a:rPr>
              <a:t>, </a:t>
            </a:r>
            <a:r>
              <a:rPr lang="ru-RU" sz="2400" b="1" dirty="0">
                <a:solidFill>
                  <a:srgbClr val="C00000"/>
                </a:solidFill>
              </a:rPr>
              <a:t>грибы рода </a:t>
            </a:r>
            <a:r>
              <a:rPr lang="ru-RU" sz="2400" b="1" dirty="0" err="1">
                <a:solidFill>
                  <a:srgbClr val="C00000"/>
                </a:solidFill>
              </a:rPr>
              <a:t>Psilotsibum</a:t>
            </a:r>
            <a:r>
              <a:rPr lang="ru-RU" sz="2400" b="1" dirty="0">
                <a:solidFill>
                  <a:srgbClr val="C00000"/>
                </a:solidFill>
              </a:rPr>
              <a:t>, содержащие </a:t>
            </a:r>
            <a:r>
              <a:rPr lang="ru-RU" sz="2400" b="1" dirty="0" err="1">
                <a:solidFill>
                  <a:srgbClr val="C00000"/>
                </a:solidFill>
              </a:rPr>
              <a:t>псилоцин</a:t>
            </a:r>
            <a:r>
              <a:rPr lang="ru-RU" sz="2400" b="1" dirty="0">
                <a:solidFill>
                  <a:srgbClr val="C00000"/>
                </a:solidFill>
              </a:rPr>
              <a:t>, </a:t>
            </a:r>
            <a:r>
              <a:rPr lang="ru-RU" sz="2400" b="1" dirty="0" err="1">
                <a:solidFill>
                  <a:srgbClr val="C00000"/>
                </a:solidFill>
              </a:rPr>
              <a:t>псилоцибин</a:t>
            </a:r>
            <a:r>
              <a:rPr lang="ru-RU" sz="2400" b="1" dirty="0">
                <a:solidFill>
                  <a:srgbClr val="C00000"/>
                </a:solidFill>
              </a:rPr>
              <a:t>), ЛСД</a:t>
            </a:r>
            <a:br>
              <a:rPr lang="ru-RU" sz="2400" b="1" dirty="0">
                <a:solidFill>
                  <a:srgbClr val="C00000"/>
                </a:solidFill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ru-RU" b="1" dirty="0"/>
              <a:t>Опасное действие:</a:t>
            </a:r>
          </a:p>
          <a:p>
            <a:pPr>
              <a:defRPr/>
            </a:pPr>
            <a:r>
              <a:rPr lang="ru-RU" dirty="0"/>
              <a:t>Непредсказуемое поведение, </a:t>
            </a:r>
          </a:p>
          <a:p>
            <a:pPr>
              <a:defRPr/>
            </a:pPr>
            <a:r>
              <a:rPr lang="ru-RU" dirty="0" smtClean="0"/>
              <a:t>Немотивированная </a:t>
            </a:r>
            <a:r>
              <a:rPr lang="ru-RU" dirty="0"/>
              <a:t>агрессивность,</a:t>
            </a:r>
          </a:p>
          <a:p>
            <a:pPr>
              <a:defRPr/>
            </a:pPr>
            <a:r>
              <a:rPr lang="ru-RU" dirty="0" smtClean="0"/>
              <a:t>Возвратные галлюцинации</a:t>
            </a:r>
            <a:r>
              <a:rPr lang="ru-RU" dirty="0"/>
              <a:t>,</a:t>
            </a:r>
          </a:p>
          <a:p>
            <a:pPr>
              <a:defRPr/>
            </a:pPr>
            <a:r>
              <a:rPr lang="ru-RU" dirty="0" smtClean="0"/>
              <a:t>Возможны </a:t>
            </a:r>
            <a:r>
              <a:rPr lang="ru-RU" dirty="0"/>
              <a:t>суицидальные </a:t>
            </a:r>
            <a:r>
              <a:rPr lang="ru-RU" dirty="0" smtClean="0"/>
              <a:t>попытки.</a:t>
            </a:r>
            <a:endParaRPr lang="ru-RU" dirty="0"/>
          </a:p>
          <a:p>
            <a:pPr marL="0" indent="0">
              <a:buNone/>
              <a:defRPr/>
            </a:pPr>
            <a:endParaRPr lang="ru-RU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47238"/>
            <a:ext cx="2663825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96752"/>
            <a:ext cx="2773363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5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1546" y="241515"/>
            <a:ext cx="8784646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Летучие </a:t>
            </a:r>
            <a:r>
              <a:rPr lang="ru-RU" sz="3600" b="1" dirty="0" err="1">
                <a:solidFill>
                  <a:srgbClr val="C00000"/>
                </a:solidFill>
              </a:rPr>
              <a:t>ингалянты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Аэрозоли в баллонах, газ бутан, </a:t>
            </a:r>
            <a:r>
              <a:rPr lang="ru-RU" sz="2400" dirty="0" err="1" smtClean="0"/>
              <a:t>растворители,бензин,ацетон</a:t>
            </a:r>
            <a:r>
              <a:rPr lang="ru-RU" sz="2400" dirty="0"/>
              <a:t>, </a:t>
            </a:r>
            <a:r>
              <a:rPr lang="ru-RU" sz="2400" dirty="0" err="1"/>
              <a:t>разжижители</a:t>
            </a:r>
            <a:r>
              <a:rPr lang="ru-RU" sz="2400" dirty="0"/>
              <a:t> красок, клей и </a:t>
            </a:r>
            <a:r>
              <a:rPr lang="ru-RU" sz="2400" dirty="0" smtClean="0"/>
              <a:t>др.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					</a:t>
            </a:r>
            <a:r>
              <a:rPr lang="ru-RU" sz="2400" b="1" dirty="0" smtClean="0"/>
              <a:t>Опасное действие</a:t>
            </a:r>
            <a:endParaRPr lang="ru-RU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3633787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427984" y="293347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Нарушение </a:t>
            </a:r>
            <a:r>
              <a:rPr lang="ru-RU" dirty="0" smtClean="0"/>
              <a:t>координации и равновесия,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Нарушения сердечного ритма,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Остановка дыхания, отек легких, 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Токсическое поражение печени,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Необратимые поражения головного мозга,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Отставание подростков в умственном и  психическом развитии.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320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483031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Кустарный наркотик «крокодил» </a:t>
            </a:r>
            <a:r>
              <a:rPr lang="ru-RU" sz="2400" b="1" dirty="0" smtClean="0">
                <a:solidFill>
                  <a:srgbClr val="C00000"/>
                </a:solidFill>
              </a:rPr>
              <a:t>(</a:t>
            </a:r>
            <a:r>
              <a:rPr lang="ru-RU" sz="2400" b="1" dirty="0" err="1" smtClean="0">
                <a:solidFill>
                  <a:srgbClr val="C00000"/>
                </a:solidFill>
              </a:rPr>
              <a:t>дезаморфин</a:t>
            </a:r>
            <a:r>
              <a:rPr lang="ru-RU" sz="2400" b="1" dirty="0" smtClean="0">
                <a:solidFill>
                  <a:srgbClr val="C00000"/>
                </a:solidFill>
              </a:rPr>
              <a:t>)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ru-RU" b="1" dirty="0"/>
              <a:t>Опасное действие</a:t>
            </a:r>
            <a:r>
              <a:rPr lang="ru-RU" b="1" dirty="0" smtClean="0"/>
              <a:t>:</a:t>
            </a:r>
          </a:p>
          <a:p>
            <a:pPr>
              <a:defRPr/>
            </a:pPr>
            <a:r>
              <a:rPr lang="ru-RU" sz="2200" dirty="0" smtClean="0"/>
              <a:t>Сильнейшая  физическая зависимость,</a:t>
            </a:r>
          </a:p>
          <a:p>
            <a:pPr>
              <a:defRPr/>
            </a:pPr>
            <a:r>
              <a:rPr lang="ru-RU" sz="2200" dirty="0" smtClean="0"/>
              <a:t>Вызывает глубокий </a:t>
            </a:r>
            <a:r>
              <a:rPr lang="ru-RU" sz="2200" dirty="0"/>
              <a:t>некроз тканей и воспаление вен, вследствие чего кожа становится как бы покрытой чешуёй и начинает быстро </a:t>
            </a:r>
            <a:r>
              <a:rPr lang="ru-RU" sz="2200" dirty="0" smtClean="0"/>
              <a:t>отторгаться</a:t>
            </a:r>
            <a:r>
              <a:rPr lang="ru-RU" sz="2200" dirty="0"/>
              <a:t>,</a:t>
            </a:r>
            <a:endParaRPr lang="ru-RU" sz="2200" dirty="0" smtClean="0"/>
          </a:p>
          <a:p>
            <a:pPr>
              <a:defRPr/>
            </a:pPr>
            <a:r>
              <a:rPr lang="ru-RU" sz="2200" dirty="0" smtClean="0"/>
              <a:t>Абсцессы </a:t>
            </a:r>
            <a:r>
              <a:rPr lang="ru-RU" sz="2200" dirty="0"/>
              <a:t>внутренних органов, тело гниет не только снаружи, но и изнутри. </a:t>
            </a:r>
            <a:endParaRPr lang="ru-RU" sz="2200" dirty="0" smtClean="0"/>
          </a:p>
          <a:p>
            <a:pPr marL="0" indent="0">
              <a:buNone/>
              <a:defRPr/>
            </a:pPr>
            <a:endParaRPr lang="ru-RU" b="1" dirty="0"/>
          </a:p>
          <a:p>
            <a:pPr marL="0" indent="0">
              <a:buNone/>
              <a:defRPr/>
            </a:pPr>
            <a:endParaRPr lang="ru-RU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017912" cy="217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67105"/>
            <a:ext cx="2718391" cy="215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20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764704"/>
            <a:ext cx="5544286" cy="1143000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</a:rPr>
              <a:t>Дезоморфин</a:t>
            </a:r>
            <a:r>
              <a:rPr lang="ru-RU" sz="2400" b="1" dirty="0" smtClean="0">
                <a:solidFill>
                  <a:srgbClr val="C00000"/>
                </a:solidFill>
              </a:rPr>
              <a:t> («крокодил»),</a:t>
            </a: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- кустарный </a:t>
            </a:r>
            <a:r>
              <a:rPr lang="ru-RU" sz="2400" b="1" dirty="0" smtClean="0">
                <a:solidFill>
                  <a:srgbClr val="C00000"/>
                </a:solidFill>
              </a:rPr>
              <a:t>наркотик относится </a:t>
            </a:r>
            <a:r>
              <a:rPr lang="ru-RU" sz="2400" b="1" dirty="0">
                <a:solidFill>
                  <a:srgbClr val="C00000"/>
                </a:solidFill>
              </a:rPr>
              <a:t>к </a:t>
            </a:r>
            <a:r>
              <a:rPr lang="ru-RU" sz="2400" b="1" dirty="0" smtClean="0">
                <a:solidFill>
                  <a:srgbClr val="C00000"/>
                </a:solidFill>
              </a:rPr>
              <a:t>синтетическим опиатам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4834880" cy="413732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  <a:defRPr/>
            </a:pPr>
            <a:r>
              <a:rPr lang="ru-RU" b="1" dirty="0" smtClean="0"/>
              <a:t>Опасное действие: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sz="2900" b="1" dirty="0" smtClean="0"/>
              <a:t>Сильнейшая зависимость даже с первой дозы;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sz="2900" b="1" dirty="0" smtClean="0"/>
              <a:t>Воспаление вен, развитие тромбофлебита;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sz="2900" b="1" dirty="0"/>
              <a:t>Н</a:t>
            </a:r>
            <a:r>
              <a:rPr lang="ru-RU" sz="2900" b="1" dirty="0" smtClean="0"/>
              <a:t>арушение кровотока, язвы, гангрена;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sz="2900" b="1" dirty="0" smtClean="0"/>
              <a:t>Омертвение </a:t>
            </a:r>
            <a:r>
              <a:rPr lang="ru-RU" sz="2900" b="1" dirty="0"/>
              <a:t>и </a:t>
            </a:r>
            <a:r>
              <a:rPr lang="ru-RU" sz="2900" b="1" dirty="0" smtClean="0"/>
              <a:t>отторжение </a:t>
            </a:r>
            <a:r>
              <a:rPr lang="ru-RU" sz="2900" b="1" dirty="0"/>
              <a:t>тканей;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sz="2900" b="1" dirty="0" smtClean="0"/>
              <a:t>Резкое снижение </a:t>
            </a:r>
            <a:r>
              <a:rPr lang="ru-RU" sz="2900" b="1" dirty="0"/>
              <a:t>иммунитета;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sz="2900" b="1" dirty="0" smtClean="0"/>
              <a:t>Нарушения в работе внутренних органов.</a:t>
            </a:r>
            <a:endParaRPr lang="ru-RU" sz="2900" b="1" dirty="0"/>
          </a:p>
          <a:p>
            <a:pPr marL="0" indent="0">
              <a:buNone/>
              <a:defRPr/>
            </a:pPr>
            <a:r>
              <a:rPr lang="ru-RU" sz="2900" b="1" dirty="0"/>
              <a:t> </a:t>
            </a:r>
            <a:endParaRPr lang="ru-RU" sz="29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48680"/>
            <a:ext cx="3240360" cy="217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68960"/>
            <a:ext cx="2397820" cy="20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05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5290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Основные темы </a:t>
            </a:r>
            <a:r>
              <a:rPr lang="ru-RU" dirty="0" err="1" smtClean="0">
                <a:solidFill>
                  <a:srgbClr val="FF9900"/>
                </a:solidFill>
              </a:rPr>
              <a:t>вебинара</a:t>
            </a:r>
            <a:r>
              <a:rPr lang="ru-RU" smtClean="0">
                <a:solidFill>
                  <a:srgbClr val="FF9900"/>
                </a:solidFill>
              </a:rPr>
              <a:t>: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Специфика сегодняшней ситуации </a:t>
            </a:r>
            <a:r>
              <a:rPr lang="ru-RU" dirty="0"/>
              <a:t>с </a:t>
            </a:r>
            <a:r>
              <a:rPr lang="ru-RU" dirty="0" smtClean="0"/>
              <a:t>употреблением наркотиков подростками и молодежью,</a:t>
            </a:r>
          </a:p>
          <a:p>
            <a:r>
              <a:rPr lang="ru-RU" dirty="0" smtClean="0"/>
              <a:t>Наиболее </a:t>
            </a:r>
            <a:r>
              <a:rPr lang="ru-RU" dirty="0"/>
              <a:t>распространённые </a:t>
            </a:r>
            <a:r>
              <a:rPr lang="ru-RU" dirty="0" err="1" smtClean="0"/>
              <a:t>психоактивные</a:t>
            </a:r>
            <a:r>
              <a:rPr lang="ru-RU" dirty="0" smtClean="0"/>
              <a:t> вещества (ПАВ) </a:t>
            </a:r>
            <a:r>
              <a:rPr lang="ru-RU" dirty="0"/>
              <a:t>и последствия их </a:t>
            </a:r>
            <a:r>
              <a:rPr lang="ru-RU" dirty="0" smtClean="0"/>
              <a:t>употребления,</a:t>
            </a:r>
            <a:endParaRPr lang="ru-RU" dirty="0"/>
          </a:p>
          <a:p>
            <a:r>
              <a:rPr lang="ru-RU" dirty="0"/>
              <a:t>Факторы риска в развитии </a:t>
            </a:r>
            <a:r>
              <a:rPr lang="ru-RU" dirty="0" smtClean="0"/>
              <a:t>наркомании, </a:t>
            </a:r>
            <a:endParaRPr lang="ru-RU" dirty="0"/>
          </a:p>
          <a:p>
            <a:r>
              <a:rPr lang="ru-RU" dirty="0" smtClean="0"/>
              <a:t>Особенности и основные методы профилактики употребления </a:t>
            </a:r>
            <a:r>
              <a:rPr lang="ru-RU" dirty="0" err="1" smtClean="0"/>
              <a:t>психоактивных</a:t>
            </a:r>
            <a:r>
              <a:rPr lang="ru-RU" dirty="0" smtClean="0"/>
              <a:t> веществ среди подростков и молодежи.</a:t>
            </a:r>
          </a:p>
        </p:txBody>
      </p:sp>
    </p:spTree>
    <p:extLst>
      <p:ext uri="{BB962C8B-B14F-4D97-AF65-F5344CB8AC3E}">
        <p14:creationId xmlns:p14="http://schemas.microsoft.com/office/powerpoint/2010/main" val="506785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483031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Наиболее распространенные «аптечные наркотики»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ru-RU" b="1" dirty="0"/>
          </a:p>
          <a:p>
            <a:pPr marL="0" indent="0">
              <a:buNone/>
              <a:defRPr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136339"/>
            <a:ext cx="45365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/>
              <a:t>Терпинкод</a:t>
            </a:r>
            <a:r>
              <a:rPr lang="ru-RU" sz="2800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/>
              <a:t>Терпин</a:t>
            </a:r>
            <a:r>
              <a:rPr lang="ru-RU" sz="2800" dirty="0"/>
              <a:t>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/>
              <a:t>Коделак</a:t>
            </a:r>
            <a:r>
              <a:rPr lang="ru-RU" sz="2800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/>
              <a:t>Нурофен</a:t>
            </a:r>
            <a:r>
              <a:rPr lang="ru-RU" sz="2800" dirty="0"/>
              <a:t> плюс,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 smtClean="0"/>
              <a:t>Кодтерпин</a:t>
            </a:r>
            <a:r>
              <a:rPr lang="ru-RU" sz="2800" dirty="0" smtClean="0"/>
              <a:t>, </a:t>
            </a: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Лирика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/>
              <a:t>Тропикамид</a:t>
            </a:r>
            <a:r>
              <a:rPr lang="ru-RU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/>
              <a:t>Нурофен</a:t>
            </a:r>
            <a:r>
              <a:rPr lang="ru-RU" sz="2800" dirty="0"/>
              <a:t> плюс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/>
              <a:t>Налбуфен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43" y="4154032"/>
            <a:ext cx="2857500" cy="19526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88840"/>
            <a:ext cx="2870572" cy="162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4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483031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Наиболее распространенные аптечные наркотики: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76638" y="2008004"/>
            <a:ext cx="5923554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  <a:defRPr/>
            </a:pPr>
            <a:r>
              <a:rPr lang="ru-RU" b="1" dirty="0"/>
              <a:t>П</a:t>
            </a:r>
            <a:r>
              <a:rPr lang="ru-RU" b="1" dirty="0" smtClean="0"/>
              <a:t>редставляет </a:t>
            </a:r>
            <a:r>
              <a:rPr lang="ru-RU" b="1" dirty="0"/>
              <a:t>собой мощный </a:t>
            </a:r>
            <a:r>
              <a:rPr lang="ru-RU" b="1" dirty="0" err="1" smtClean="0"/>
              <a:t>психостимулятор</a:t>
            </a:r>
            <a:r>
              <a:rPr lang="ru-RU" b="1" dirty="0"/>
              <a:t>. </a:t>
            </a:r>
            <a:r>
              <a:rPr lang="ru-RU" b="1" dirty="0" smtClean="0"/>
              <a:t>Его принимают </a:t>
            </a:r>
            <a:r>
              <a:rPr lang="ru-RU" b="1" dirty="0"/>
              <a:t>в смеси с опиатами, а также отдельно - как внутривенно/внутримышечно, так и перорально</a:t>
            </a:r>
            <a:r>
              <a:rPr lang="ru-RU" b="1" dirty="0" smtClean="0"/>
              <a:t>.</a:t>
            </a:r>
          </a:p>
          <a:p>
            <a:pPr marL="0" indent="0"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Опасное действие</a:t>
            </a:r>
          </a:p>
          <a:p>
            <a:pPr>
              <a:defRPr/>
            </a:pPr>
            <a:r>
              <a:rPr lang="ru-RU" dirty="0" smtClean="0"/>
              <a:t>Вызывающий </a:t>
            </a:r>
            <a:r>
              <a:rPr lang="ru-RU" dirty="0"/>
              <a:t>сильное изменение сознания</a:t>
            </a:r>
            <a:r>
              <a:rPr lang="ru-RU" dirty="0" smtClean="0"/>
              <a:t>.;</a:t>
            </a:r>
          </a:p>
          <a:p>
            <a:pPr>
              <a:defRPr/>
            </a:pPr>
            <a:r>
              <a:rPr lang="ru-RU" dirty="0" smtClean="0"/>
              <a:t>Полная слепота;</a:t>
            </a:r>
          </a:p>
          <a:p>
            <a:pPr>
              <a:defRPr/>
            </a:pPr>
            <a:r>
              <a:rPr lang="ru-RU" dirty="0" smtClean="0"/>
              <a:t>Особая </a:t>
            </a:r>
            <a:r>
              <a:rPr lang="ru-RU" dirty="0"/>
              <a:t>опасность препарата связана с его низкой стоимостью</a:t>
            </a:r>
          </a:p>
          <a:p>
            <a:pPr>
              <a:defRPr/>
            </a:pPr>
            <a:r>
              <a:rPr lang="ru-RU" dirty="0"/>
              <a:t>Р</a:t>
            </a:r>
            <a:r>
              <a:rPr lang="ru-RU" dirty="0" smtClean="0"/>
              <a:t>езко </a:t>
            </a:r>
            <a:r>
              <a:rPr lang="ru-RU" dirty="0"/>
              <a:t>понижается гемоглобин крови из-за поражения кроветворных органов;</a:t>
            </a:r>
          </a:p>
          <a:p>
            <a:pPr>
              <a:defRPr/>
            </a:pPr>
            <a:r>
              <a:rPr lang="ru-RU" dirty="0"/>
              <a:t>П</a:t>
            </a:r>
            <a:r>
              <a:rPr lang="ru-RU" dirty="0" smtClean="0"/>
              <a:t>роявляется </a:t>
            </a:r>
            <a:r>
              <a:rPr lang="ru-RU" dirty="0"/>
              <a:t>ряд неврологических симптомов, схожих с эпилептическими припадками.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Резко ухудшается память и внимание,</a:t>
            </a:r>
          </a:p>
          <a:p>
            <a:pPr>
              <a:defRPr/>
            </a:pPr>
            <a:r>
              <a:rPr lang="ru-RU" dirty="0"/>
              <a:t>Н</a:t>
            </a:r>
            <a:r>
              <a:rPr lang="ru-RU" dirty="0" smtClean="0"/>
              <a:t>еодолимая </a:t>
            </a:r>
            <a:r>
              <a:rPr lang="ru-RU" dirty="0"/>
              <a:t>зависимость провоцирует абстинентный синдром. Во время ломки наркоман активен и агрессивен, может любым способом прервать воздержание, чтобы получить новую дозу.</a:t>
            </a: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484784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ТРОПИКАМИД</a:t>
            </a:r>
            <a:endParaRPr lang="ru-RU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28800"/>
            <a:ext cx="273685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085" y="3717032"/>
            <a:ext cx="2481064" cy="246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56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234450"/>
            <a:ext cx="5808914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Веселящие шарики </a:t>
            </a:r>
            <a:r>
              <a:rPr lang="ru-RU" sz="2800" b="1" dirty="0" smtClean="0">
                <a:solidFill>
                  <a:srgbClr val="C00000"/>
                </a:solidFill>
              </a:rPr>
              <a:t>препарат </a:t>
            </a:r>
            <a:r>
              <a:rPr lang="ru-RU" sz="2800" b="1" dirty="0">
                <a:solidFill>
                  <a:srgbClr val="C00000"/>
                </a:solidFill>
              </a:rPr>
              <a:t>для анестезии - закись азота 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/>
            </a:r>
            <a:br>
              <a:rPr lang="ru-RU" sz="2800" b="1" dirty="0">
                <a:solidFill>
                  <a:srgbClr val="C00000"/>
                </a:solidFill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1520" y="2204864"/>
            <a:ext cx="4798086" cy="452596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b="1" dirty="0" smtClean="0"/>
              <a:t>Опасное действие:</a:t>
            </a:r>
          </a:p>
          <a:p>
            <a:pPr>
              <a:defRPr/>
            </a:pPr>
            <a:r>
              <a:rPr lang="ru-RU" sz="2000" dirty="0" smtClean="0"/>
              <a:t>Чистая закись при небольшой передозировке может вызвать гипоксию, что может закончиться летальным исходом;</a:t>
            </a:r>
          </a:p>
          <a:p>
            <a:pPr>
              <a:defRPr/>
            </a:pPr>
            <a:r>
              <a:rPr lang="ru-RU" sz="2000" dirty="0" smtClean="0"/>
              <a:t>Нарушения </a:t>
            </a:r>
            <a:r>
              <a:rPr lang="ru-RU" sz="2000" dirty="0"/>
              <a:t>сна, настроения, </a:t>
            </a:r>
            <a:r>
              <a:rPr lang="ru-RU" sz="2000" dirty="0" smtClean="0"/>
              <a:t>депрессия;</a:t>
            </a:r>
          </a:p>
          <a:p>
            <a:pPr>
              <a:defRPr/>
            </a:pPr>
            <a:r>
              <a:rPr lang="ru-RU" sz="2000" dirty="0" smtClean="0"/>
              <a:t>Психические расстройства;</a:t>
            </a:r>
          </a:p>
          <a:p>
            <a:pPr>
              <a:defRPr/>
            </a:pPr>
            <a:r>
              <a:rPr lang="ru-RU" sz="2000" dirty="0"/>
              <a:t> Даже при небольшой концентрации он дезорганизует мыслительную деятельность, затрудняет работу мышц, ухудшает зрение и слух.</a:t>
            </a:r>
            <a:endParaRPr lang="ru-RU" sz="20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484784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86956"/>
            <a:ext cx="3528392" cy="22379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071" y="4077072"/>
            <a:ext cx="3421425" cy="256490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60032" y="32023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Закиси азота нет в списке запрещенных </a:t>
            </a:r>
            <a:r>
              <a:rPr lang="ru-RU" b="1" i="1" dirty="0" smtClean="0">
                <a:solidFill>
                  <a:srgbClr val="FF0000"/>
                </a:solidFill>
              </a:rPr>
              <a:t>препаратов!!!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3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2049" y="483030"/>
            <a:ext cx="8784646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Этапы развития наркотической зависимости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19986" y="1663692"/>
            <a:ext cx="7824422" cy="452596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4400" b="1" dirty="0" smtClean="0"/>
              <a:t>1 этап: </a:t>
            </a:r>
            <a:r>
              <a:rPr lang="ru-RU" sz="4400" dirty="0" smtClean="0"/>
              <a:t>Экспериментирование, первые пробы.</a:t>
            </a:r>
          </a:p>
          <a:p>
            <a:pPr marL="0" indent="0">
              <a:buNone/>
            </a:pPr>
            <a:endParaRPr lang="ru-RU" sz="4400" dirty="0" smtClean="0"/>
          </a:p>
          <a:p>
            <a:pPr marL="0" indent="0">
              <a:buNone/>
            </a:pPr>
            <a:r>
              <a:rPr lang="ru-RU" sz="4400" b="1" dirty="0" smtClean="0"/>
              <a:t>2 этап: </a:t>
            </a:r>
            <a:r>
              <a:rPr lang="ru-RU" sz="4400" dirty="0" smtClean="0"/>
              <a:t>Эпизодическое употребление(поисковый </a:t>
            </a:r>
            <a:r>
              <a:rPr lang="ru-RU" sz="4400" dirty="0" err="1" smtClean="0"/>
              <a:t>полинаркотизм</a:t>
            </a:r>
            <a:r>
              <a:rPr lang="ru-RU" sz="4400" dirty="0" smtClean="0"/>
              <a:t>).</a:t>
            </a:r>
          </a:p>
          <a:p>
            <a:pPr marL="0" indent="0">
              <a:buNone/>
            </a:pPr>
            <a:endParaRPr lang="ru-RU" sz="4400" dirty="0" smtClean="0"/>
          </a:p>
          <a:p>
            <a:pPr marL="0" indent="0">
              <a:buNone/>
            </a:pPr>
            <a:r>
              <a:rPr lang="ru-RU" sz="4400" b="1" dirty="0" smtClean="0"/>
              <a:t>3 этап: </a:t>
            </a:r>
            <a:r>
              <a:rPr lang="ru-RU" sz="4400" dirty="0" smtClean="0"/>
              <a:t>Регулярное  употребление (фоновый </a:t>
            </a:r>
            <a:r>
              <a:rPr lang="ru-RU" sz="4400" dirty="0" err="1" smtClean="0"/>
              <a:t>полинаркотизм</a:t>
            </a:r>
            <a:r>
              <a:rPr lang="ru-RU" sz="4400" dirty="0" smtClean="0"/>
              <a:t>), </a:t>
            </a:r>
          </a:p>
          <a:p>
            <a:pPr marL="0" indent="0">
              <a:buNone/>
            </a:pPr>
            <a:r>
              <a:rPr lang="ru-RU" sz="4400" dirty="0" smtClean="0"/>
              <a:t>злоупотребление выбранным одним ПАВ</a:t>
            </a:r>
          </a:p>
          <a:p>
            <a:pPr marL="0" indent="0">
              <a:buNone/>
            </a:pPr>
            <a:r>
              <a:rPr lang="ru-RU" sz="4400" dirty="0" smtClean="0"/>
              <a:t>(часто существует психологическая зависимость от группы)</a:t>
            </a:r>
          </a:p>
          <a:p>
            <a:pPr marL="0" indent="0">
              <a:buNone/>
            </a:pPr>
            <a:endParaRPr lang="ru-RU" sz="4400" dirty="0" smtClean="0"/>
          </a:p>
          <a:p>
            <a:pPr marL="0" indent="0">
              <a:buNone/>
            </a:pPr>
            <a:r>
              <a:rPr lang="ru-RU" sz="4400" b="1" dirty="0" smtClean="0"/>
              <a:t>4 этап: </a:t>
            </a:r>
            <a:r>
              <a:rPr lang="ru-RU" sz="4400" dirty="0" smtClean="0"/>
              <a:t>Психологическая индивидуальная зависимость - </a:t>
            </a:r>
            <a:r>
              <a:rPr lang="ru-RU" sz="4400" dirty="0"/>
              <a:t>(</a:t>
            </a:r>
            <a:r>
              <a:rPr lang="ru-RU" sz="4400" dirty="0" smtClean="0"/>
              <a:t>психологическая зависимость) </a:t>
            </a:r>
            <a:r>
              <a:rPr lang="ru-RU" sz="4400" dirty="0"/>
              <a:t>влечение к </a:t>
            </a:r>
            <a:r>
              <a:rPr lang="ru-RU" sz="4400" dirty="0" smtClean="0"/>
              <a:t>наркотику становится навязчивым, непреодолимым.</a:t>
            </a:r>
          </a:p>
          <a:p>
            <a:pPr marL="0" indent="0">
              <a:buNone/>
            </a:pPr>
            <a:endParaRPr lang="ru-RU" sz="4400" dirty="0" smtClean="0"/>
          </a:p>
          <a:p>
            <a:pPr marL="0" indent="0">
              <a:buNone/>
            </a:pPr>
            <a:r>
              <a:rPr lang="ru-RU" sz="4400" b="1" dirty="0" smtClean="0"/>
              <a:t>5 этап: </a:t>
            </a:r>
            <a:r>
              <a:rPr lang="ru-RU" sz="4400" dirty="0" smtClean="0"/>
              <a:t>Физическая зависимость (абстиненция, абстинентный, </a:t>
            </a:r>
            <a:r>
              <a:rPr lang="ru-RU" sz="4400" dirty="0"/>
              <a:t>синдром </a:t>
            </a:r>
            <a:r>
              <a:rPr lang="ru-RU" sz="4400" dirty="0" smtClean="0"/>
              <a:t>отмены, (ломка)</a:t>
            </a:r>
            <a:endParaRPr lang="ru-RU" sz="44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18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48303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Первые признаки того, что ребенок употребляет наркотики</a:t>
            </a:r>
            <a:endParaRPr lang="ru-RU" sz="3600" b="1" dirty="0" smtClean="0">
              <a:solidFill>
                <a:srgbClr val="C0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67874" y="1628800"/>
            <a:ext cx="8229600" cy="492514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Резкие </a:t>
            </a:r>
            <a:r>
              <a:rPr lang="ru-RU" sz="2000" dirty="0" smtClean="0"/>
              <a:t>изменения настроения</a:t>
            </a:r>
            <a:r>
              <a:rPr lang="ru-RU" sz="2000" dirty="0"/>
              <a:t>, которые не связаны с реальными причинами;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Изменение ритма сна-бодрствования: днем спит ночью бодрствует;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Изменение аппетита и манеры  употребления еды;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Необоснованная </a:t>
            </a:r>
            <a:r>
              <a:rPr lang="ru-RU" sz="2000" dirty="0" smtClean="0"/>
              <a:t>раздражительность, нетерпеливость; </a:t>
            </a:r>
            <a:r>
              <a:rPr lang="ru-RU" sz="2000" dirty="0"/>
              <a:t>иногда плаксивость, часто </a:t>
            </a:r>
            <a:r>
              <a:rPr lang="ru-RU" sz="2000" dirty="0" smtClean="0"/>
              <a:t>агрессивность;</a:t>
            </a:r>
            <a:endParaRPr lang="ru-RU" sz="2000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Наличие у подростка следов от инъекций в разных частях тела, особенно в области </a:t>
            </a:r>
            <a:r>
              <a:rPr lang="ru-RU" sz="2000" dirty="0" smtClean="0"/>
              <a:t>предплечья;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 smtClean="0"/>
              <a:t>Воспаление век и носа;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 smtClean="0"/>
              <a:t>Безразличие к внешнему виду, неприятный запах от одежды или изо рта;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 smtClean="0"/>
              <a:t>Необоснованные просьбы у родителей денег.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ru-RU" sz="2400" dirty="0"/>
          </a:p>
          <a:p>
            <a:pPr>
              <a:buFont typeface="Wingdings" panose="05000000000000000000" pitchFamily="2" charset="2"/>
              <a:buChar char="ü"/>
              <a:defRPr/>
            </a:pP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128152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2049" y="483030"/>
            <a:ext cx="8784646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Поведенческие признаки употребления наркотиков: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19986" y="1663692"/>
            <a:ext cx="7824422" cy="4525963"/>
          </a:xfrm>
        </p:spPr>
        <p:txBody>
          <a:bodyPr>
            <a:normAutofit fontScale="62500" lnSpcReduction="20000"/>
          </a:bodyPr>
          <a:lstStyle/>
          <a:p>
            <a:pPr>
              <a:buFontTx/>
              <a:buChar char="-"/>
            </a:pPr>
            <a:r>
              <a:rPr lang="ru-RU" dirty="0" smtClean="0"/>
              <a:t>суетливость</a:t>
            </a:r>
            <a:r>
              <a:rPr lang="ru-RU" dirty="0"/>
              <a:t>,  невозможность усидеть на одном </a:t>
            </a:r>
            <a:r>
              <a:rPr lang="ru-RU" dirty="0" smtClean="0"/>
              <a:t>месте;</a:t>
            </a:r>
          </a:p>
          <a:p>
            <a:pPr>
              <a:buFontTx/>
              <a:buChar char="-"/>
            </a:pPr>
            <a:r>
              <a:rPr lang="ru-RU" dirty="0"/>
              <a:t>в</a:t>
            </a:r>
            <a:r>
              <a:rPr lang="ru-RU" dirty="0" smtClean="0"/>
              <a:t>ялость, апатия к тому, что раньше вызывало интерес;</a:t>
            </a:r>
            <a:endParaRPr lang="ru-RU" dirty="0"/>
          </a:p>
          <a:p>
            <a:pPr>
              <a:buFontTx/>
              <a:buChar char="-"/>
            </a:pPr>
            <a:r>
              <a:rPr lang="ru-RU" dirty="0" smtClean="0"/>
              <a:t>сбивчивая</a:t>
            </a:r>
            <a:r>
              <a:rPr lang="ru-RU" dirty="0"/>
              <a:t>, </a:t>
            </a:r>
            <a:r>
              <a:rPr lang="ru-RU" dirty="0" smtClean="0"/>
              <a:t>торопливая или наоборот замедленная </a:t>
            </a:r>
            <a:r>
              <a:rPr lang="ru-RU" dirty="0"/>
              <a:t>речь</a:t>
            </a:r>
            <a:r>
              <a:rPr lang="ru-RU" dirty="0" smtClean="0"/>
              <a:t>;</a:t>
            </a:r>
          </a:p>
          <a:p>
            <a:pPr>
              <a:buFontTx/>
              <a:buChar char="-"/>
            </a:pPr>
            <a:r>
              <a:rPr lang="ru-RU" dirty="0"/>
              <a:t>уходы из дома, прогулы в школе по непонятным </a:t>
            </a:r>
            <a:r>
              <a:rPr lang="ru-RU" dirty="0" smtClean="0"/>
              <a:t>причинам;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smtClean="0"/>
              <a:t>   повышенная веселость или состояние замкнутости и уныния;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smtClean="0"/>
              <a:t>   охлаждение </a:t>
            </a:r>
            <a:r>
              <a:rPr lang="ru-RU" dirty="0"/>
              <a:t>к прежним друзьям;</a:t>
            </a:r>
          </a:p>
          <a:p>
            <a:pPr>
              <a:buFontTx/>
              <a:buChar char="-"/>
            </a:pPr>
            <a:r>
              <a:rPr lang="ru-RU" dirty="0" smtClean="0"/>
              <a:t>систематические </a:t>
            </a:r>
            <a:r>
              <a:rPr lang="ru-RU" dirty="0"/>
              <a:t>опоздания, потеря чувства времени</a:t>
            </a:r>
            <a:r>
              <a:rPr lang="ru-RU" dirty="0" smtClean="0"/>
              <a:t>;</a:t>
            </a:r>
          </a:p>
          <a:p>
            <a:pPr>
              <a:buFontTx/>
              <a:buChar char="-"/>
            </a:pPr>
            <a:r>
              <a:rPr lang="ru-RU" dirty="0"/>
              <a:t>частые телефонные звонки, использование жаргона, секретные </a:t>
            </a:r>
            <a:r>
              <a:rPr lang="ru-RU" dirty="0" smtClean="0"/>
              <a:t>разговоры</a:t>
            </a:r>
            <a:r>
              <a:rPr lang="ru-RU" dirty="0"/>
              <a:t>;</a:t>
            </a:r>
          </a:p>
          <a:p>
            <a:pPr>
              <a:buFontTx/>
              <a:buChar char="-"/>
            </a:pPr>
            <a:r>
              <a:rPr lang="ru-RU" dirty="0" smtClean="0"/>
              <a:t>появление в разговоре специфического наркоманского сленга,</a:t>
            </a:r>
          </a:p>
          <a:p>
            <a:pPr>
              <a:buFontTx/>
              <a:buChar char="-"/>
            </a:pPr>
            <a:r>
              <a:rPr lang="ru-RU" dirty="0"/>
              <a:t>частое вранье, изворотливость, </a:t>
            </a:r>
            <a:r>
              <a:rPr lang="ru-RU" dirty="0" smtClean="0"/>
              <a:t>лживость;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smtClean="0"/>
              <a:t>   враждебность</a:t>
            </a:r>
            <a:r>
              <a:rPr lang="ru-RU" dirty="0"/>
              <a:t>, </a:t>
            </a:r>
            <a:r>
              <a:rPr lang="ru-RU" dirty="0" smtClean="0"/>
              <a:t>ожесточенность и агрессивность </a:t>
            </a:r>
            <a:r>
              <a:rPr lang="ru-RU" dirty="0"/>
              <a:t>к </a:t>
            </a:r>
            <a:r>
              <a:rPr lang="ru-RU" dirty="0" smtClean="0"/>
              <a:t>расспросам;</a:t>
            </a:r>
            <a:endParaRPr lang="ru-RU" dirty="0"/>
          </a:p>
          <a:p>
            <a:pPr>
              <a:buFontTx/>
              <a:buChar char="-"/>
            </a:pPr>
            <a:r>
              <a:rPr lang="ru-RU" dirty="0"/>
              <a:t>п</a:t>
            </a:r>
            <a:r>
              <a:rPr lang="ru-RU" dirty="0" smtClean="0"/>
              <a:t>ропажа денег, долги,  </a:t>
            </a:r>
            <a:r>
              <a:rPr lang="ru-RU" dirty="0"/>
              <a:t>распродажа домашнего </a:t>
            </a:r>
            <a:r>
              <a:rPr lang="ru-RU" dirty="0" smtClean="0"/>
              <a:t>имущества;</a:t>
            </a:r>
          </a:p>
          <a:p>
            <a:pPr>
              <a:buFontTx/>
              <a:buChar char="-"/>
            </a:pPr>
            <a:r>
              <a:rPr lang="ru-RU" dirty="0"/>
              <a:t>неопрятность внешнего </a:t>
            </a:r>
            <a:r>
              <a:rPr lang="ru-RU" dirty="0" smtClean="0"/>
              <a:t>вида, безразличие ко всему.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956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11624"/>
            <a:ext cx="8784646" cy="1143000"/>
          </a:xfrm>
        </p:spPr>
        <p:txBody>
          <a:bodyPr>
            <a:noAutofit/>
          </a:bodyPr>
          <a:lstStyle/>
          <a:p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3031"/>
            <a:ext cx="8964488" cy="611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6309320"/>
            <a:ext cx="9144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3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033" y="692696"/>
            <a:ext cx="8784646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Тест на определении наличия в организме наркотика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60677"/>
            <a:ext cx="3420152" cy="209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Оксана\Desktop\sniper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916832"/>
            <a:ext cx="4824412" cy="295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0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483031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Структура профилактики</a:t>
            </a:r>
            <a:endParaRPr lang="ru-RU" b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1800" dirty="0"/>
              <a:t> </a:t>
            </a:r>
            <a:r>
              <a:rPr lang="ru-RU" sz="1800" dirty="0" smtClean="0"/>
              <a:t>- </a:t>
            </a:r>
            <a:r>
              <a:rPr lang="ru-RU" sz="1800" b="1" dirty="0" smtClean="0"/>
              <a:t>Первичная </a:t>
            </a:r>
            <a:r>
              <a:rPr lang="ru-RU" sz="1800" dirty="0"/>
              <a:t>(предупредительная) профилактика имеет целью предупредить </a:t>
            </a:r>
            <a:r>
              <a:rPr lang="ru-RU" sz="1800" dirty="0" smtClean="0"/>
              <a:t>начало употребления </a:t>
            </a:r>
            <a:r>
              <a:rPr lang="ru-RU" sz="1800" dirty="0"/>
              <a:t>ПАВ молодыми </a:t>
            </a:r>
            <a:r>
              <a:rPr lang="ru-RU" sz="1800" dirty="0" smtClean="0"/>
              <a:t>людьми, а так же </a:t>
            </a:r>
            <a:r>
              <a:rPr lang="ru-RU" sz="1800" dirty="0"/>
              <a:t>прекратить случайное и экспериментальное употребления. </a:t>
            </a:r>
            <a:r>
              <a:rPr lang="ru-RU" sz="1800" dirty="0" smtClean="0"/>
              <a:t>Она </a:t>
            </a:r>
            <a:r>
              <a:rPr lang="ru-RU" sz="1800" dirty="0"/>
              <a:t>является </a:t>
            </a:r>
            <a:r>
              <a:rPr lang="ru-RU" sz="1800" dirty="0" smtClean="0"/>
              <a:t>преимущественно </a:t>
            </a:r>
            <a:r>
              <a:rPr lang="ru-RU" sz="1800" dirty="0"/>
              <a:t>социальной, наиболее массовой и ориентирована на общую </a:t>
            </a:r>
            <a:r>
              <a:rPr lang="ru-RU" sz="1800" dirty="0" smtClean="0"/>
              <a:t>популяцию детей</a:t>
            </a:r>
            <a:r>
              <a:rPr lang="ru-RU" sz="1800" dirty="0"/>
              <a:t>, подростков, молодежи. Усилия первичной профилактики направлены на </a:t>
            </a:r>
            <a:r>
              <a:rPr lang="ru-RU" sz="1800" dirty="0" smtClean="0"/>
              <a:t>сохранение </a:t>
            </a:r>
            <a:r>
              <a:rPr lang="ru-RU" sz="1800" dirty="0"/>
              <a:t>либо укрепление здоровья.</a:t>
            </a:r>
          </a:p>
          <a:p>
            <a:pPr marL="0" indent="0">
              <a:buNone/>
              <a:defRPr/>
            </a:pPr>
            <a:r>
              <a:rPr lang="ru-RU" sz="1800" dirty="0"/>
              <a:t>– </a:t>
            </a:r>
            <a:r>
              <a:rPr lang="ru-RU" sz="1800" b="1" dirty="0"/>
              <a:t>Вторичная </a:t>
            </a:r>
            <a:r>
              <a:rPr lang="ru-RU" sz="1800" b="1" dirty="0" smtClean="0"/>
              <a:t>профилактика </a:t>
            </a:r>
            <a:r>
              <a:rPr lang="ru-RU" sz="1800" dirty="0"/>
              <a:t>избирательна, она ориентирована на лиц,</a:t>
            </a:r>
          </a:p>
          <a:p>
            <a:pPr marL="0" indent="0">
              <a:buNone/>
              <a:defRPr/>
            </a:pPr>
            <a:r>
              <a:rPr lang="ru-RU" sz="1800" dirty="0"/>
              <a:t>имеющих регулярный опыт проблемного употребления ПАВ без зависимости, но </a:t>
            </a:r>
            <a:r>
              <a:rPr lang="ru-RU" sz="1800" dirty="0" smtClean="0"/>
              <a:t>при этом </a:t>
            </a:r>
            <a:r>
              <a:rPr lang="ru-RU" sz="1800" dirty="0"/>
              <a:t>с высокой вероятностью возникновения заболевания.</a:t>
            </a:r>
          </a:p>
          <a:p>
            <a:pPr marL="0" indent="0">
              <a:buNone/>
              <a:defRPr/>
            </a:pPr>
            <a:r>
              <a:rPr lang="ru-RU" sz="1800" dirty="0"/>
              <a:t>– </a:t>
            </a:r>
            <a:r>
              <a:rPr lang="ru-RU" sz="1800" b="1" dirty="0"/>
              <a:t>Третичная </a:t>
            </a:r>
            <a:r>
              <a:rPr lang="ru-RU" sz="1800" b="1" dirty="0" smtClean="0"/>
              <a:t>профилактика </a:t>
            </a:r>
            <a:r>
              <a:rPr lang="ru-RU" sz="1800" dirty="0"/>
              <a:t>является преимущественно </a:t>
            </a:r>
            <a:r>
              <a:rPr lang="ru-RU" sz="1800" dirty="0" smtClean="0"/>
              <a:t>медицинской</a:t>
            </a:r>
            <a:r>
              <a:rPr lang="ru-RU" sz="1800" dirty="0"/>
              <a:t>, индивидуальной и ориентирована на лиц со сформированной </a:t>
            </a:r>
            <a:r>
              <a:rPr lang="ru-RU" sz="1800" dirty="0" smtClean="0"/>
              <a:t>зависимостью от </a:t>
            </a:r>
            <a:r>
              <a:rPr lang="ru-RU" sz="1800" dirty="0"/>
              <a:t>ПАВ. Такая профилактика направлена на предупреждение дальнейшего </a:t>
            </a:r>
            <a:r>
              <a:rPr lang="ru-RU" sz="1800" dirty="0" smtClean="0"/>
              <a:t>развития заболевания</a:t>
            </a:r>
            <a:r>
              <a:rPr lang="ru-RU" sz="1800" dirty="0"/>
              <a:t>, уменьшение вредных последствий и на предупреждение рецидива.</a:t>
            </a: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319780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11624"/>
            <a:ext cx="8784646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Особенности и основные методы профилактики употребления </a:t>
            </a:r>
            <a:r>
              <a:rPr lang="ru-RU" sz="2400" b="1" dirty="0" err="1">
                <a:solidFill>
                  <a:srgbClr val="C00000"/>
                </a:solidFill>
              </a:rPr>
              <a:t>психоактивных</a:t>
            </a:r>
            <a:r>
              <a:rPr lang="ru-RU" sz="2400" b="1" dirty="0">
                <a:solidFill>
                  <a:srgbClr val="C00000"/>
                </a:solidFill>
              </a:rPr>
              <a:t> веществ среди подростков и молодежи.</a:t>
            </a:r>
            <a:br>
              <a:rPr lang="ru-RU" sz="2400" b="1" dirty="0">
                <a:solidFill>
                  <a:srgbClr val="C00000"/>
                </a:solidFill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05955" y="1412776"/>
            <a:ext cx="8229600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/>
              <a:t>1. Д</a:t>
            </a:r>
            <a:r>
              <a:rPr lang="ru-RU" sz="1400" dirty="0" smtClean="0"/>
              <a:t>олжны </a:t>
            </a:r>
            <a:r>
              <a:rPr lang="ru-RU" sz="1400" dirty="0"/>
              <a:t>быть составлены </a:t>
            </a:r>
            <a:r>
              <a:rPr lang="ru-RU" sz="1400" dirty="0" smtClean="0"/>
              <a:t>так, </a:t>
            </a:r>
            <a:r>
              <a:rPr lang="ru-RU" sz="1400" dirty="0"/>
              <a:t>чтобы усиливать “защитные факторы” и способствовать </a:t>
            </a:r>
            <a:r>
              <a:rPr lang="ru-RU" sz="1400" dirty="0" smtClean="0"/>
              <a:t> уменьшению </a:t>
            </a:r>
            <a:r>
              <a:rPr lang="ru-RU" sz="1400" dirty="0"/>
              <a:t>известных “факторов риска”.</a:t>
            </a:r>
          </a:p>
          <a:p>
            <a:pPr marL="0" indent="0">
              <a:buNone/>
            </a:pPr>
            <a:r>
              <a:rPr lang="ru-RU" sz="1400" dirty="0"/>
              <a:t>2. Д</a:t>
            </a:r>
            <a:r>
              <a:rPr lang="ru-RU" sz="1400" dirty="0" smtClean="0"/>
              <a:t>олжны </a:t>
            </a:r>
            <a:r>
              <a:rPr lang="ru-RU" sz="1400" dirty="0"/>
              <a:t>быть нацелены на все </a:t>
            </a:r>
            <a:r>
              <a:rPr lang="ru-RU" sz="1400" dirty="0" smtClean="0"/>
              <a:t>формы злоупотребления </a:t>
            </a:r>
            <a:r>
              <a:rPr lang="ru-RU" sz="1400" dirty="0" err="1" smtClean="0"/>
              <a:t>психоактивными</a:t>
            </a:r>
            <a:r>
              <a:rPr lang="ru-RU" sz="1400" dirty="0" smtClean="0"/>
              <a:t> веществами</a:t>
            </a:r>
            <a:r>
              <a:rPr lang="ru-RU" sz="1400" dirty="0"/>
              <a:t>, включая употребление </a:t>
            </a:r>
            <a:r>
              <a:rPr lang="ru-RU" sz="1400" dirty="0" smtClean="0"/>
              <a:t>табака, алкоголя.</a:t>
            </a:r>
            <a:endParaRPr lang="ru-RU" sz="1400" dirty="0"/>
          </a:p>
          <a:p>
            <a:pPr marL="0" indent="0">
              <a:buNone/>
            </a:pPr>
            <a:r>
              <a:rPr lang="ru-RU" sz="1400" dirty="0"/>
              <a:t>3. Д</a:t>
            </a:r>
            <a:r>
              <a:rPr lang="ru-RU" sz="1400" dirty="0" smtClean="0"/>
              <a:t>олжны </a:t>
            </a:r>
            <a:r>
              <a:rPr lang="ru-RU" sz="1400" dirty="0"/>
              <a:t>включать: обучение </a:t>
            </a:r>
            <a:r>
              <a:rPr lang="ru-RU" sz="1400" dirty="0" smtClean="0"/>
              <a:t>навыкам отказа </a:t>
            </a:r>
            <a:r>
              <a:rPr lang="ru-RU" sz="1400" dirty="0"/>
              <a:t>от </a:t>
            </a:r>
            <a:r>
              <a:rPr lang="ru-RU" sz="1400" dirty="0" smtClean="0"/>
              <a:t>наркотиков, </a:t>
            </a:r>
            <a:r>
              <a:rPr lang="ru-RU" sz="1400" dirty="0"/>
              <a:t>обучение социальным </a:t>
            </a:r>
            <a:r>
              <a:rPr lang="ru-RU" sz="1400" dirty="0" smtClean="0"/>
              <a:t>навыкам (коммуникабельности</a:t>
            </a:r>
            <a:r>
              <a:rPr lang="ru-RU" sz="1400" dirty="0"/>
              <a:t>, уверенности в себе, самоуважения, и </a:t>
            </a:r>
            <a:r>
              <a:rPr lang="ru-RU" sz="1400" dirty="0" smtClean="0"/>
              <a:t>эффективного взаимодействия </a:t>
            </a:r>
            <a:r>
              <a:rPr lang="ru-RU" sz="1400" dirty="0"/>
              <a:t>с окружающими – как со сверстниками, так и со взрослыми).</a:t>
            </a:r>
          </a:p>
          <a:p>
            <a:pPr marL="0" indent="0">
              <a:buNone/>
            </a:pPr>
            <a:r>
              <a:rPr lang="ru-RU" sz="1400" dirty="0"/>
              <a:t>4. </a:t>
            </a:r>
            <a:r>
              <a:rPr lang="ru-RU" sz="1400" dirty="0" smtClean="0"/>
              <a:t>Предпочтение интерактивным </a:t>
            </a:r>
            <a:r>
              <a:rPr lang="ru-RU" sz="1400" dirty="0"/>
              <a:t>способам </a:t>
            </a:r>
            <a:r>
              <a:rPr lang="ru-RU" sz="1400" dirty="0" smtClean="0"/>
              <a:t>работы,(моделирование </a:t>
            </a:r>
            <a:r>
              <a:rPr lang="ru-RU" sz="1400" dirty="0"/>
              <a:t>ситуаций, ролевые игры, </a:t>
            </a:r>
            <a:r>
              <a:rPr lang="ru-RU" sz="1400" dirty="0" smtClean="0"/>
              <a:t>дискуссии, тренинги).</a:t>
            </a:r>
          </a:p>
          <a:p>
            <a:pPr marL="0" indent="0">
              <a:buNone/>
            </a:pPr>
            <a:r>
              <a:rPr lang="ru-RU" sz="1400" dirty="0" smtClean="0"/>
              <a:t>5</a:t>
            </a:r>
            <a:r>
              <a:rPr lang="ru-RU" sz="1400" dirty="0"/>
              <a:t>. </a:t>
            </a:r>
            <a:r>
              <a:rPr lang="ru-RU" sz="1400" dirty="0" smtClean="0"/>
              <a:t>Обязательные модули для родителей, учителей </a:t>
            </a:r>
            <a:r>
              <a:rPr lang="ru-RU" sz="1400" dirty="0"/>
              <a:t>или воспитателей, соответствующие тематике </a:t>
            </a:r>
            <a:r>
              <a:rPr lang="ru-RU" sz="1400" dirty="0" smtClean="0"/>
              <a:t>подростковых программ </a:t>
            </a:r>
            <a:r>
              <a:rPr lang="ru-RU" sz="1400" dirty="0"/>
              <a:t>(например, содержащие информацию о наркотиках и</a:t>
            </a:r>
          </a:p>
          <a:p>
            <a:pPr marL="0" indent="0">
              <a:buNone/>
            </a:pPr>
            <a:r>
              <a:rPr lang="ru-RU" sz="1400" dirty="0"/>
              <a:t>неблагоприятных эффектах), что создает возможность внутрисемейных</a:t>
            </a:r>
          </a:p>
          <a:p>
            <a:pPr marL="0" indent="0">
              <a:buNone/>
            </a:pPr>
            <a:r>
              <a:rPr lang="ru-RU" sz="1400" dirty="0"/>
              <a:t>дискуссий, посвященных разрешенным и запрещенным законом препаратов и</a:t>
            </a:r>
          </a:p>
          <a:p>
            <a:pPr marL="0" indent="0">
              <a:buNone/>
            </a:pPr>
            <a:r>
              <a:rPr lang="ru-RU" sz="1400" dirty="0"/>
              <a:t>способствует выработке четкой политики в отношении их использования в</a:t>
            </a:r>
          </a:p>
          <a:p>
            <a:pPr marL="0" indent="0">
              <a:buNone/>
            </a:pPr>
            <a:r>
              <a:rPr lang="ru-RU" sz="1400" dirty="0"/>
              <a:t>самих семьях.</a:t>
            </a:r>
          </a:p>
          <a:p>
            <a:pPr marL="0" indent="0">
              <a:buNone/>
            </a:pPr>
            <a:r>
              <a:rPr lang="ru-RU" sz="1400" dirty="0"/>
              <a:t>6. Профилактические программы должны быть </a:t>
            </a:r>
            <a:r>
              <a:rPr lang="ru-RU" sz="1400" dirty="0" smtClean="0"/>
              <a:t>долгосрочными </a:t>
            </a:r>
            <a:r>
              <a:rPr lang="ru-RU" sz="1400" dirty="0"/>
              <a:t>и </a:t>
            </a:r>
            <a:r>
              <a:rPr lang="ru-RU" sz="1400" dirty="0" smtClean="0"/>
              <a:t>не ограничиваться </a:t>
            </a:r>
            <a:r>
              <a:rPr lang="ru-RU" sz="1400" dirty="0"/>
              <a:t>рамками школьного обучения</a:t>
            </a:r>
            <a:r>
              <a:rPr lang="ru-RU" sz="1400" dirty="0" smtClean="0"/>
              <a:t>.</a:t>
            </a:r>
          </a:p>
          <a:p>
            <a:pPr marL="0" indent="0">
              <a:buNone/>
            </a:pPr>
            <a:r>
              <a:rPr lang="ru-RU" sz="1400" dirty="0" smtClean="0"/>
              <a:t>7. Профилактические </a:t>
            </a:r>
            <a:r>
              <a:rPr lang="ru-RU" sz="1400" dirty="0"/>
              <a:t>программы должны быть комплексными.</a:t>
            </a:r>
          </a:p>
          <a:p>
            <a:pPr marL="0" indent="0">
              <a:buNone/>
            </a:pPr>
            <a:r>
              <a:rPr lang="ru-RU" sz="1400" dirty="0"/>
              <a:t>8. Предъявленные осторожно и честно сведения о плюсах и минусах явления дают больший</a:t>
            </a:r>
          </a:p>
          <a:p>
            <a:pPr marL="0" indent="0">
              <a:buNone/>
            </a:pPr>
            <a:r>
              <a:rPr lang="ru-RU" sz="1400" dirty="0"/>
              <a:t>эффект, чем однобокая информация, поскольку в дальнейшем дети могут столкнуться с</a:t>
            </a:r>
          </a:p>
          <a:p>
            <a:pPr marL="0" indent="0">
              <a:buNone/>
            </a:pPr>
            <a:r>
              <a:rPr lang="ru-RU" sz="1400" dirty="0"/>
              <a:t>альтернативными или противоречивыми фактами.</a:t>
            </a:r>
          </a:p>
        </p:txBody>
      </p:sp>
    </p:spTree>
    <p:extLst>
      <p:ext uri="{BB962C8B-B14F-4D97-AF65-F5344CB8AC3E}">
        <p14:creationId xmlns:p14="http://schemas.microsoft.com/office/powerpoint/2010/main" val="10563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11624"/>
            <a:ext cx="8784646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Особенности </a:t>
            </a:r>
            <a:r>
              <a:rPr lang="ru-RU" sz="2800" b="1" dirty="0">
                <a:solidFill>
                  <a:srgbClr val="C00000"/>
                </a:solidFill>
              </a:rPr>
              <a:t>и тенденции подростковой и юношеской наркомании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853136"/>
          </a:xfrm>
        </p:spPr>
        <p:txBody>
          <a:bodyPr>
            <a:noAutofit/>
          </a:bodyPr>
          <a:lstStyle/>
          <a:p>
            <a:r>
              <a:rPr lang="ru-RU" sz="2400" dirty="0"/>
              <a:t>Р</a:t>
            </a:r>
            <a:r>
              <a:rPr lang="ru-RU" sz="2400" dirty="0" smtClean="0"/>
              <a:t>ост </a:t>
            </a:r>
            <a:r>
              <a:rPr lang="ru-RU" sz="2400" dirty="0"/>
              <a:t>объемов наркотических веществ на рынке и их доступность;</a:t>
            </a:r>
          </a:p>
          <a:p>
            <a:r>
              <a:rPr lang="ru-RU" sz="2400" dirty="0"/>
              <a:t>Р</a:t>
            </a:r>
            <a:r>
              <a:rPr lang="ru-RU" sz="2400" dirty="0" smtClean="0"/>
              <a:t>асширение ассортимента;</a:t>
            </a:r>
            <a:endParaRPr lang="ru-RU" sz="2400" dirty="0"/>
          </a:p>
          <a:p>
            <a:r>
              <a:rPr lang="ru-RU" sz="2400" dirty="0" err="1"/>
              <a:t>П</a:t>
            </a:r>
            <a:r>
              <a:rPr lang="ru-RU" sz="2400" dirty="0" err="1" smtClean="0"/>
              <a:t>олинаркомания</a:t>
            </a:r>
            <a:r>
              <a:rPr lang="ru-RU" sz="2400" dirty="0" smtClean="0"/>
              <a:t> </a:t>
            </a:r>
            <a:r>
              <a:rPr lang="ru-RU" sz="2400" dirty="0"/>
              <a:t>(употребление всего подряд в немыслимых сочетаниях);</a:t>
            </a:r>
          </a:p>
          <a:p>
            <a:r>
              <a:rPr lang="ru-RU" sz="2400" dirty="0"/>
              <a:t>Т</a:t>
            </a:r>
            <a:r>
              <a:rPr lang="ru-RU" sz="2400" dirty="0" smtClean="0"/>
              <a:t>енденция </a:t>
            </a:r>
            <a:r>
              <a:rPr lang="ru-RU" sz="2400" dirty="0"/>
              <a:t>к омоложению, более раннему возрасту употребления наркотических веществ;</a:t>
            </a:r>
          </a:p>
          <a:p>
            <a:r>
              <a:rPr lang="ru-RU" sz="2400" dirty="0"/>
              <a:t>С</a:t>
            </a:r>
            <a:r>
              <a:rPr lang="ru-RU" sz="2400" dirty="0" smtClean="0"/>
              <a:t>уществование </a:t>
            </a:r>
            <a:r>
              <a:rPr lang="ru-RU" sz="2400" dirty="0"/>
              <a:t>налаженной системы вовлечения в употребление наркотиков </a:t>
            </a:r>
            <a:r>
              <a:rPr lang="ru-RU" sz="2400" dirty="0" smtClean="0"/>
              <a:t>подростков</a:t>
            </a:r>
            <a:r>
              <a:rPr lang="ru-RU" sz="2400" dirty="0"/>
              <a:t> </a:t>
            </a:r>
            <a:r>
              <a:rPr lang="ru-RU" sz="2400" dirty="0" smtClean="0"/>
              <a:t>и молодежи.</a:t>
            </a:r>
          </a:p>
        </p:txBody>
      </p:sp>
    </p:spTree>
    <p:extLst>
      <p:ext uri="{BB962C8B-B14F-4D97-AF65-F5344CB8AC3E}">
        <p14:creationId xmlns:p14="http://schemas.microsoft.com/office/powerpoint/2010/main" val="244980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11624"/>
            <a:ext cx="8784646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В зависимости от того, на какую целевую группу </a:t>
            </a:r>
            <a:r>
              <a:rPr lang="ru-RU" sz="2400" b="1">
                <a:solidFill>
                  <a:srgbClr val="C00000"/>
                </a:solidFill>
              </a:rPr>
              <a:t>направлена </a:t>
            </a:r>
            <a:r>
              <a:rPr lang="ru-RU" sz="2400" b="1" smtClean="0">
                <a:solidFill>
                  <a:srgbClr val="C00000"/>
                </a:solidFill>
              </a:rPr>
              <a:t>профилактика, </a:t>
            </a:r>
            <a:r>
              <a:rPr lang="ru-RU" sz="2400" b="1" dirty="0">
                <a:solidFill>
                  <a:srgbClr val="C00000"/>
                </a:solidFill>
              </a:rPr>
              <a:t>выделяют следующие виды </a:t>
            </a:r>
            <a:r>
              <a:rPr lang="ru-RU" sz="2400" b="1" dirty="0" smtClean="0">
                <a:solidFill>
                  <a:srgbClr val="C00000"/>
                </a:solidFill>
              </a:rPr>
              <a:t>профилактики: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7874" y="1700808"/>
            <a:ext cx="8229600" cy="4853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– </a:t>
            </a:r>
            <a:r>
              <a:rPr lang="ru-RU" sz="2000" b="1" dirty="0"/>
              <a:t>Профилактика, основанная на работе в общеобразовательных школах, </a:t>
            </a:r>
            <a:r>
              <a:rPr lang="ru-RU" sz="2000" b="1" dirty="0" smtClean="0"/>
              <a:t>включение профилактических </a:t>
            </a:r>
            <a:r>
              <a:rPr lang="ru-RU" sz="2000" b="1" dirty="0"/>
              <a:t>занятий в школьные учебные программы.</a:t>
            </a:r>
          </a:p>
          <a:p>
            <a:pPr marL="0" indent="0">
              <a:buNone/>
            </a:pPr>
            <a:r>
              <a:rPr lang="ru-RU" sz="2000" b="1" dirty="0"/>
              <a:t>– Профилактика, основанная на работе с семьей.</a:t>
            </a:r>
          </a:p>
          <a:p>
            <a:pPr marL="0" indent="0">
              <a:buNone/>
            </a:pPr>
            <a:r>
              <a:rPr lang="ru-RU" sz="2000" b="1" dirty="0"/>
              <a:t>– Профилактика, основанная на работе с группами риска в специальных и </a:t>
            </a:r>
            <a:r>
              <a:rPr lang="ru-RU" sz="2000" b="1" dirty="0" smtClean="0"/>
              <a:t>медико-социальных </a:t>
            </a:r>
            <a:r>
              <a:rPr lang="ru-RU" sz="2000" b="1" dirty="0"/>
              <a:t>учреждениях (детских домах, интернатах, колониях).</a:t>
            </a:r>
          </a:p>
          <a:p>
            <a:pPr marL="0" indent="0">
              <a:buNone/>
            </a:pPr>
            <a:r>
              <a:rPr lang="ru-RU" sz="2000" b="1" dirty="0"/>
              <a:t>– Профилактика, основанная на работе с группами риска в неорганизованных </a:t>
            </a:r>
            <a:r>
              <a:rPr lang="ru-RU" sz="2000" b="1" dirty="0" smtClean="0"/>
              <a:t>коллективах </a:t>
            </a:r>
            <a:r>
              <a:rPr lang="ru-RU" sz="2000" b="1" dirty="0"/>
              <a:t>(безнадзорные и беспризорные дети, досуговые центры, клубы).</a:t>
            </a:r>
          </a:p>
          <a:p>
            <a:pPr marL="0" indent="0">
              <a:buNone/>
            </a:pPr>
            <a:r>
              <a:rPr lang="ru-RU" sz="2000" b="1" dirty="0"/>
              <a:t>– Профилактика, направленная на лиц, зависимых от ПАВ.</a:t>
            </a:r>
          </a:p>
          <a:p>
            <a:pPr marL="0" indent="0">
              <a:buNone/>
            </a:pPr>
            <a:r>
              <a:rPr lang="ru-RU" sz="2000" b="1" dirty="0"/>
              <a:t>– Подготовка специалистов в области профилактики (психологов, педагогов, </a:t>
            </a:r>
            <a:r>
              <a:rPr lang="ru-RU" sz="2000" b="1" dirty="0" smtClean="0"/>
              <a:t>социальных </a:t>
            </a:r>
            <a:r>
              <a:rPr lang="ru-RU" sz="2000" b="1" dirty="0"/>
              <a:t>работников, волонтеров).</a:t>
            </a:r>
          </a:p>
        </p:txBody>
      </p:sp>
    </p:spTree>
    <p:extLst>
      <p:ext uri="{BB962C8B-B14F-4D97-AF65-F5344CB8AC3E}">
        <p14:creationId xmlns:p14="http://schemas.microsoft.com/office/powerpoint/2010/main" val="402270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6200000">
            <a:off x="3023826" y="-2115107"/>
            <a:ext cx="3096344" cy="9144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2" y="4706277"/>
            <a:ext cx="2664296" cy="687389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637671" y="1412776"/>
            <a:ext cx="5868652" cy="192534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Благодарим</a:t>
            </a:r>
            <a:br>
              <a:rPr lang="ru-RU" smtClean="0"/>
            </a:br>
            <a:r>
              <a:rPr lang="ru-RU" smtClean="0"/>
              <a:t>за внимание!</a:t>
            </a:r>
            <a:endParaRPr lang="ru-RU" dirty="0"/>
          </a:p>
        </p:txBody>
      </p:sp>
      <p:sp>
        <p:nvSpPr>
          <p:cNvPr id="5" name="Подзаголовок 6"/>
          <p:cNvSpPr txBox="1">
            <a:spLocks/>
          </p:cNvSpPr>
          <p:nvPr/>
        </p:nvSpPr>
        <p:spPr>
          <a:xfrm>
            <a:off x="755576" y="4706277"/>
            <a:ext cx="4464492" cy="7200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uk-UA" sz="20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Видеозапись вебинара</a:t>
            </a:r>
          </a:p>
          <a:p>
            <a:r>
              <a:rPr lang="ru-RU" smtClean="0"/>
              <a:t>можно скачать на нашем сайте: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94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483031"/>
            <a:ext cx="8229600" cy="1143000"/>
          </a:xfrm>
        </p:spPr>
        <p:txBody>
          <a:bodyPr>
            <a:normAutofit/>
          </a:bodyPr>
          <a:lstStyle/>
          <a:p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ru-RU" dirty="0" smtClean="0"/>
              <a:t>Первая проба наркотических веществ в 12-13 лет;</a:t>
            </a:r>
          </a:p>
          <a:p>
            <a:pPr>
              <a:defRPr/>
            </a:pPr>
            <a:r>
              <a:rPr lang="ru-RU" dirty="0"/>
              <a:t>Подростки получают противоречивую информацию относительно вреда и последствий употребления,</a:t>
            </a:r>
          </a:p>
          <a:p>
            <a:pPr>
              <a:defRPr/>
            </a:pPr>
            <a:r>
              <a:rPr lang="ru-RU" dirty="0" smtClean="0"/>
              <a:t>Взрослые поздно узнают о том, что ребенок начал употреблять,</a:t>
            </a:r>
            <a:endParaRPr lang="ru-RU" dirty="0"/>
          </a:p>
          <a:p>
            <a:pPr>
              <a:defRPr/>
            </a:pPr>
            <a:r>
              <a:rPr lang="ru-RU" dirty="0" smtClean="0"/>
              <a:t>Недостаточная </a:t>
            </a:r>
            <a:r>
              <a:rPr lang="ru-RU" dirty="0"/>
              <a:t>осведомленность </a:t>
            </a:r>
            <a:r>
              <a:rPr lang="ru-RU" dirty="0" smtClean="0"/>
              <a:t>родителей, </a:t>
            </a:r>
            <a:r>
              <a:rPr lang="ru-RU" dirty="0"/>
              <a:t>педагогов, социальных  работников, относительно особенностей воздействия и последствий употребления наркотических </a:t>
            </a:r>
            <a:r>
              <a:rPr lang="ru-RU" dirty="0" smtClean="0"/>
              <a:t>веществ</a:t>
            </a:r>
            <a:r>
              <a:rPr lang="ru-RU" dirty="0"/>
              <a:t>,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Разрозненные и действия в сфере профилактики  не всегда дают положительный эффект,</a:t>
            </a:r>
          </a:p>
          <a:p>
            <a:pPr>
              <a:defRPr/>
            </a:pPr>
            <a:r>
              <a:rPr lang="ru-RU" dirty="0" smtClean="0"/>
              <a:t>Недостаточно обученных консультантов по вопросам химических зависимостей.</a:t>
            </a:r>
            <a:endParaRPr lang="ru-RU" dirty="0"/>
          </a:p>
          <a:p>
            <a:pPr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9308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48303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Что такое </a:t>
            </a:r>
            <a:br>
              <a:rPr lang="ru-RU" dirty="0" smtClean="0"/>
            </a:br>
            <a:r>
              <a:rPr lang="ru-RU" b="1" dirty="0" err="1" smtClean="0"/>
              <a:t>психоактивное</a:t>
            </a:r>
            <a:r>
              <a:rPr lang="ru-RU" b="1" dirty="0" smtClean="0"/>
              <a:t> вещество (ПАВ)?</a:t>
            </a:r>
            <a:endParaRPr lang="ru-RU" b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ru-RU" sz="4000" b="1" dirty="0" smtClean="0"/>
              <a:t>Это </a:t>
            </a:r>
            <a:r>
              <a:rPr lang="ru-RU" sz="2800" dirty="0" smtClean="0"/>
              <a:t>любое </a:t>
            </a:r>
            <a:r>
              <a:rPr lang="ru-RU" sz="2800" dirty="0"/>
              <a:t>вещество, которое при введении в организм </a:t>
            </a:r>
            <a:r>
              <a:rPr lang="ru-RU" sz="2800" dirty="0" smtClean="0"/>
              <a:t>человека может </a:t>
            </a:r>
            <a:r>
              <a:rPr lang="ru-RU" sz="2800" dirty="0"/>
              <a:t>изменять его восприятие </a:t>
            </a:r>
            <a:r>
              <a:rPr lang="ru-RU" sz="2800" dirty="0" smtClean="0"/>
              <a:t>окружающего мира, настроение, поведение </a:t>
            </a:r>
            <a:r>
              <a:rPr lang="ru-RU" sz="2800" dirty="0"/>
              <a:t>и двигательные </a:t>
            </a:r>
            <a:r>
              <a:rPr lang="ru-RU" sz="2800" dirty="0" smtClean="0"/>
              <a:t>функции.</a:t>
            </a:r>
          </a:p>
          <a:p>
            <a:pPr marL="0" indent="0">
              <a:buNone/>
              <a:defRPr/>
            </a:pPr>
            <a:r>
              <a:rPr lang="ru-RU" sz="2800" dirty="0"/>
              <a:t>По происхождению </a:t>
            </a:r>
            <a:r>
              <a:rPr lang="ru-RU" sz="2800" dirty="0" err="1"/>
              <a:t>психоактивные</a:t>
            </a:r>
            <a:r>
              <a:rPr lang="ru-RU" sz="2800" dirty="0"/>
              <a:t> вещества и наркотики делятся на растительные, полусинтетические (синтезируемые на основе растительного сырья) и синтетические; также их классифицируют по способу действия на организм.</a:t>
            </a:r>
          </a:p>
          <a:p>
            <a:pPr marL="0" indent="0">
              <a:buNone/>
              <a:defRPr/>
            </a:pPr>
            <a:r>
              <a:rPr lang="ru-RU" sz="2800" b="1" dirty="0" smtClean="0"/>
              <a:t>Употребление </a:t>
            </a:r>
            <a:r>
              <a:rPr lang="ru-RU" sz="2800" b="1" dirty="0" err="1" smtClean="0"/>
              <a:t>психоактивных</a:t>
            </a:r>
            <a:r>
              <a:rPr lang="ru-RU" sz="2800" b="1" dirty="0" smtClean="0"/>
              <a:t> веществ </a:t>
            </a:r>
            <a:r>
              <a:rPr lang="ru-RU" sz="2800" dirty="0" smtClean="0"/>
              <a:t>приводят человека к </a:t>
            </a:r>
            <a:r>
              <a:rPr lang="ru-RU" sz="2800" b="1" dirty="0" smtClean="0">
                <a:solidFill>
                  <a:srgbClr val="C00000"/>
                </a:solidFill>
              </a:rPr>
              <a:t>зависимости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(основного </a:t>
            </a:r>
            <a:r>
              <a:rPr lang="ru-RU" sz="2800" dirty="0" err="1" smtClean="0"/>
              <a:t>диагностичного</a:t>
            </a:r>
            <a:r>
              <a:rPr lang="ru-RU" sz="2800" dirty="0" smtClean="0"/>
              <a:t> критерия </a:t>
            </a:r>
            <a:r>
              <a:rPr lang="ru-RU" sz="2800" dirty="0" err="1" smtClean="0"/>
              <a:t>наркологичного</a:t>
            </a:r>
            <a:r>
              <a:rPr lang="ru-RU" sz="2800" dirty="0" smtClean="0"/>
              <a:t> заболевания)</a:t>
            </a:r>
          </a:p>
          <a:p>
            <a:pPr marL="0" indent="0">
              <a:buNone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0170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483031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Виды </a:t>
            </a:r>
            <a:r>
              <a:rPr lang="ru-RU" sz="3600" b="1" dirty="0" smtClean="0">
                <a:solidFill>
                  <a:srgbClr val="C00000"/>
                </a:solidFill>
              </a:rPr>
              <a:t>ПАВ: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</a:rPr>
              <a:t>Алкоголь,</a:t>
            </a:r>
            <a:endParaRPr lang="ru-RU" b="1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</a:rPr>
              <a:t>Табак,</a:t>
            </a:r>
            <a:endParaRPr lang="ru-RU" b="1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</a:rPr>
              <a:t>Летучие растворители и </a:t>
            </a:r>
            <a:r>
              <a:rPr lang="ru-RU" b="1" dirty="0" err="1" smtClean="0">
                <a:solidFill>
                  <a:srgbClr val="C00000"/>
                </a:solidFill>
              </a:rPr>
              <a:t>ингалянты</a:t>
            </a:r>
            <a:r>
              <a:rPr lang="ru-RU" b="1" dirty="0" smtClean="0">
                <a:solidFill>
                  <a:srgbClr val="C00000"/>
                </a:solidFill>
              </a:rPr>
              <a:t>, </a:t>
            </a:r>
            <a:endParaRPr lang="ru-RU" b="1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ru-RU" b="1" dirty="0" err="1" smtClean="0"/>
              <a:t>Опиоиды</a:t>
            </a:r>
            <a:r>
              <a:rPr lang="ru-RU" b="1" dirty="0" smtClean="0"/>
              <a:t> </a:t>
            </a:r>
            <a:r>
              <a:rPr lang="ru-RU" b="1" dirty="0"/>
              <a:t>(</a:t>
            </a:r>
            <a:r>
              <a:rPr lang="ru-RU" b="1" dirty="0" err="1"/>
              <a:t>метадон</a:t>
            </a:r>
            <a:r>
              <a:rPr lang="ru-RU" b="1" dirty="0"/>
              <a:t>, </a:t>
            </a:r>
            <a:r>
              <a:rPr lang="ru-RU" b="1" dirty="0" smtClean="0"/>
              <a:t>героин</a:t>
            </a:r>
            <a:r>
              <a:rPr lang="ru-RU" b="1" dirty="0"/>
              <a:t>, </a:t>
            </a:r>
            <a:r>
              <a:rPr lang="ru-RU" b="1" dirty="0" err="1" smtClean="0"/>
              <a:t>кодтерпин</a:t>
            </a:r>
            <a:r>
              <a:rPr lang="ru-RU" b="1" dirty="0"/>
              <a:t>, </a:t>
            </a:r>
            <a:r>
              <a:rPr lang="ru-RU" b="1" dirty="0" err="1"/>
              <a:t>трамадол</a:t>
            </a:r>
            <a:r>
              <a:rPr lang="ru-RU" b="1" dirty="0"/>
              <a:t>, «</a:t>
            </a:r>
            <a:r>
              <a:rPr lang="ru-RU" b="1" dirty="0" err="1"/>
              <a:t>ширка</a:t>
            </a:r>
            <a:r>
              <a:rPr lang="ru-RU" b="1" dirty="0"/>
              <a:t>»)</a:t>
            </a:r>
          </a:p>
          <a:p>
            <a:pPr>
              <a:defRPr/>
            </a:pPr>
            <a:r>
              <a:rPr lang="ru-RU" b="1" dirty="0"/>
              <a:t> </a:t>
            </a:r>
            <a:r>
              <a:rPr lang="ru-RU" b="1" dirty="0" err="1" smtClean="0"/>
              <a:t>Каннабиноиди</a:t>
            </a:r>
            <a:r>
              <a:rPr lang="ru-RU" b="1" dirty="0" smtClean="0"/>
              <a:t> </a:t>
            </a:r>
            <a:r>
              <a:rPr lang="ru-RU" b="1" dirty="0"/>
              <a:t>(</a:t>
            </a:r>
            <a:r>
              <a:rPr lang="ru-RU" b="1" dirty="0" smtClean="0"/>
              <a:t>марихуана</a:t>
            </a:r>
            <a:r>
              <a:rPr lang="ru-RU" b="1" dirty="0"/>
              <a:t>)</a:t>
            </a:r>
          </a:p>
          <a:p>
            <a:pPr>
              <a:defRPr/>
            </a:pPr>
            <a:r>
              <a:rPr lang="ru-RU" b="1" dirty="0"/>
              <a:t> </a:t>
            </a:r>
            <a:r>
              <a:rPr lang="ru-RU" b="1" dirty="0" smtClean="0"/>
              <a:t>Седативные и снотворные </a:t>
            </a:r>
            <a:r>
              <a:rPr lang="ru-RU" b="1" dirty="0"/>
              <a:t>(</a:t>
            </a:r>
            <a:r>
              <a:rPr lang="ru-RU" b="1" dirty="0" smtClean="0"/>
              <a:t>димедрол, группа барбитуратов и др.)</a:t>
            </a:r>
            <a:endParaRPr lang="ru-RU" b="1" dirty="0"/>
          </a:p>
          <a:p>
            <a:pPr>
              <a:defRPr/>
            </a:pPr>
            <a:r>
              <a:rPr lang="ru-RU" b="1" dirty="0"/>
              <a:t> </a:t>
            </a:r>
            <a:r>
              <a:rPr lang="ru-RU" b="1" dirty="0" smtClean="0"/>
              <a:t>Кокаин</a:t>
            </a:r>
            <a:endParaRPr lang="ru-RU" b="1" dirty="0"/>
          </a:p>
          <a:p>
            <a:pPr>
              <a:defRPr/>
            </a:pPr>
            <a:r>
              <a:rPr lang="ru-RU" b="1" dirty="0"/>
              <a:t> </a:t>
            </a:r>
            <a:r>
              <a:rPr lang="ru-RU" b="1" dirty="0" smtClean="0"/>
              <a:t>Стимуляторы, включая кофеин</a:t>
            </a:r>
          </a:p>
          <a:p>
            <a:pPr>
              <a:defRPr/>
            </a:pPr>
            <a:r>
              <a:rPr lang="ru-RU" b="1" dirty="0" smtClean="0"/>
              <a:t> Галлюциногены </a:t>
            </a:r>
            <a:r>
              <a:rPr lang="ru-RU" b="1" dirty="0"/>
              <a:t>(ЛСД, «марки»)</a:t>
            </a:r>
          </a:p>
          <a:p>
            <a:pPr marL="0" indent="0">
              <a:buNone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9279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483031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Что такое наркотик?</a:t>
            </a:r>
            <a:endParaRPr lang="ru-RU" b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  <a:defRPr/>
            </a:pPr>
            <a:r>
              <a:rPr lang="ru-RU" sz="3400" b="1" dirty="0"/>
              <a:t>Наркотик (синоним – наркотическое вещество) </a:t>
            </a:r>
            <a:endParaRPr lang="ru-RU" sz="3400" b="1" dirty="0" smtClean="0"/>
          </a:p>
          <a:p>
            <a:pPr marL="0" indent="0">
              <a:buNone/>
              <a:defRPr/>
            </a:pPr>
            <a:r>
              <a:rPr lang="ru-RU" sz="3400" b="1" dirty="0" smtClean="0"/>
              <a:t>– </a:t>
            </a:r>
            <a:r>
              <a:rPr lang="ru-RU" sz="3400" dirty="0"/>
              <a:t>это </a:t>
            </a:r>
            <a:r>
              <a:rPr lang="ru-RU" sz="3400" dirty="0" smtClean="0"/>
              <a:t>вещество, удовлетворяющее </a:t>
            </a:r>
            <a:r>
              <a:rPr lang="ru-RU" sz="3400" dirty="0"/>
              <a:t>трем критериям:</a:t>
            </a:r>
          </a:p>
          <a:p>
            <a:pPr marL="0" indent="0">
              <a:buNone/>
              <a:defRPr/>
            </a:pPr>
            <a:r>
              <a:rPr lang="ru-RU" sz="3400" dirty="0"/>
              <a:t>1. </a:t>
            </a:r>
            <a:r>
              <a:rPr lang="ru-RU" sz="3400" b="1" dirty="0"/>
              <a:t>Медицинскому, </a:t>
            </a:r>
            <a:r>
              <a:rPr lang="ru-RU" sz="3400" dirty="0"/>
              <a:t>т.е. данное вещество или лекарственное </a:t>
            </a:r>
            <a:r>
              <a:rPr lang="ru-RU" sz="3400" dirty="0" smtClean="0"/>
              <a:t>средство оказывает </a:t>
            </a:r>
            <a:r>
              <a:rPr lang="ru-RU" sz="3400" u="sng" dirty="0"/>
              <a:t>специфическое</a:t>
            </a:r>
            <a:r>
              <a:rPr lang="ru-RU" sz="3400" dirty="0"/>
              <a:t> (</a:t>
            </a:r>
            <a:r>
              <a:rPr lang="ru-RU" sz="3400" dirty="0" smtClean="0"/>
              <a:t>стимулирующее, успокаивающее, </a:t>
            </a:r>
            <a:r>
              <a:rPr lang="ru-RU" sz="3400" dirty="0"/>
              <a:t>галлюциногенное </a:t>
            </a:r>
            <a:r>
              <a:rPr lang="ru-RU" sz="3400" dirty="0" smtClean="0"/>
              <a:t>и другое</a:t>
            </a:r>
            <a:r>
              <a:rPr lang="ru-RU" sz="3400" dirty="0"/>
              <a:t>) действие на центральную нервную систему, что является </a:t>
            </a:r>
            <a:r>
              <a:rPr lang="ru-RU" sz="3400" dirty="0" smtClean="0"/>
              <a:t>причиной немедицинского </a:t>
            </a:r>
            <a:r>
              <a:rPr lang="ru-RU" sz="3400" dirty="0"/>
              <a:t>потребления;</a:t>
            </a:r>
          </a:p>
          <a:p>
            <a:pPr marL="0" indent="0">
              <a:buNone/>
              <a:defRPr/>
            </a:pPr>
            <a:r>
              <a:rPr lang="ru-RU" sz="3400" dirty="0"/>
              <a:t>2. </a:t>
            </a:r>
            <a:r>
              <a:rPr lang="ru-RU" sz="3400" b="1" dirty="0"/>
              <a:t>Социальному</a:t>
            </a:r>
            <a:r>
              <a:rPr lang="ru-RU" sz="3400" dirty="0"/>
              <a:t>, т.е. немедицинское потребление вещества имеет </a:t>
            </a:r>
            <a:r>
              <a:rPr lang="ru-RU" sz="3400" dirty="0" smtClean="0"/>
              <a:t>большие масштабы</a:t>
            </a:r>
            <a:r>
              <a:rPr lang="ru-RU" sz="3400" dirty="0"/>
              <a:t>, а его последствия приобретают социальную значимость;</a:t>
            </a:r>
          </a:p>
          <a:p>
            <a:pPr marL="0" indent="0">
              <a:buNone/>
              <a:defRPr/>
            </a:pPr>
            <a:r>
              <a:rPr lang="ru-RU" sz="3400" dirty="0"/>
              <a:t>3. </a:t>
            </a:r>
            <a:r>
              <a:rPr lang="ru-RU" sz="3400" b="1" dirty="0" smtClean="0"/>
              <a:t>Юридическому</a:t>
            </a:r>
            <a:r>
              <a:rPr lang="ru-RU" sz="3400" dirty="0" smtClean="0"/>
              <a:t> т.е</a:t>
            </a:r>
            <a:r>
              <a:rPr lang="ru-RU" sz="3400" dirty="0"/>
              <a:t>. вещество в установленном законом порядке </a:t>
            </a:r>
            <a:r>
              <a:rPr lang="ru-RU" sz="3400" dirty="0" smtClean="0"/>
              <a:t>признано наркотическим </a:t>
            </a:r>
            <a:r>
              <a:rPr lang="ru-RU" sz="3400" dirty="0"/>
              <a:t>и включено в список наркотических средств.</a:t>
            </a:r>
            <a:endParaRPr lang="ru-RU" sz="3400" dirty="0" smtClean="0"/>
          </a:p>
        </p:txBody>
      </p:sp>
    </p:spTree>
    <p:extLst>
      <p:ext uri="{BB962C8B-B14F-4D97-AF65-F5344CB8AC3E}">
        <p14:creationId xmlns:p14="http://schemas.microsoft.com/office/powerpoint/2010/main" val="304034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0"/>
            <a:ext cx="9165348" cy="483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9000">
                <a:srgbClr val="E5B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872208" cy="4830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874" y="483031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Что такое наркомания?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ru-RU" b="1" dirty="0"/>
              <a:t>Наркомания</a:t>
            </a:r>
            <a:r>
              <a:rPr lang="ru-RU" dirty="0"/>
              <a:t> – это заболевание, возникшее в результате </a:t>
            </a:r>
            <a:r>
              <a:rPr lang="uk-UA" dirty="0" err="1" smtClean="0"/>
              <a:t>хронической</a:t>
            </a:r>
            <a:r>
              <a:rPr lang="uk-UA" dirty="0" smtClean="0"/>
              <a:t> </a:t>
            </a:r>
            <a:r>
              <a:rPr lang="uk-UA" dirty="0" err="1" smtClean="0"/>
              <a:t>интоксикации</a:t>
            </a:r>
            <a:r>
              <a:rPr lang="uk-UA" dirty="0" smtClean="0"/>
              <a:t>, </a:t>
            </a:r>
            <a:r>
              <a:rPr lang="uk-UA" dirty="0" err="1" smtClean="0"/>
              <a:t>вследствие</a:t>
            </a:r>
            <a:r>
              <a:rPr lang="uk-UA" dirty="0" smtClean="0"/>
              <a:t> </a:t>
            </a:r>
            <a:r>
              <a:rPr lang="uk-UA" dirty="0" err="1"/>
              <a:t>злоупотребления</a:t>
            </a:r>
            <a:r>
              <a:rPr lang="uk-UA" dirty="0"/>
              <a:t> </a:t>
            </a:r>
            <a:r>
              <a:rPr lang="uk-UA" dirty="0" err="1" smtClean="0"/>
              <a:t>наркотическими</a:t>
            </a:r>
            <a:r>
              <a:rPr lang="uk-UA" dirty="0" smtClean="0"/>
              <a:t> </a:t>
            </a:r>
            <a:r>
              <a:rPr lang="uk-UA" dirty="0" err="1" smtClean="0"/>
              <a:t>средствами</a:t>
            </a:r>
            <a:r>
              <a:rPr lang="uk-UA" dirty="0" smtClean="0"/>
              <a:t>, </a:t>
            </a:r>
            <a:r>
              <a:rPr lang="uk-UA" dirty="0" err="1"/>
              <a:t>которые</a:t>
            </a:r>
            <a:r>
              <a:rPr lang="uk-UA" dirty="0"/>
              <a:t> </a:t>
            </a:r>
            <a:r>
              <a:rPr lang="uk-UA" dirty="0" err="1"/>
              <a:t>отнесены</a:t>
            </a:r>
            <a:r>
              <a:rPr lang="uk-UA" dirty="0"/>
              <a:t> к </a:t>
            </a:r>
            <a:r>
              <a:rPr lang="uk-UA" dirty="0" err="1" smtClean="0"/>
              <a:t>таковым</a:t>
            </a:r>
            <a:r>
              <a:rPr lang="uk-UA" dirty="0" smtClean="0"/>
              <a:t> </a:t>
            </a:r>
            <a:r>
              <a:rPr lang="uk-UA" dirty="0" err="1"/>
              <a:t>Конвенцией</a:t>
            </a:r>
            <a:r>
              <a:rPr lang="uk-UA" dirty="0"/>
              <a:t> ООН </a:t>
            </a:r>
            <a:r>
              <a:rPr lang="uk-UA" dirty="0" err="1"/>
              <a:t>или</a:t>
            </a:r>
            <a:r>
              <a:rPr lang="uk-UA" dirty="0"/>
              <a:t> </a:t>
            </a:r>
            <a:r>
              <a:rPr lang="uk-UA" dirty="0" err="1"/>
              <a:t>Комитетом</a:t>
            </a:r>
            <a:r>
              <a:rPr lang="uk-UA" dirty="0"/>
              <a:t> по контролю за наркотиками при </a:t>
            </a:r>
            <a:r>
              <a:rPr lang="uk-UA" dirty="0" smtClean="0"/>
              <a:t>МОЗ.</a:t>
            </a:r>
            <a:endParaRPr lang="uk-UA" dirty="0"/>
          </a:p>
          <a:p>
            <a:pPr marL="0" indent="0">
              <a:buNone/>
              <a:defRPr/>
            </a:pPr>
            <a:r>
              <a:rPr lang="ru-RU" dirty="0" smtClean="0"/>
              <a:t>Оно </a:t>
            </a:r>
            <a:r>
              <a:rPr lang="ru-RU" dirty="0"/>
              <a:t>характеризуется возникновением </a:t>
            </a:r>
            <a:r>
              <a:rPr lang="ru-RU" dirty="0" smtClean="0"/>
              <a:t>состояния </a:t>
            </a:r>
            <a:r>
              <a:rPr lang="ru-RU" b="1" dirty="0" smtClean="0"/>
              <a:t>физической</a:t>
            </a:r>
            <a:r>
              <a:rPr lang="ru-RU" dirty="0" smtClean="0"/>
              <a:t> или </a:t>
            </a:r>
            <a:r>
              <a:rPr lang="ru-RU" b="1" dirty="0" smtClean="0"/>
              <a:t>психической</a:t>
            </a:r>
            <a:r>
              <a:rPr lang="ru-RU" dirty="0" smtClean="0"/>
              <a:t> зависимости (основного диагностического критерия заболевания «наркомания») </a:t>
            </a:r>
            <a:r>
              <a:rPr lang="ru-RU" dirty="0"/>
              <a:t>от </a:t>
            </a:r>
            <a:r>
              <a:rPr lang="ru-RU" dirty="0" smtClean="0"/>
              <a:t>наркотика.</a:t>
            </a:r>
          </a:p>
        </p:txBody>
      </p:sp>
    </p:spTree>
    <p:extLst>
      <p:ext uri="{BB962C8B-B14F-4D97-AF65-F5344CB8AC3E}">
        <p14:creationId xmlns:p14="http://schemas.microsoft.com/office/powerpoint/2010/main" val="171663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2728</Words>
  <Application>Microsoft Office PowerPoint</Application>
  <PresentationFormat>Экран (4:3)</PresentationFormat>
  <Paragraphs>320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Тема Office</vt:lpstr>
      <vt:lpstr>1_Тема Office</vt:lpstr>
      <vt:lpstr>Презентация PowerPoint</vt:lpstr>
      <vt:lpstr>Презентация PowerPoint</vt:lpstr>
      <vt:lpstr>Основные темы вебинара:</vt:lpstr>
      <vt:lpstr>Особенности и тенденции подростковой и юношеской наркомании</vt:lpstr>
      <vt:lpstr>Презентация PowerPoint</vt:lpstr>
      <vt:lpstr>Что такое  психоактивное вещество (ПАВ)?</vt:lpstr>
      <vt:lpstr>Виды ПАВ:</vt:lpstr>
      <vt:lpstr>Что такое наркотик?</vt:lpstr>
      <vt:lpstr>Что такое наркомания?</vt:lpstr>
      <vt:lpstr>ЗАВИСИМОСТЬ- это</vt:lpstr>
      <vt:lpstr>Задачи профилактики:</vt:lpstr>
      <vt:lpstr>ЧТОБЫ ЗАНИМАТЬСЯ ПРОФИЛАКТИКОЙ УПОТРЕБЛЕНИЯ НАРКОТИЧЕСКИХ ВЕЩЕСТВ  необходимо:  </vt:lpstr>
      <vt:lpstr>Основные причины начала употребления наркотиков</vt:lpstr>
      <vt:lpstr>ФАКТОРЫ риска в развитии наркомании </vt:lpstr>
      <vt:lpstr>СОЦИАЛЬНЫЕ ФАКТОРЫ</vt:lpstr>
      <vt:lpstr>ПСИХОЛОГИЧЕСКИЕ ФАКТОРЫ </vt:lpstr>
      <vt:lpstr>Защитные факторы</vt:lpstr>
      <vt:lpstr>Наиболее частые способы употребления:</vt:lpstr>
      <vt:lpstr>Опиоиды (метадон, морфин, кодеин, героин, трамадол)</vt:lpstr>
      <vt:lpstr>КОКАИН</vt:lpstr>
      <vt:lpstr>КАНАБИНОИДЫ </vt:lpstr>
      <vt:lpstr>Насвай</vt:lpstr>
      <vt:lpstr>Спайсы</vt:lpstr>
      <vt:lpstr>Амфетамины, «ФЕН»,  (психостимуляторы)</vt:lpstr>
      <vt:lpstr>Экстази («клубный»наркотик)</vt:lpstr>
      <vt:lpstr>ГАЛЮЦИНОГЕНЫ (мескалин, грибы рода Psilotsibum, содержащие псилоцин, псилоцибин), ЛСД </vt:lpstr>
      <vt:lpstr>Летучие ингалянты </vt:lpstr>
      <vt:lpstr>Кустарный наркотик «крокодил» (дезаморфин)</vt:lpstr>
      <vt:lpstr>Дезоморфин («крокодил»),  - кустарный наркотик относится к синтетическим опиатам</vt:lpstr>
      <vt:lpstr>Наиболее распространенные «аптечные наркотики»</vt:lpstr>
      <vt:lpstr>Наиболее распространенные аптечные наркотики:</vt:lpstr>
      <vt:lpstr>Веселящие шарики препарат для анестезии - закись азота   </vt:lpstr>
      <vt:lpstr>Этапы развития наркотической зависимости</vt:lpstr>
      <vt:lpstr>Первые признаки того, что ребенок употребляет наркотики</vt:lpstr>
      <vt:lpstr>Поведенческие признаки употребления наркотиков:</vt:lpstr>
      <vt:lpstr>Презентация PowerPoint</vt:lpstr>
      <vt:lpstr>Тест на определении наличия в организме наркотика</vt:lpstr>
      <vt:lpstr>Структура профилактики</vt:lpstr>
      <vt:lpstr>Особенности и основные методы профилактики употребления психоактивных веществ среди подростков и молодежи. </vt:lpstr>
      <vt:lpstr>В зависимости от того, на какую целевую группу направлена профилактика, выделяют следующие виды профилактики: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Katerina</dc:creator>
  <cp:lastModifiedBy>Наталия</cp:lastModifiedBy>
  <cp:revision>80</cp:revision>
  <dcterms:created xsi:type="dcterms:W3CDTF">2015-04-09T10:46:19Z</dcterms:created>
  <dcterms:modified xsi:type="dcterms:W3CDTF">2016-04-05T10:22:09Z</dcterms:modified>
</cp:coreProperties>
</file>