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0" r:id="rId3"/>
    <p:sldId id="261" r:id="rId4"/>
    <p:sldId id="278" r:id="rId5"/>
    <p:sldId id="272" r:id="rId6"/>
    <p:sldId id="263" r:id="rId7"/>
    <p:sldId id="271" r:id="rId8"/>
    <p:sldId id="277" r:id="rId9"/>
    <p:sldId id="279" r:id="rId10"/>
    <p:sldId id="264" r:id="rId11"/>
    <p:sldId id="27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F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784" autoAdjust="0"/>
    <p:restoredTop sz="92143" autoAdjust="0"/>
  </p:normalViewPr>
  <p:slideViewPr>
    <p:cSldViewPr>
      <p:cViewPr varScale="1">
        <p:scale>
          <a:sx n="107" d="100"/>
          <a:sy n="107" d="100"/>
        </p:scale>
        <p:origin x="-18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407C3-0DF8-4259-947D-59B7769F1257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87DAA-2BA8-437B-8AC7-F390FB2B9B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8CDE21-7321-4EF9-AE29-F438979A3E29}" type="datetimeFigureOut">
              <a:rPr lang="ru-RU"/>
              <a:pPr>
                <a:defRPr/>
              </a:pPr>
              <a:t>11.04.2018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8D2E6D-B1CE-43F8-92A0-A28548926F7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6A2A5C-BB0C-4DB5-81EB-26C0828BF3CF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8D2E6D-B1CE-43F8-92A0-A28548926F75}" type="slidenum">
              <a:rPr lang="uk-UA" smtClean="0"/>
              <a:pPr>
                <a:defRPr/>
              </a:pPr>
              <a:t>10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9D19-DB35-40D1-B5D3-E300DBDBC6BB}" type="datetimeFigureOut">
              <a:rPr lang="ru-RU"/>
              <a:pPr>
                <a:defRPr/>
              </a:pPr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F1278-59DB-426C-8E24-A767F152D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1C8F9-602D-4E7C-AA78-E658B54A6034}" type="datetimeFigureOut">
              <a:rPr lang="ru-RU"/>
              <a:pPr>
                <a:defRPr/>
              </a:pPr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6AD4A-AD38-434B-AD91-D429776C3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D74CC-2575-4B21-82E6-390B2AFC535C}" type="datetimeFigureOut">
              <a:rPr lang="ru-RU"/>
              <a:pPr>
                <a:defRPr/>
              </a:pPr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52DF-BBD0-4894-8610-D07EF5D89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7F1AC-1C6F-4324-AB06-1FC913A29036}" type="datetimeFigureOut">
              <a:rPr lang="ru-RU"/>
              <a:pPr>
                <a:defRPr/>
              </a:pPr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398EA-83DC-4442-9AC7-E2844A88B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4E708-F271-4887-B766-86427A3144B2}" type="datetimeFigureOut">
              <a:rPr lang="ru-RU"/>
              <a:pPr>
                <a:defRPr/>
              </a:pPr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D7370-4788-4E92-9F45-0B4A6D036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EDCAC-B2B5-47AB-A9D6-E428BE7F2675}" type="datetimeFigureOut">
              <a:rPr lang="ru-RU"/>
              <a:pPr>
                <a:defRPr/>
              </a:pPr>
              <a:t>11.04.2018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6537E-C5BD-4650-BA7B-40F407B43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15EF8-07AE-4CC7-AE29-A169616FE3A6}" type="datetimeFigureOut">
              <a:rPr lang="ru-RU"/>
              <a:pPr>
                <a:defRPr/>
              </a:pPr>
              <a:t>11.04.2018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189F4-280C-4F3D-A731-F24E11E15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C09CD-16F8-47C2-B27C-844E0AEBB4E9}" type="datetimeFigureOut">
              <a:rPr lang="ru-RU"/>
              <a:pPr>
                <a:defRPr/>
              </a:pPr>
              <a:t>11.04.2018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3B8FF-3027-4CEA-9C60-912F11987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584B3-2496-44D0-8CC1-1E990C6C5CB6}" type="datetimeFigureOut">
              <a:rPr lang="ru-RU"/>
              <a:pPr>
                <a:defRPr/>
              </a:pPr>
              <a:t>11.04.2018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E30CD-39C6-4580-B3EE-1E675C268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27C08-36BA-4340-8F40-584A676C7755}" type="datetimeFigureOut">
              <a:rPr lang="ru-RU"/>
              <a:pPr>
                <a:defRPr/>
              </a:pPr>
              <a:t>11.04.2018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5A4D5-4A0A-40D9-8E0A-FDB60A6C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F0ABA-504A-4B45-A4E4-83DD001989ED}" type="datetimeFigureOut">
              <a:rPr lang="ru-RU"/>
              <a:pPr>
                <a:defRPr/>
              </a:pPr>
              <a:t>11.04.2018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0B090-F979-4A84-A047-F98A43CA3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B283CB-B2D0-4818-A560-AC3D8B4DAFD4}" type="datetimeFigureOut">
              <a:rPr lang="ru-RU"/>
              <a:pPr>
                <a:defRPr/>
              </a:pPr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6FC414-8D9A-4B99-AEE1-253470A8B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ryna.nerubaieva@afew.org.u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knowledge.org.ua/vebinar-jurista-vity-musatenko-o-narushenii-prav-pg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ew.org.u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ew.org.u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214282" y="1857365"/>
            <a:ext cx="8501122" cy="1743086"/>
          </a:xfrm>
        </p:spPr>
        <p:txBody>
          <a:bodyPr/>
          <a:lstStyle/>
          <a:p>
            <a:pPr eaLnBrk="1" hangingPunct="1"/>
            <a:r>
              <a:rPr lang="uk-UA" sz="3200" b="1" dirty="0" smtClean="0">
                <a:solidFill>
                  <a:schemeClr val="bg1"/>
                </a:solidFill>
                <a:latin typeface="PT Sans"/>
              </a:rPr>
              <a:t>“ Результати моніторингу та документування порушень прав серед підлітків груп ризику у 2017 році ”</a:t>
            </a: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4652963"/>
            <a:ext cx="8391525" cy="1752600"/>
          </a:xfrm>
        </p:spPr>
        <p:txBody>
          <a:bodyPr/>
          <a:lstStyle/>
          <a:p>
            <a:pPr algn="r" eaLnBrk="1" hangingPunct="1"/>
            <a:endParaRPr lang="uk-UA" sz="2800" dirty="0" smtClean="0">
              <a:solidFill>
                <a:schemeClr val="tx1"/>
              </a:solidFill>
              <a:latin typeface="PT Serif"/>
            </a:endParaRPr>
          </a:p>
          <a:p>
            <a:pPr algn="r" eaLnBrk="1" hangingPunct="1"/>
            <a:r>
              <a:rPr lang="uk-UA" sz="2800" dirty="0" smtClean="0">
                <a:solidFill>
                  <a:schemeClr val="tx1"/>
                </a:solidFill>
                <a:latin typeface="PT Serif"/>
              </a:rPr>
              <a:t>МБФ “СНІД Фонд</a:t>
            </a:r>
            <a:r>
              <a:rPr lang="en-US" sz="2800" dirty="0" smtClean="0">
                <a:solidFill>
                  <a:schemeClr val="tx1"/>
                </a:solidFill>
                <a:latin typeface="PT Serif"/>
              </a:rPr>
              <a:t> </a:t>
            </a:r>
            <a:r>
              <a:rPr lang="uk-UA" sz="2800" dirty="0" smtClean="0">
                <a:solidFill>
                  <a:schemeClr val="tx1"/>
                </a:solidFill>
                <a:latin typeface="PT Serif"/>
              </a:rPr>
              <a:t>Схід</a:t>
            </a:r>
            <a:r>
              <a:rPr lang="en-US" sz="2800" dirty="0" smtClean="0">
                <a:solidFill>
                  <a:schemeClr val="tx1"/>
                </a:solidFill>
                <a:latin typeface="PT Serif"/>
              </a:rPr>
              <a:t>-</a:t>
            </a:r>
            <a:r>
              <a:rPr lang="uk-UA" sz="2800" dirty="0" err="1" smtClean="0">
                <a:solidFill>
                  <a:schemeClr val="tx1"/>
                </a:solidFill>
                <a:latin typeface="PT Serif"/>
              </a:rPr>
              <a:t>Захід”</a:t>
            </a:r>
            <a:r>
              <a:rPr lang="uk-UA" sz="2800" dirty="0" smtClean="0">
                <a:solidFill>
                  <a:schemeClr val="tx1"/>
                </a:solidFill>
                <a:latin typeface="PT Serif"/>
              </a:rPr>
              <a:t> (</a:t>
            </a:r>
            <a:r>
              <a:rPr lang="en-US" sz="2800" i="1" dirty="0" smtClean="0">
                <a:solidFill>
                  <a:schemeClr val="tx1"/>
                </a:solidFill>
                <a:latin typeface="PT Serif"/>
              </a:rPr>
              <a:t>AFEW-</a:t>
            </a:r>
            <a:r>
              <a:rPr lang="uk-UA" sz="2800" i="1" dirty="0" smtClean="0">
                <a:solidFill>
                  <a:schemeClr val="tx1"/>
                </a:solidFill>
                <a:latin typeface="PT Serif"/>
              </a:rPr>
              <a:t>Україна</a:t>
            </a:r>
            <a:r>
              <a:rPr lang="uk-UA" sz="2800" dirty="0" smtClean="0">
                <a:solidFill>
                  <a:schemeClr val="tx1"/>
                </a:solidFill>
                <a:latin typeface="PT Serif"/>
              </a:rPr>
              <a:t>)</a:t>
            </a:r>
            <a:endParaRPr lang="ru-RU" sz="2800" dirty="0" smtClean="0">
              <a:solidFill>
                <a:schemeClr val="tx1"/>
              </a:solidFill>
              <a:latin typeface="PT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ачанные файлы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2844" y="4643446"/>
            <a:ext cx="3902251" cy="192880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1285860"/>
            <a:ext cx="8429684" cy="3643338"/>
          </a:xfrm>
        </p:spPr>
        <p:txBody>
          <a:bodyPr/>
          <a:lstStyle/>
          <a:p>
            <a:pPr lvl="0" algn="l">
              <a:lnSpc>
                <a:spcPct val="150000"/>
              </a:lnSpc>
            </a:pPr>
            <a:r>
              <a:rPr lang="uk-UA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—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Дистанційна підтримка фахівців, які використовують інструмент та поширення його роботи на інші регіони/організації.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—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Інформаційно-освітній матеріал для підлітків груп ризику.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—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Створення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онлайн-курсу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для фахівців, які працюють у сфері надання допомоги підліткам груп ризику.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endParaRPr lang="uk-UA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57158" y="428604"/>
            <a:ext cx="850106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T Sans"/>
                <a:ea typeface="+mj-ea"/>
                <a:cs typeface="+mj-cs"/>
              </a:rPr>
              <a:t>Плани та наступні кроки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T Sans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501062" cy="1357314"/>
          </a:xfrm>
        </p:spPr>
        <p:txBody>
          <a:bodyPr/>
          <a:lstStyle/>
          <a:p>
            <a:pPr eaLnBrk="1" hangingPunct="1"/>
            <a:r>
              <a:rPr lang="uk-UA" b="1" dirty="0" smtClean="0">
                <a:solidFill>
                  <a:srgbClr val="FF0000"/>
                </a:solidFill>
                <a:latin typeface="PT Sans"/>
              </a:rPr>
              <a:t>Дякую!</a:t>
            </a:r>
            <a:endParaRPr lang="ru-RU" b="1" dirty="0" smtClean="0">
              <a:solidFill>
                <a:srgbClr val="FF0000"/>
              </a:solidFill>
              <a:latin typeface="PT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21468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hlinkClick r:id="rId3"/>
              </a:rPr>
              <a:t>info@afew.org.ua</a:t>
            </a:r>
            <a:r>
              <a:rPr lang="en-US" dirty="0" smtClean="0"/>
              <a:t>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214422"/>
            <a:ext cx="74580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57166"/>
            <a:ext cx="8186766" cy="1060472"/>
          </a:xfrm>
        </p:spPr>
        <p:txBody>
          <a:bodyPr/>
          <a:lstStyle/>
          <a:p>
            <a:pPr algn="r"/>
            <a:r>
              <a:rPr lang="uk-UA" sz="2000" b="1" i="1" dirty="0" smtClean="0">
                <a:solidFill>
                  <a:srgbClr val="C00000"/>
                </a:solidFill>
              </a:rPr>
              <a:t>Кількість підлітків, </a:t>
            </a:r>
            <a:br>
              <a:rPr lang="uk-UA" sz="2000" b="1" i="1" dirty="0" smtClean="0">
                <a:solidFill>
                  <a:srgbClr val="C00000"/>
                </a:solidFill>
              </a:rPr>
            </a:br>
            <a:r>
              <a:rPr lang="uk-UA" sz="2000" b="1" i="1" dirty="0" smtClean="0">
                <a:solidFill>
                  <a:srgbClr val="C00000"/>
                </a:solidFill>
              </a:rPr>
              <a:t>які вживають наркотики </a:t>
            </a:r>
            <a:r>
              <a:rPr lang="uk-UA" sz="2000" b="1" i="1" dirty="0" err="1" smtClean="0">
                <a:solidFill>
                  <a:srgbClr val="C00000"/>
                </a:solidFill>
              </a:rPr>
              <a:t>НЕін</a:t>
            </a:r>
            <a:r>
              <a:rPr lang="en-US" sz="2000" b="1" i="1" dirty="0" smtClean="0">
                <a:solidFill>
                  <a:srgbClr val="C00000"/>
                </a:solidFill>
              </a:rPr>
              <a:t>’</a:t>
            </a:r>
            <a:r>
              <a:rPr lang="uk-UA" sz="2000" b="1" i="1" dirty="0" err="1" smtClean="0">
                <a:solidFill>
                  <a:srgbClr val="C00000"/>
                </a:solidFill>
              </a:rPr>
              <a:t>єкційним</a:t>
            </a:r>
            <a:r>
              <a:rPr lang="uk-UA" sz="2000" b="1" i="1" dirty="0" smtClean="0">
                <a:solidFill>
                  <a:srgbClr val="C00000"/>
                </a:solidFill>
              </a:rPr>
              <a:t> шляхом?</a:t>
            </a:r>
            <a:endParaRPr lang="uk-UA" sz="2000" b="1" i="1" dirty="0">
              <a:solidFill>
                <a:srgbClr val="C00000"/>
              </a:solidFill>
            </a:endParaRPr>
          </a:p>
        </p:txBody>
      </p:sp>
      <p:sp>
        <p:nvSpPr>
          <p:cNvPr id="9" name="Заголовок 6"/>
          <p:cNvSpPr txBox="1">
            <a:spLocks/>
          </p:cNvSpPr>
          <p:nvPr/>
        </p:nvSpPr>
        <p:spPr bwMode="auto">
          <a:xfrm>
            <a:off x="642910" y="5143512"/>
            <a:ext cx="7500990" cy="85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Кількість підлітків, </a:t>
            </a:r>
            <a:br>
              <a:rPr kumimoji="0" lang="uk-UA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права яких порушуються?</a:t>
            </a:r>
            <a:endParaRPr kumimoji="0" lang="uk-UA" sz="2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6"/>
          <p:cNvSpPr txBox="1">
            <a:spLocks/>
          </p:cNvSpPr>
          <p:nvPr/>
        </p:nvSpPr>
        <p:spPr bwMode="auto">
          <a:xfrm>
            <a:off x="6215074" y="1643050"/>
            <a:ext cx="235745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US" sz="1600" dirty="0" smtClean="0">
                <a:latin typeface="+mj-lt"/>
                <a:ea typeface="+mj-ea"/>
                <a:cs typeface="+mj-cs"/>
              </a:rPr>
              <a:t>* </a:t>
            </a:r>
            <a:r>
              <a:rPr lang="uk-UA" sz="1600" dirty="0" smtClean="0">
                <a:latin typeface="+mj-lt"/>
                <a:ea typeface="+mj-ea"/>
                <a:cs typeface="+mj-cs"/>
              </a:rPr>
              <a:t>ЮНІСЕФ, 2015</a:t>
            </a:r>
            <a:endParaRPr lang="en-US" sz="1600" dirty="0" smtClean="0">
              <a:latin typeface="+mj-lt"/>
              <a:ea typeface="+mj-ea"/>
              <a:cs typeface="+mj-cs"/>
            </a:endParaRPr>
          </a:p>
          <a:p>
            <a:pPr lvl="0" eaLnBrk="0" hangingPunct="0">
              <a:buFont typeface="Arial" pitchFamily="34" charset="0"/>
              <a:buChar char="•"/>
            </a:pPr>
            <a:endParaRPr lang="en-US" sz="1600" dirty="0" smtClean="0">
              <a:latin typeface="+mj-lt"/>
              <a:ea typeface="+mj-ea"/>
              <a:cs typeface="+mj-cs"/>
            </a:endParaRPr>
          </a:p>
          <a:p>
            <a:pPr lvl="0" eaLnBrk="0" hangingPunct="0">
              <a:buFont typeface="Arial" pitchFamily="34" charset="0"/>
              <a:buChar char="•"/>
            </a:pPr>
            <a:endParaRPr lang="en-US" sz="1600" dirty="0" smtClean="0">
              <a:latin typeface="+mj-lt"/>
              <a:ea typeface="+mj-ea"/>
              <a:cs typeface="+mj-cs"/>
            </a:endParaRPr>
          </a:p>
          <a:p>
            <a:pPr lvl="0" eaLnBrk="0" hangingPunct="0">
              <a:buFont typeface="Arial" pitchFamily="34" charset="0"/>
              <a:buChar char="•"/>
            </a:pPr>
            <a:endParaRPr lang="en-US" sz="1600" dirty="0" smtClean="0">
              <a:latin typeface="+mj-lt"/>
              <a:ea typeface="+mj-ea"/>
              <a:cs typeface="+mj-cs"/>
            </a:endParaRPr>
          </a:p>
          <a:p>
            <a:pPr lvl="0" eaLnBrk="0" hangingPunct="0">
              <a:buFont typeface="Arial" pitchFamily="34" charset="0"/>
              <a:buChar char="•"/>
            </a:pPr>
            <a:endParaRPr lang="en-US" sz="1600" dirty="0" smtClean="0">
              <a:latin typeface="+mj-lt"/>
              <a:ea typeface="+mj-ea"/>
              <a:cs typeface="+mj-cs"/>
            </a:endParaRPr>
          </a:p>
          <a:p>
            <a:pPr lvl="0" eaLnBrk="0" hangingPunct="0">
              <a:buFont typeface="Arial" pitchFamily="34" charset="0"/>
              <a:buChar char="•"/>
            </a:pPr>
            <a:endParaRPr lang="en-US" sz="1600" dirty="0" smtClean="0">
              <a:latin typeface="+mj-lt"/>
              <a:ea typeface="+mj-ea"/>
              <a:cs typeface="+mj-cs"/>
            </a:endParaRPr>
          </a:p>
          <a:p>
            <a:pPr lvl="0" eaLnBrk="0" hangingPunct="0">
              <a:buFont typeface="Arial" pitchFamily="34" charset="0"/>
              <a:buChar char="•"/>
            </a:pPr>
            <a:endParaRPr lang="en-US" sz="1600" dirty="0" smtClean="0">
              <a:latin typeface="+mj-lt"/>
              <a:ea typeface="+mj-ea"/>
              <a:cs typeface="+mj-cs"/>
            </a:endParaRPr>
          </a:p>
          <a:p>
            <a:pPr lvl="0" eaLnBrk="0" hangingPunct="0">
              <a:buFont typeface="Arial" pitchFamily="34" charset="0"/>
              <a:buChar char="•"/>
            </a:pPr>
            <a:endParaRPr kumimoji="0" lang="en-US" sz="160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eaLnBrk="0" hangingPunct="0"/>
            <a:r>
              <a:rPr lang="uk-UA" sz="1600" dirty="0" smtClean="0">
                <a:latin typeface="+mj-lt"/>
                <a:ea typeface="+mj-ea"/>
                <a:cs typeface="+mj-cs"/>
              </a:rPr>
              <a:t>* за 2017 рік у межах проектної діяльності </a:t>
            </a:r>
            <a:r>
              <a:rPr lang="uk-UA" sz="1600" b="1" dirty="0" smtClean="0">
                <a:latin typeface="+mj-lt"/>
                <a:ea typeface="+mj-ea"/>
                <a:cs typeface="+mj-cs"/>
              </a:rPr>
              <a:t>1215 підлітків, які вживають наркотики </a:t>
            </a:r>
            <a:r>
              <a:rPr lang="uk-UA" sz="1600" dirty="0" smtClean="0">
                <a:latin typeface="+mj-lt"/>
                <a:ea typeface="+mj-ea"/>
                <a:cs typeface="+mj-cs"/>
              </a:rPr>
              <a:t>отримали </a:t>
            </a:r>
            <a:r>
              <a:rPr lang="uk-UA" sz="1600" b="1" dirty="0" smtClean="0">
                <a:latin typeface="+mj-lt"/>
                <a:ea typeface="+mj-ea"/>
                <a:cs typeface="+mj-cs"/>
              </a:rPr>
              <a:t>21 290 послуг</a:t>
            </a:r>
            <a:endParaRPr kumimoji="0" lang="uk-UA" sz="1600" b="1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eaLnBrk="1" hangingPunct="1"/>
            <a:r>
              <a:rPr lang="uk-UA" sz="2400" b="1" dirty="0" smtClean="0">
                <a:solidFill>
                  <a:srgbClr val="00AFF0"/>
                </a:solidFill>
                <a:latin typeface="PT Sans"/>
              </a:rPr>
              <a:t>Інструмент моніторингу та документування випадків порушення прав підлітків груп ризику в Україні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3929091"/>
          </a:xfrm>
        </p:spPr>
        <p:txBody>
          <a:bodyPr/>
          <a:lstStyle/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Метою впровадження цього інструменту є оперативне реагування та допомога найбільш уразливим підліткам у випадку порушення їх прав, а також системний збір статистичних даних та оцінювання масштабів проблеми порушення прав ПГР задля подальшої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адвокації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на національному та місцевому рівнях.</a:t>
            </a:r>
          </a:p>
          <a:p>
            <a:pPr>
              <a:buNone/>
            </a:pPr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Інструмент спеціально розроблено для використання соціальними працівниками, психологами, педагогами та іншими спеціалістами, які працюють із підлітками групи ризику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</a:t>
            </a:r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Інструмент передбачає співпрацю в рамках партнерської мережі, підтримку та спільне вирішення складних життєвих ситуацій клієнта пов'язаних із порушенням його/її прав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uk-UA" dirty="0"/>
          </a:p>
        </p:txBody>
      </p:sp>
      <p:pic>
        <p:nvPicPr>
          <p:cNvPr id="7" name="Содержимое 3" descr="шаг попадание в цель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714884"/>
            <a:ext cx="3929070" cy="16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285728"/>
            <a:ext cx="3929090" cy="6286544"/>
          </a:xfrm>
        </p:spPr>
        <p:txBody>
          <a:bodyPr/>
          <a:lstStyle/>
          <a:p>
            <a:r>
              <a:rPr lang="uk-UA" sz="1800" b="1" dirty="0" smtClean="0"/>
              <a:t>Пілотування Інструменту протягом 12 місяців 2017 року у 4 містах: </a:t>
            </a:r>
          </a:p>
          <a:p>
            <a:pPr>
              <a:buNone/>
            </a:pPr>
            <a:r>
              <a:rPr lang="uk-UA" sz="1600" dirty="0" smtClean="0"/>
              <a:t>м. Кропивницький: </a:t>
            </a:r>
            <a:r>
              <a:rPr lang="ru-RU" sz="1600" dirty="0" smtClean="0"/>
              <a:t>БФ «</a:t>
            </a:r>
            <a:r>
              <a:rPr lang="ru-RU" sz="1600" dirty="0" err="1" smtClean="0"/>
              <a:t>Повернення</a:t>
            </a:r>
            <a:r>
              <a:rPr lang="ru-RU" sz="1600" dirty="0" smtClean="0"/>
              <a:t> до </a:t>
            </a:r>
            <a:r>
              <a:rPr lang="ru-RU" sz="1600" dirty="0" err="1" smtClean="0"/>
              <a:t>життя</a:t>
            </a:r>
            <a:r>
              <a:rPr lang="ru-RU" sz="1600" dirty="0" smtClean="0"/>
              <a:t>», </a:t>
            </a:r>
            <a:r>
              <a:rPr lang="ru-RU" sz="1600" dirty="0" err="1" smtClean="0"/>
              <a:t>Ком'юніті</a:t>
            </a:r>
            <a:r>
              <a:rPr lang="ru-RU" sz="1600" dirty="0" smtClean="0"/>
              <a:t> центр «VIP-Бункер»</a:t>
            </a:r>
            <a:endParaRPr lang="uk-UA" sz="1600" dirty="0" smtClean="0"/>
          </a:p>
          <a:p>
            <a:pPr>
              <a:buNone/>
            </a:pPr>
            <a:r>
              <a:rPr lang="uk-UA" sz="1600" dirty="0" smtClean="0"/>
              <a:t>м. Полтава: </a:t>
            </a:r>
            <a:r>
              <a:rPr lang="ru-RU" sz="1600" dirty="0" smtClean="0"/>
              <a:t>БФ «</a:t>
            </a:r>
            <a:r>
              <a:rPr lang="uk-UA" sz="1600" dirty="0" smtClean="0"/>
              <a:t>Громадське</a:t>
            </a:r>
            <a:r>
              <a:rPr lang="ru-RU" sz="1600" dirty="0" smtClean="0"/>
              <a:t> </a:t>
            </a:r>
            <a:r>
              <a:rPr lang="ru-RU" sz="1600" dirty="0" err="1" smtClean="0"/>
              <a:t>здоров’я</a:t>
            </a:r>
            <a:r>
              <a:rPr lang="ru-RU" sz="1600" dirty="0" smtClean="0"/>
              <a:t>», Центр </a:t>
            </a:r>
            <a:r>
              <a:rPr lang="uk-UA" sz="1600" dirty="0" smtClean="0"/>
              <a:t>дружній</a:t>
            </a:r>
            <a:r>
              <a:rPr lang="ru-RU" sz="1600" dirty="0" smtClean="0"/>
              <a:t> до </a:t>
            </a:r>
            <a:r>
              <a:rPr lang="ru-RU" sz="1600" dirty="0" err="1" smtClean="0"/>
              <a:t>молоді</a:t>
            </a:r>
            <a:r>
              <a:rPr lang="ru-RU" sz="1600" dirty="0" smtClean="0"/>
              <a:t> «</a:t>
            </a:r>
            <a:r>
              <a:rPr lang="ru-RU" sz="1600" dirty="0" err="1" smtClean="0"/>
              <a:t>Альтаїр</a:t>
            </a:r>
            <a:r>
              <a:rPr lang="ru-RU" sz="1600" dirty="0" smtClean="0"/>
              <a:t>»</a:t>
            </a:r>
            <a:endParaRPr lang="uk-UA" sz="1600" dirty="0" smtClean="0"/>
          </a:p>
          <a:p>
            <a:pPr>
              <a:buNone/>
            </a:pPr>
            <a:r>
              <a:rPr lang="uk-UA" sz="1600" dirty="0" smtClean="0"/>
              <a:t>м. Харків: </a:t>
            </a:r>
            <a:r>
              <a:rPr lang="ru-RU" sz="1600" dirty="0" smtClean="0"/>
              <a:t>БФ «Благо», </a:t>
            </a:r>
            <a:r>
              <a:rPr lang="ru-RU" sz="1600" dirty="0" err="1" smtClean="0"/>
              <a:t>Соціальний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дім</a:t>
            </a:r>
            <a:r>
              <a:rPr lang="ru-RU" sz="1600" dirty="0" smtClean="0"/>
              <a:t> «Компас»</a:t>
            </a:r>
            <a:endParaRPr lang="uk-UA" sz="1600" dirty="0" smtClean="0"/>
          </a:p>
          <a:p>
            <a:pPr>
              <a:buNone/>
            </a:pPr>
            <a:r>
              <a:rPr lang="uk-UA" sz="1600" dirty="0" smtClean="0"/>
              <a:t>м. Чернівці: </a:t>
            </a:r>
            <a:r>
              <a:rPr lang="ru-RU" sz="1600" dirty="0" smtClean="0"/>
              <a:t>БФ «Нова </a:t>
            </a:r>
            <a:r>
              <a:rPr lang="ru-RU" sz="1600" dirty="0" err="1" smtClean="0"/>
              <a:t>сім’я</a:t>
            </a:r>
            <a:r>
              <a:rPr lang="ru-RU" sz="1600" dirty="0" smtClean="0"/>
              <a:t>», Центр </a:t>
            </a:r>
            <a:r>
              <a:rPr lang="ru-RU" sz="1600" dirty="0" err="1" smtClean="0"/>
              <a:t>соціально-психологічної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допомоги</a:t>
            </a:r>
            <a:r>
              <a:rPr lang="ru-RU" sz="1600" dirty="0" smtClean="0"/>
              <a:t> «</a:t>
            </a:r>
            <a:r>
              <a:rPr lang="ru-RU" sz="1600" dirty="0" err="1" smtClean="0"/>
              <a:t>Діалог</a:t>
            </a:r>
            <a:r>
              <a:rPr lang="ru-RU" sz="1600" dirty="0" smtClean="0"/>
              <a:t>»</a:t>
            </a:r>
            <a:endParaRPr lang="uk-UA" sz="1600" dirty="0" smtClean="0"/>
          </a:p>
          <a:p>
            <a:r>
              <a:rPr lang="uk-UA" sz="1800" b="1" dirty="0" smtClean="0"/>
              <a:t>Червень-Вересень 2017 – 2-денні тренінги для партнерської мережі НУО в усіх регіонах для близько 100 учасників.</a:t>
            </a:r>
          </a:p>
          <a:p>
            <a:r>
              <a:rPr lang="uk-UA" sz="1800" b="1" dirty="0" smtClean="0"/>
              <a:t>Навчальний вебінар для широкого кола фахівців: </a:t>
            </a:r>
            <a:r>
              <a:rPr lang="es-ES_tradnl" sz="1800" b="1" dirty="0" smtClean="0">
                <a:hlinkClick r:id="rId2"/>
              </a:rPr>
              <a:t>http://knowledge.org.ua/vebinar-jurista-vity-musatenko-o-narushenii-prav-pgr/</a:t>
            </a:r>
            <a:r>
              <a:rPr lang="uk-UA" sz="1800" b="1" dirty="0" smtClean="0"/>
              <a:t> </a:t>
            </a:r>
          </a:p>
          <a:p>
            <a:endParaRPr lang="uk-UA" sz="1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4429156" cy="632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36" y="285728"/>
            <a:ext cx="557216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3517717" cy="370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57188" y="274638"/>
            <a:ext cx="8501062" cy="1143000"/>
          </a:xfrm>
        </p:spPr>
        <p:txBody>
          <a:bodyPr/>
          <a:lstStyle/>
          <a:p>
            <a:r>
              <a:rPr lang="uk-UA" sz="3200" b="1" cap="all" dirty="0" smtClean="0">
                <a:solidFill>
                  <a:srgbClr val="C00000"/>
                </a:solidFill>
              </a:rPr>
              <a:t>СКРИНІНГОВА АНКЕТА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pic>
        <p:nvPicPr>
          <p:cNvPr id="4403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41350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 txBox="1">
            <a:spLocks/>
          </p:cNvSpPr>
          <p:nvPr/>
        </p:nvSpPr>
        <p:spPr bwMode="auto">
          <a:xfrm>
            <a:off x="4429124" y="1142984"/>
            <a:ext cx="4429156" cy="481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lang="uk-UA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11 питань про життя підлітка, які допоможуть проаналізувати дотримання базових прав:</a:t>
            </a:r>
          </a:p>
          <a:p>
            <a:pPr marL="342900" lvl="0" indent="-342900" eaLnBrk="0" hangingPunct="0">
              <a:spcBef>
                <a:spcPct val="20000"/>
              </a:spcBef>
            </a:pPr>
            <a:endParaRPr lang="uk-UA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uk-UA" sz="1300" b="1" dirty="0" smtClean="0">
                <a:latin typeface="Arial" pitchFamily="34" charset="0"/>
                <a:cs typeface="Arial" pitchFamily="34" charset="0"/>
              </a:rPr>
              <a:t>Право на житло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uk-UA" sz="1300" b="1" dirty="0" smtClean="0">
                <a:latin typeface="Arial" pitchFamily="34" charset="0"/>
                <a:cs typeface="Arial" pitchFamily="34" charset="0"/>
              </a:rPr>
              <a:t>Право на сім’ю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uk-UA" sz="1300" b="1" dirty="0" smtClean="0">
                <a:latin typeface="Arial" pitchFamily="34" charset="0"/>
                <a:cs typeface="Arial" pitchFamily="34" charset="0"/>
              </a:rPr>
              <a:t>Право особи на достатній життєвий рівень, для себе та своєї сім’ї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uk-UA" sz="1300" b="1" dirty="0" smtClean="0">
                <a:latin typeface="Arial" pitchFamily="34" charset="0"/>
                <a:cs typeface="Arial" pitchFamily="34" charset="0"/>
              </a:rPr>
              <a:t>Право на освіту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uk-UA" sz="1300" b="1" dirty="0" smtClean="0">
                <a:latin typeface="Arial" pitchFamily="34" charset="0"/>
                <a:cs typeface="Arial" pitchFamily="34" charset="0"/>
              </a:rPr>
              <a:t>Право на охорону здоров'я та медичну допомогу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uk-UA" sz="1300" b="1" dirty="0" smtClean="0">
                <a:latin typeface="Arial" pitchFamily="34" charset="0"/>
                <a:cs typeface="Arial" pitchFamily="34" charset="0"/>
              </a:rPr>
              <a:t>Право на захист судом, уповноваженим на це державним органом або посадовою особою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uk-UA" sz="1300" b="1" dirty="0" smtClean="0">
                <a:latin typeface="Arial" pitchFamily="34" charset="0"/>
                <a:cs typeface="Arial" pitchFamily="34" charset="0"/>
              </a:rPr>
              <a:t>Право особи на добровільність статевих відносин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uk-UA" sz="1300" b="1" dirty="0" smtClean="0">
                <a:latin typeface="Arial" pitchFamily="34" charset="0"/>
                <a:cs typeface="Arial" pitchFamily="34" charset="0"/>
              </a:rPr>
              <a:t>Право на захист від сексуальної експлуатації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uk-UA" sz="1300" b="1" dirty="0" smtClean="0">
                <a:latin typeface="Arial" pitchFamily="34" charset="0"/>
                <a:cs typeface="Arial" pitchFamily="34" charset="0"/>
              </a:rPr>
              <a:t>Право на презумпцію невинуватості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uk-UA" sz="1300" b="1" dirty="0" smtClean="0">
                <a:latin typeface="Arial" pitchFamily="34" charset="0"/>
                <a:cs typeface="Arial" pitchFamily="34" charset="0"/>
              </a:rPr>
              <a:t>Право на честь та гідність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uk-UA" sz="1300" b="1" dirty="0" smtClean="0">
                <a:latin typeface="Arial" pitchFamily="34" charset="0"/>
                <a:cs typeface="Arial" pitchFamily="34" charset="0"/>
              </a:rPr>
              <a:t>Наявність документів громадянина України (свідоцтво про народження, паспорт, ідентифікаційний код)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kumimoji="0" lang="uk-UA" sz="1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uk-UA" sz="32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eaLnBrk="1" hangingPunct="1"/>
            <a:r>
              <a:rPr lang="uk-UA" sz="1400" dirty="0" smtClean="0">
                <a:latin typeface="Times New Roman" pitchFamily="18" charset="0"/>
                <a:ea typeface="Kozuka Mincho Pro L" pitchFamily="18" charset="-128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ea typeface="Kozuka Mincho Pro L" pitchFamily="18" charset="-128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ea typeface="Kozuka Mincho Pro L" pitchFamily="18" charset="-128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ea typeface="Kozuka Mincho Pro L" pitchFamily="18" charset="-128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FF0000"/>
                </a:solidFill>
                <a:latin typeface="PT Sans"/>
              </a:rPr>
              <a:t>Розділ «Моніторинг прав» на сайті</a:t>
            </a:r>
            <a:r>
              <a:rPr lang="uk-UA" sz="2400" b="1" dirty="0" smtClean="0">
                <a:solidFill>
                  <a:srgbClr val="00AFF0"/>
                </a:solidFill>
                <a:latin typeface="PT Sans"/>
              </a:rPr>
              <a:t/>
            </a:r>
            <a:br>
              <a:rPr lang="uk-UA" sz="2400" b="1" dirty="0" smtClean="0">
                <a:solidFill>
                  <a:srgbClr val="00AFF0"/>
                </a:solidFill>
                <a:latin typeface="PT Sans"/>
              </a:rPr>
            </a:br>
            <a:r>
              <a:rPr lang="uk-UA" sz="2400" b="1" dirty="0" smtClean="0">
                <a:solidFill>
                  <a:srgbClr val="00AFF0"/>
                </a:solidFill>
                <a:latin typeface="PT Sans"/>
              </a:rPr>
              <a:t> </a:t>
            </a:r>
            <a:r>
              <a:rPr lang="uk-UA" sz="2400" b="1" dirty="0" smtClean="0">
                <a:solidFill>
                  <a:srgbClr val="00AFF0"/>
                </a:solidFill>
                <a:latin typeface="PT Sans"/>
                <a:hlinkClick r:id="rId3"/>
              </a:rPr>
              <a:t>www.afew.org.ua</a:t>
            </a:r>
            <a:r>
              <a:rPr lang="ru-RU" sz="24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Kozuka Mincho Pro L" pitchFamily="18" charset="-128"/>
                <a:ea typeface="Kozuka Mincho Pro L" pitchFamily="18" charset="-128"/>
              </a:rPr>
              <a:t/>
            </a:r>
            <a:br>
              <a:rPr lang="ru-RU" sz="24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Kozuka Mincho Pro L" pitchFamily="18" charset="-128"/>
                <a:ea typeface="Kozuka Mincho Pro L" pitchFamily="18" charset="-128"/>
              </a:rPr>
            </a:br>
            <a:r>
              <a:rPr lang="uk-UA" sz="1400" dirty="0" smtClean="0">
                <a:latin typeface="Kozuka Mincho Pro L" pitchFamily="18" charset="-128"/>
                <a:ea typeface="Kozuka Mincho Pro L" pitchFamily="18" charset="-128"/>
              </a:rPr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 smtClean="0">
              <a:solidFill>
                <a:srgbClr val="00AFF0"/>
              </a:solidFill>
              <a:latin typeface="PT Sans"/>
            </a:endParaRP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1472" y="1285860"/>
            <a:ext cx="806080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28694"/>
          </a:xfrm>
        </p:spPr>
        <p:txBody>
          <a:bodyPr/>
          <a:lstStyle/>
          <a:p>
            <a:pPr eaLnBrk="1" hangingPunct="1"/>
            <a:r>
              <a:rPr lang="uk-UA" sz="1400" dirty="0" smtClean="0">
                <a:latin typeface="Times New Roman" pitchFamily="18" charset="0"/>
                <a:ea typeface="Kozuka Mincho Pro L" pitchFamily="18" charset="-128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ea typeface="Kozuka Mincho Pro L" pitchFamily="18" charset="-128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ea typeface="Kozuka Mincho Pro L" pitchFamily="18" charset="-128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ea typeface="Kozuka Mincho Pro L" pitchFamily="18" charset="-128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FF0000"/>
                </a:solidFill>
                <a:latin typeface="PT Sans"/>
              </a:rPr>
              <a:t>Он-лайн форма для заповнення на сайті</a:t>
            </a:r>
            <a:r>
              <a:rPr lang="uk-UA" sz="2000" b="1" dirty="0" smtClean="0">
                <a:solidFill>
                  <a:srgbClr val="00AFF0"/>
                </a:solidFill>
                <a:latin typeface="PT Sans"/>
              </a:rPr>
              <a:t/>
            </a:r>
            <a:br>
              <a:rPr lang="uk-UA" sz="2000" b="1" dirty="0" smtClean="0">
                <a:solidFill>
                  <a:srgbClr val="00AFF0"/>
                </a:solidFill>
                <a:latin typeface="PT Sans"/>
              </a:rPr>
            </a:br>
            <a:r>
              <a:rPr lang="uk-UA" sz="2000" b="1" dirty="0" smtClean="0">
                <a:solidFill>
                  <a:srgbClr val="00AFF0"/>
                </a:solidFill>
                <a:latin typeface="PT Sans"/>
              </a:rPr>
              <a:t> </a:t>
            </a:r>
            <a:r>
              <a:rPr lang="uk-UA" sz="2000" b="1" dirty="0" smtClean="0">
                <a:solidFill>
                  <a:srgbClr val="00AFF0"/>
                </a:solidFill>
                <a:latin typeface="PT Sans"/>
                <a:hlinkClick r:id="rId3"/>
              </a:rPr>
              <a:t>www.afew.org.ua</a:t>
            </a:r>
            <a:r>
              <a:rPr lang="ru-RU" sz="24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Kozuka Mincho Pro L" pitchFamily="18" charset="-128"/>
                <a:ea typeface="Kozuka Mincho Pro L" pitchFamily="18" charset="-128"/>
              </a:rPr>
              <a:t/>
            </a:r>
            <a:br>
              <a:rPr lang="ru-RU" sz="24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Kozuka Mincho Pro L" pitchFamily="18" charset="-128"/>
                <a:ea typeface="Kozuka Mincho Pro L" pitchFamily="18" charset="-128"/>
              </a:rPr>
            </a:br>
            <a:r>
              <a:rPr lang="uk-UA" sz="1400" dirty="0" smtClean="0">
                <a:latin typeface="Kozuka Mincho Pro L" pitchFamily="18" charset="-128"/>
                <a:ea typeface="Kozuka Mincho Pro L" pitchFamily="18" charset="-128"/>
              </a:rPr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 smtClean="0">
              <a:solidFill>
                <a:srgbClr val="00AFF0"/>
              </a:solidFill>
              <a:latin typeface="PT San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071546"/>
            <a:ext cx="6572296" cy="454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52"/>
            <a:ext cx="6350642" cy="631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366</Words>
  <Application>Microsoft Office PowerPoint</Application>
  <PresentationFormat>Экран (4:3)</PresentationFormat>
  <Paragraphs>49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“ Результати моніторингу та документування порушень прав серед підлітків груп ризику у 2017 році ”</vt:lpstr>
      <vt:lpstr>Кількість підлітків,  які вживають наркотики НЕін’єкційним шляхом?</vt:lpstr>
      <vt:lpstr>Інструмент моніторингу та документування випадків порушення прав підлітків груп ризику в Україні</vt:lpstr>
      <vt:lpstr>Слайд 4</vt:lpstr>
      <vt:lpstr>Слайд 5</vt:lpstr>
      <vt:lpstr>СКРИНІНГОВА АНКЕТА</vt:lpstr>
      <vt:lpstr>  Розділ «Моніторинг прав» на сайті  www.afew.org.ua   </vt:lpstr>
      <vt:lpstr>  Он-лайн форма для заповнення на сайті  www.afew.org.ua   </vt:lpstr>
      <vt:lpstr>Слайд 9</vt:lpstr>
      <vt:lpstr>—&gt;  Дистанційна підтримка фахівців, які використовують інструмент та поширення його роботи на інші регіони/організації.  —&gt; Інформаційно-освітній матеріал для підлітків груп ризику.  —&gt; Створення онлайн-курсу для фахівців, які працюють у сфері надання допомоги підліткам груп ризику.   </vt:lpstr>
      <vt:lpstr>Дякую!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 Kulyk</dc:creator>
  <cp:lastModifiedBy>Elena</cp:lastModifiedBy>
  <cp:revision>172</cp:revision>
  <dcterms:created xsi:type="dcterms:W3CDTF">2015-02-23T15:31:38Z</dcterms:created>
  <dcterms:modified xsi:type="dcterms:W3CDTF">2018-04-11T13:18:27Z</dcterms:modified>
</cp:coreProperties>
</file>