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14"/>
  </p:notesMasterIdLst>
  <p:sldIdLst>
    <p:sldId id="257" r:id="rId2"/>
    <p:sldId id="286" r:id="rId3"/>
    <p:sldId id="258" r:id="rId4"/>
    <p:sldId id="271" r:id="rId5"/>
    <p:sldId id="288" r:id="rId6"/>
    <p:sldId id="275" r:id="rId7"/>
    <p:sldId id="273" r:id="rId8"/>
    <p:sldId id="276" r:id="rId9"/>
    <p:sldId id="289" r:id="rId10"/>
    <p:sldId id="290" r:id="rId11"/>
    <p:sldId id="287" r:id="rId12"/>
    <p:sldId id="27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86450"/>
  </p:normalViewPr>
  <p:slideViewPr>
    <p:cSldViewPr snapToGrid="0" snapToObjects="1">
      <p:cViewPr>
        <p:scale>
          <a:sx n="70" d="100"/>
          <a:sy n="70" d="100"/>
        </p:scale>
        <p:origin x="-412" y="1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9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Південь</c:v>
                </c:pt>
                <c:pt idx="1">
                  <c:v>Центр</c:v>
                </c:pt>
                <c:pt idx="2">
                  <c:v>Схід</c:v>
                </c:pt>
                <c:pt idx="3">
                  <c:v>Захід</c:v>
                </c:pt>
                <c:pt idx="4">
                  <c:v>Північ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6.5</c:v>
                </c:pt>
                <c:pt idx="1">
                  <c:v>12.8</c:v>
                </c:pt>
                <c:pt idx="2">
                  <c:v>23.6</c:v>
                </c:pt>
                <c:pt idx="3">
                  <c:v>26.4</c:v>
                </c:pt>
                <c:pt idx="4">
                  <c:v>30.6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68694144"/>
        <c:axId val="168703488"/>
      </c:barChart>
      <c:catAx>
        <c:axId val="16869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ru-RU"/>
          </a:p>
        </c:txPr>
        <c:crossAx val="168703488"/>
        <c:crosses val="autoZero"/>
        <c:auto val="1"/>
        <c:lblAlgn val="ctr"/>
        <c:lblOffset val="100"/>
        <c:noMultiLvlLbl val="0"/>
      </c:catAx>
      <c:valAx>
        <c:axId val="168703488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168694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latin typeface="Candara" charset="0"/>
          <a:ea typeface="Candara" charset="0"/>
          <a:cs typeface="Candara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768664284403714E-2"/>
          <c:y val="3.8068071270405388E-2"/>
          <c:w val="0.97646267143119259"/>
          <c:h val="0.6422939269300130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Серед групи ризику</c:v>
                </c:pt>
                <c:pt idx="1">
                  <c:v>Серед хлопців</c:v>
                </c:pt>
                <c:pt idx="2">
                  <c:v>Серед дівчат</c:v>
                </c:pt>
                <c:pt idx="3">
                  <c:v>14-15 років</c:v>
                </c:pt>
                <c:pt idx="4">
                  <c:v>16-17 років</c:v>
                </c:pt>
                <c:pt idx="5">
                  <c:v>18-19 років</c:v>
                </c:pt>
                <c:pt idx="6">
                  <c:v>20-24 роки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30</c:v>
                </c:pt>
                <c:pt idx="1">
                  <c:v>26</c:v>
                </c:pt>
                <c:pt idx="2">
                  <c:v>36</c:v>
                </c:pt>
                <c:pt idx="3">
                  <c:v>31</c:v>
                </c:pt>
                <c:pt idx="4">
                  <c:v>17</c:v>
                </c:pt>
                <c:pt idx="5">
                  <c:v>31</c:v>
                </c:pt>
                <c:pt idx="6">
                  <c:v>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7.3397782751232097E-3"/>
                  <c:y val="-7.3278704968660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698891375616899E-3"/>
                  <c:y val="-4.7912999402585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956993400968998E-3"/>
                  <c:y val="-5.9740131810139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Серед групи ризику</c:v>
                </c:pt>
                <c:pt idx="1">
                  <c:v>Серед хлопців</c:v>
                </c:pt>
                <c:pt idx="2">
                  <c:v>Серед дівчат</c:v>
                </c:pt>
                <c:pt idx="3">
                  <c:v>14-15 років</c:v>
                </c:pt>
                <c:pt idx="4">
                  <c:v>16-17 років</c:v>
                </c:pt>
                <c:pt idx="5">
                  <c:v>18-19 років</c:v>
                </c:pt>
                <c:pt idx="6">
                  <c:v>20-24 роки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37.700000000000003</c:v>
                </c:pt>
                <c:pt idx="1">
                  <c:v>38.4</c:v>
                </c:pt>
                <c:pt idx="2">
                  <c:v>45.8</c:v>
                </c:pt>
                <c:pt idx="3">
                  <c:v>61.5</c:v>
                </c:pt>
                <c:pt idx="4">
                  <c:v>31.3</c:v>
                </c:pt>
                <c:pt idx="5">
                  <c:v>41.3</c:v>
                </c:pt>
                <c:pt idx="6">
                  <c:v>41.4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5.5625598437000073E-2"/>
                  <c:y val="1.8444348403784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1397571426188613E-2"/>
                  <c:y val="-4.845027252597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2253806198320439E-2"/>
                  <c:y val="-6.9962139027757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3420075371761002E-17"/>
                  <c:y val="-4.9197755608350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6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Серед групи ризику</c:v>
                </c:pt>
                <c:pt idx="1">
                  <c:v>Серед хлопців</c:v>
                </c:pt>
                <c:pt idx="2">
                  <c:v>Серед дівчат</c:v>
                </c:pt>
                <c:pt idx="3">
                  <c:v>14-15 років</c:v>
                </c:pt>
                <c:pt idx="4">
                  <c:v>16-17 років</c:v>
                </c:pt>
                <c:pt idx="5">
                  <c:v>18-19 років</c:v>
                </c:pt>
                <c:pt idx="6">
                  <c:v>20-24 роки</c:v>
                </c:pt>
              </c:strCache>
            </c:strRef>
          </c:cat>
          <c:val>
            <c:numRef>
              <c:f>Лист1!$D$2:$D$8</c:f>
              <c:numCache>
                <c:formatCode>0</c:formatCode>
                <c:ptCount val="7"/>
                <c:pt idx="0">
                  <c:v>36</c:v>
                </c:pt>
                <c:pt idx="1">
                  <c:v>47</c:v>
                </c:pt>
                <c:pt idx="2">
                  <c:v>25</c:v>
                </c:pt>
                <c:pt idx="3">
                  <c:v>33</c:v>
                </c:pt>
                <c:pt idx="4">
                  <c:v>32</c:v>
                </c:pt>
                <c:pt idx="5">
                  <c:v>38</c:v>
                </c:pt>
                <c:pt idx="6">
                  <c:v>35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1849984"/>
        <c:axId val="171880448"/>
      </c:lineChart>
      <c:catAx>
        <c:axId val="17184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2000"/>
            </a:pPr>
            <a:endParaRPr lang="ru-RU"/>
          </a:p>
        </c:txPr>
        <c:crossAx val="171880448"/>
        <c:crosses val="autoZero"/>
        <c:auto val="1"/>
        <c:lblAlgn val="ctr"/>
        <c:lblOffset val="100"/>
        <c:noMultiLvlLbl val="0"/>
      </c:catAx>
      <c:valAx>
        <c:axId val="171880448"/>
        <c:scaling>
          <c:orientation val="minMax"/>
        </c:scaling>
        <c:delete val="1"/>
        <c:axPos val="l"/>
        <c:numFmt formatCode="0" sourceLinked="0"/>
        <c:majorTickMark val="none"/>
        <c:minorTickMark val="none"/>
        <c:tickLblPos val="nextTo"/>
        <c:crossAx val="171849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Candara" charset="0"/>
          <a:ea typeface="Candara" charset="0"/>
          <a:cs typeface="Candara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uk-UA"/>
              <a:t>Неповнолітні 14-17 років</a:t>
            </a:r>
          </a:p>
        </c:rich>
      </c:tx>
      <c:layout>
        <c:manualLayout>
          <c:xMode val="edge"/>
          <c:yMode val="edge"/>
          <c:x val="0.174667177591812"/>
          <c:y val="4.106102518311299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7390375653592799"/>
          <c:y val="0.27880010240591402"/>
          <c:w val="0.74446359040284804"/>
          <c:h val="0.572113499720740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14-17 років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2015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0</c:formatCode>
                <c:ptCount val="3"/>
                <c:pt idx="0">
                  <c:v>22.5</c:v>
                </c:pt>
                <c:pt idx="1">
                  <c:v>41.3</c:v>
                </c:pt>
                <c:pt idx="2">
                  <c:v>33.299999999999997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3506560"/>
        <c:axId val="173508096"/>
      </c:barChart>
      <c:catAx>
        <c:axId val="173506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400"/>
            </a:pPr>
            <a:endParaRPr lang="ru-RU"/>
          </a:p>
        </c:txPr>
        <c:crossAx val="173508096"/>
        <c:crosses val="autoZero"/>
        <c:auto val="1"/>
        <c:lblAlgn val="ctr"/>
        <c:lblOffset val="100"/>
        <c:noMultiLvlLbl val="0"/>
      </c:catAx>
      <c:valAx>
        <c:axId val="173508096"/>
        <c:scaling>
          <c:orientation val="minMax"/>
        </c:scaling>
        <c:delete val="1"/>
        <c:axPos val="b"/>
        <c:numFmt formatCode="0" sourceLinked="1"/>
        <c:majorTickMark val="none"/>
        <c:minorTickMark val="none"/>
        <c:tickLblPos val="nextTo"/>
        <c:crossAx val="173506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Candara" charset="0"/>
          <a:ea typeface="Candara" charset="0"/>
          <a:cs typeface="Candara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B050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Лист1!$A$1:$G$1</c:f>
              <c:strCache>
                <c:ptCount val="7"/>
                <c:pt idx="0">
                  <c:v>Серед всіх</c:v>
                </c:pt>
                <c:pt idx="1">
                  <c:v>Серед хлопців</c:v>
                </c:pt>
                <c:pt idx="2">
                  <c:v>Серед дівчат</c:v>
                </c:pt>
                <c:pt idx="3">
                  <c:v>14–15</c:v>
                </c:pt>
                <c:pt idx="4">
                  <c:v>16­–17</c:v>
                </c:pt>
                <c:pt idx="5">
                  <c:v>18–19</c:v>
                </c:pt>
                <c:pt idx="6">
                  <c:v>20–24</c:v>
                </c:pt>
              </c:strCache>
            </c:strRef>
          </c:cat>
          <c:val>
            <c:numRef>
              <c:f>Лист1!$A$2:$G$2</c:f>
              <c:numCache>
                <c:formatCode>0</c:formatCode>
                <c:ptCount val="7"/>
                <c:pt idx="0">
                  <c:v>22</c:v>
                </c:pt>
                <c:pt idx="1">
                  <c:v>23</c:v>
                </c:pt>
                <c:pt idx="2">
                  <c:v>22</c:v>
                </c:pt>
                <c:pt idx="3">
                  <c:v>30</c:v>
                </c:pt>
                <c:pt idx="4">
                  <c:v>33</c:v>
                </c:pt>
                <c:pt idx="5">
                  <c:v>24</c:v>
                </c:pt>
                <c:pt idx="6">
                  <c:v>18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73590016"/>
        <c:axId val="173597056"/>
      </c:barChart>
      <c:catAx>
        <c:axId val="17359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ru-RU"/>
          </a:p>
        </c:txPr>
        <c:crossAx val="173597056"/>
        <c:crosses val="autoZero"/>
        <c:auto val="1"/>
        <c:lblAlgn val="ctr"/>
        <c:lblOffset val="100"/>
        <c:noMultiLvlLbl val="0"/>
      </c:catAx>
      <c:valAx>
        <c:axId val="17359705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17359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593387805609154"/>
          <c:y val="3.3841420807081822E-2"/>
          <c:w val="0.53406612194390846"/>
          <c:h val="0.939414110435320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Серед всіх</c:v>
                </c:pt>
              </c:strCache>
            </c:strRef>
          </c:tx>
          <c:spPr>
            <a:pattFill prst="narVert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Інший</c:v>
                </c:pt>
                <c:pt idx="1">
                  <c:v>Мені запропонував пройти тест мій сексуальний партнер</c:v>
                </c:pt>
                <c:pt idx="2">
                  <c:v>Мені запропонували пройти тест друзі/знайомі</c:v>
                </c:pt>
                <c:pt idx="3">
                  <c:v>Волонтери на організованому заході</c:v>
                </c:pt>
                <c:pt idx="4">
                  <c:v>Було запропоновано соціальним працівником або представником громадської організації</c:v>
                </c:pt>
                <c:pt idx="5">
                  <c:v>Було запропоновано медичним працівником</c:v>
                </c:pt>
                <c:pt idx="6">
                  <c:v>Тест був проведений з моєї власної ініціативи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4.9000000000000004</c:v>
                </c:pt>
                <c:pt idx="1">
                  <c:v>1.8</c:v>
                </c:pt>
                <c:pt idx="2">
                  <c:v>4</c:v>
                </c:pt>
                <c:pt idx="3">
                  <c:v>8.6999999999999993</c:v>
                </c:pt>
                <c:pt idx="4">
                  <c:v>11.2</c:v>
                </c:pt>
                <c:pt idx="5">
                  <c:v>39.1</c:v>
                </c:pt>
                <c:pt idx="6">
                  <c:v>42.7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Серед хлопців</c:v>
                </c:pt>
              </c:strCache>
            </c:strRef>
          </c:tx>
          <c:spPr>
            <a:pattFill prst="narVert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Інший</c:v>
                </c:pt>
                <c:pt idx="1">
                  <c:v>Мені запропонував пройти тест мій сексуальний партнер</c:v>
                </c:pt>
                <c:pt idx="2">
                  <c:v>Мені запропонували пройти тест друзі/знайомі</c:v>
                </c:pt>
                <c:pt idx="3">
                  <c:v>Волонтери на організованому заході</c:v>
                </c:pt>
                <c:pt idx="4">
                  <c:v>Було запропоновано соціальним працівником або представником громадської організації</c:v>
                </c:pt>
                <c:pt idx="5">
                  <c:v>Було запропоновано медичним працівником</c:v>
                </c:pt>
                <c:pt idx="6">
                  <c:v>Тест був проведений з моєї власної ініціативи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5.0999999999999996</c:v>
                </c:pt>
                <c:pt idx="1">
                  <c:v>3.2</c:v>
                </c:pt>
                <c:pt idx="2">
                  <c:v>4.0999999999999996</c:v>
                </c:pt>
                <c:pt idx="3">
                  <c:v>9.8000000000000007</c:v>
                </c:pt>
                <c:pt idx="4">
                  <c:v>16.600000000000001</c:v>
                </c:pt>
                <c:pt idx="5">
                  <c:v>28.3</c:v>
                </c:pt>
                <c:pt idx="6">
                  <c:v>44.3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Серед дівчат</c:v>
                </c:pt>
              </c:strCache>
            </c:strRef>
          </c:tx>
          <c:spPr>
            <a:pattFill prst="narVert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Інший</c:v>
                </c:pt>
                <c:pt idx="1">
                  <c:v>Мені запропонував пройти тест мій сексуальний партнер</c:v>
                </c:pt>
                <c:pt idx="2">
                  <c:v>Мені запропонували пройти тест друзі/знайомі</c:v>
                </c:pt>
                <c:pt idx="3">
                  <c:v>Волонтери на організованому заході</c:v>
                </c:pt>
                <c:pt idx="4">
                  <c:v>Було запропоновано соціальним працівником або представником громадської організації</c:v>
                </c:pt>
                <c:pt idx="5">
                  <c:v>Було запропоновано медичним працівником</c:v>
                </c:pt>
                <c:pt idx="6">
                  <c:v>Тест був проведений з моєї власної ініціативи</c:v>
                </c:pt>
              </c:strCache>
            </c:strRef>
          </c:cat>
          <c:val>
            <c:numRef>
              <c:f>Лист1!$D$2:$D$8</c:f>
              <c:numCache>
                <c:formatCode>0</c:formatCode>
                <c:ptCount val="7"/>
                <c:pt idx="0">
                  <c:v>4.9000000000000004</c:v>
                </c:pt>
                <c:pt idx="1">
                  <c:v>1.4</c:v>
                </c:pt>
                <c:pt idx="2">
                  <c:v>4</c:v>
                </c:pt>
                <c:pt idx="3">
                  <c:v>8.3000000000000007</c:v>
                </c:pt>
                <c:pt idx="4">
                  <c:v>9.4</c:v>
                </c:pt>
                <c:pt idx="5">
                  <c:v>42.6</c:v>
                </c:pt>
                <c:pt idx="6">
                  <c:v>42.2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Група ризику</c:v>
                </c:pt>
              </c:strCache>
            </c:strRef>
          </c:tx>
          <c:spPr>
            <a:pattFill prst="narVert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ndara" charset="0"/>
                    <a:ea typeface="Candara" charset="0"/>
                    <a:cs typeface="Candara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Інший</c:v>
                </c:pt>
                <c:pt idx="1">
                  <c:v>Мені запропонував пройти тест мій сексуальний партнер</c:v>
                </c:pt>
                <c:pt idx="2">
                  <c:v>Мені запропонували пройти тест друзі/знайомі</c:v>
                </c:pt>
                <c:pt idx="3">
                  <c:v>Волонтери на організованому заході</c:v>
                </c:pt>
                <c:pt idx="4">
                  <c:v>Було запропоновано соціальним працівником або представником громадської організації</c:v>
                </c:pt>
                <c:pt idx="5">
                  <c:v>Було запропоновано медичним працівником</c:v>
                </c:pt>
                <c:pt idx="6">
                  <c:v>Тест був проведений з моєї власної ініціативи</c:v>
                </c:pt>
              </c:strCache>
            </c:strRef>
          </c:cat>
          <c:val>
            <c:numRef>
              <c:f>Лист1!$E$2:$E$8</c:f>
              <c:numCache>
                <c:formatCode>0</c:formatCode>
                <c:ptCount val="7"/>
                <c:pt idx="0">
                  <c:v>2.5</c:v>
                </c:pt>
                <c:pt idx="1">
                  <c:v>3.7</c:v>
                </c:pt>
                <c:pt idx="2">
                  <c:v>5.5</c:v>
                </c:pt>
                <c:pt idx="3">
                  <c:v>10.4</c:v>
                </c:pt>
                <c:pt idx="4">
                  <c:v>14.1</c:v>
                </c:pt>
                <c:pt idx="5">
                  <c:v>25.2</c:v>
                </c:pt>
                <c:pt idx="6">
                  <c:v>55.2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7"/>
        <c:overlap val="-48"/>
        <c:axId val="188064512"/>
        <c:axId val="188066048"/>
      </c:barChart>
      <c:catAx>
        <c:axId val="188064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ndara" charset="0"/>
                <a:ea typeface="Candara" charset="0"/>
                <a:cs typeface="Candara" charset="0"/>
              </a:defRPr>
            </a:pPr>
            <a:endParaRPr lang="ru-RU"/>
          </a:p>
        </c:txPr>
        <c:crossAx val="188066048"/>
        <c:crosses val="autoZero"/>
        <c:auto val="1"/>
        <c:lblAlgn val="ctr"/>
        <c:lblOffset val="100"/>
        <c:noMultiLvlLbl val="0"/>
      </c:catAx>
      <c:valAx>
        <c:axId val="188066048"/>
        <c:scaling>
          <c:orientation val="minMax"/>
        </c:scaling>
        <c:delete val="1"/>
        <c:axPos val="b"/>
        <c:numFmt formatCode="0" sourceLinked="0"/>
        <c:majorTickMark val="none"/>
        <c:minorTickMark val="none"/>
        <c:tickLblPos val="nextTo"/>
        <c:crossAx val="188064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6651091393829451"/>
          <c:y val="0.61026015074155116"/>
          <c:w val="0.1574695256837558"/>
          <c:h val="0.33289320782385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Candara" charset="0"/>
              <a:ea typeface="Candara" charset="0"/>
              <a:cs typeface="Candara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Candara" charset="0"/>
          <a:ea typeface="Candara" charset="0"/>
          <a:cs typeface="Candara" charset="0"/>
        </a:defRPr>
      </a:pPr>
      <a:endParaRPr lang="ru-RU"/>
    </a:p>
  </c:txPr>
  <c:externalData r:id="rId1">
    <c:autoUpdate val="0"/>
  </c:externalData>
</c:chartSpac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1A0BD-F168-074C-BCDD-D837E7C40F50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2A00E-5858-B145-BAE1-102059E824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14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F4A61-065D-4988-998F-69899D12EA3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0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Засоби розповсюдження інформації про проект та посилання на опитування для</a:t>
            </a:r>
            <a:r>
              <a:rPr lang="uk-UA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uk-UA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рекрутингу</a:t>
            </a:r>
            <a:r>
              <a:rPr lang="uk-U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підлітків та молоді 13-24 роки: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charset="0"/>
              <a:buChar char="•"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Листівки-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флаєри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(2000 штук)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charset="0"/>
              <a:buChar char="•"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Офіційні листи-підтримки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charset="0"/>
              <a:buChar char="•"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Розміщення посилання на сторінках соціальних мереж (в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т.ч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сторінках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мережах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Фейсбук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в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т.ч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серед ключових партнерів: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Мережу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Клінік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дружніх до молоді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НПО, що надають профілактичні послуги з попередження ВІЛ-інфекції дорослих та молоді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Центри соціально-психологічної реабілітації, притулки, інтернати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Молодіжні організації (ГО, літні</a:t>
            </a:r>
            <a:r>
              <a:rPr lang="uk-U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табори, волонтерські об'єднання, студентські</a:t>
            </a:r>
            <a:r>
              <a:rPr lang="uk-U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організації)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Розміщення посилання на офіційних сторінках (в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т.ч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сторінках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мережах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Фейсбук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МОЗ, МОН, </a:t>
            </a:r>
            <a:r>
              <a:rPr lang="uk-U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Мінсоцполітики</a:t>
            </a:r>
            <a:r>
              <a:rPr lang="uk-U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обласних та міських департаментах, сторінках КДМ, лікарень, ГО, інформаційних молодіжних порталах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2A00E-5858-B145-BAE1-102059E8246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010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F4A61-065D-4988-998F-69899D12EA33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55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7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61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840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34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3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32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43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16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3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81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56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023DF-99B1-1D48-B095-DA0E9812D43A}" type="datetimeFigureOut">
              <a:rPr lang="ru-RU" smtClean="0"/>
              <a:t>11.04.2018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04DDF-2870-2543-93C8-C758C89C35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0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cef.org/ukraine/ukr/Report-ForWEB.pdf" TargetMode="External"/><Relationship Id="rId2" Type="http://schemas.openxmlformats.org/officeDocument/2006/relationships/hyperlink" Target="https://www.unicef.org/ukraine/ukr/3_ukr_compleksne_doslidzheniya_motivacii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on@inet.ua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mailto:info@uisr.org.ua" TargetMode="External"/><Relationship Id="rId4" Type="http://schemas.openxmlformats.org/officeDocument/2006/relationships/hyperlink" Target="http://www.uisr.org.u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0261" y="2761024"/>
            <a:ext cx="9055074" cy="175576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Candara" charset="0"/>
                <a:ea typeface="Candara" charset="0"/>
                <a:cs typeface="Candara" charset="0"/>
              </a:rPr>
              <a:t/>
            </a:r>
            <a:br>
              <a:rPr lang="ru-RU" dirty="0" smtClean="0">
                <a:latin typeface="Candara" charset="0"/>
                <a:ea typeface="Candara" charset="0"/>
                <a:cs typeface="Candara" charset="0"/>
              </a:rPr>
            </a:br>
            <a:r>
              <a:rPr lang="ru-RU" dirty="0" smtClean="0">
                <a:latin typeface="Candara" charset="0"/>
                <a:ea typeface="Candara" charset="0"/>
                <a:cs typeface="Candara" charset="0"/>
              </a:rPr>
              <a:t> </a:t>
            </a:r>
            <a:br>
              <a:rPr lang="ru-RU" dirty="0" smtClean="0">
                <a:latin typeface="Candara" charset="0"/>
                <a:ea typeface="Candara" charset="0"/>
                <a:cs typeface="Candara" charset="0"/>
              </a:rPr>
            </a:br>
            <a:r>
              <a:rPr lang="uk-UA" sz="36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br>
              <a:rPr lang="uk-UA" sz="36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</a:br>
            <a:r>
              <a:rPr lang="uk-UA" sz="36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/>
            </a:r>
            <a:br>
              <a:rPr lang="uk-UA" sz="36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</a:b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Моніторинг думок, оцінок </a:t>
            </a:r>
            <a: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та 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уподобань </a:t>
            </a:r>
            <a: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підлітків 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та молоді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14-24 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років </a:t>
            </a:r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/>
            </a:r>
            <a:b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</a:b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щодо досвіду консультування та тестування </a:t>
            </a:r>
            <a:r>
              <a:rPr lang="uk-UA" sz="4000" b="1" dirty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на </a:t>
            </a:r>
            <a:r>
              <a:rPr lang="uk-UA" sz="4000" b="1" dirty="0" smtClean="0">
                <a:solidFill>
                  <a:schemeClr val="accent1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ВІЛ</a:t>
            </a:r>
            <a:r>
              <a:rPr lang="ru-RU" sz="4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/>
            </a:r>
            <a:br>
              <a:rPr lang="ru-RU" sz="4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</a:br>
            <a:endParaRPr lang="ru-RU" sz="2700" b="1" i="1" dirty="0">
              <a:solidFill>
                <a:srgbClr val="00206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pic>
        <p:nvPicPr>
          <p:cNvPr id="3" name="Рисунок 2" descr="Описание: uisr_emblem_n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14" y="343885"/>
            <a:ext cx="2559671" cy="851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Описание: logo_blu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397" y="423713"/>
            <a:ext cx="2711978" cy="80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59367" y="4866568"/>
            <a:ext cx="5866668" cy="121391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Балакірєва О., </a:t>
            </a:r>
            <a:r>
              <a:rPr lang="uk-UA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к. </a:t>
            </a:r>
            <a:r>
              <a:rPr lang="uk-UA" sz="20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соц</a:t>
            </a:r>
            <a:r>
              <a:rPr lang="ru-RU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і</a:t>
            </a:r>
            <a:r>
              <a:rPr lang="uk-UA" sz="20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ол</a:t>
            </a:r>
            <a:r>
              <a:rPr lang="uk-UA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 н</a:t>
            </a:r>
            <a:r>
              <a:rPr lang="uk-UA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., </a:t>
            </a:r>
            <a:r>
              <a:rPr lang="ru-RU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(</a:t>
            </a:r>
            <a:r>
              <a:rPr lang="ru-RU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УІСД </a:t>
            </a:r>
            <a:r>
              <a:rPr lang="ru-RU" sz="20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ім</a:t>
            </a:r>
            <a:r>
              <a:rPr lang="ru-RU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 </a:t>
            </a:r>
            <a:r>
              <a:rPr lang="ru-RU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О</a:t>
            </a:r>
            <a:r>
              <a:rPr lang="ru-RU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 Яременка)</a:t>
            </a:r>
          </a:p>
          <a:p>
            <a:pPr algn="l">
              <a:spcBef>
                <a:spcPts val="0"/>
              </a:spcBef>
            </a:pPr>
            <a:r>
              <a:rPr lang="uk-UA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Бондар </a:t>
            </a:r>
            <a:r>
              <a:rPr lang="uk-UA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Т</a:t>
            </a:r>
            <a:r>
              <a:rPr lang="uk-UA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., </a:t>
            </a:r>
            <a:r>
              <a:rPr lang="uk-UA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к. </a:t>
            </a:r>
            <a:r>
              <a:rPr lang="uk-UA" sz="20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соціол</a:t>
            </a:r>
            <a:r>
              <a:rPr lang="uk-UA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 н</a:t>
            </a:r>
            <a:r>
              <a:rPr lang="uk-UA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., </a:t>
            </a:r>
            <a:r>
              <a:rPr lang="ru-RU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(УІСД </a:t>
            </a:r>
            <a:r>
              <a:rPr lang="ru-RU" sz="20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ім</a:t>
            </a:r>
            <a:r>
              <a:rPr lang="ru-RU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 </a:t>
            </a:r>
            <a:r>
              <a:rPr lang="ru-RU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О. Яременка</a:t>
            </a:r>
            <a:r>
              <a:rPr lang="ru-RU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)</a:t>
            </a:r>
            <a:endParaRPr lang="ru-RU" sz="2000" b="1" dirty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  <a:p>
            <a:pPr algn="l">
              <a:spcBef>
                <a:spcPts val="0"/>
              </a:spcBef>
            </a:pPr>
            <a:r>
              <a:rPr lang="uk-UA" sz="20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Сакович</a:t>
            </a:r>
            <a:r>
              <a:rPr lang="uk-UA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uk-UA" sz="2000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О</a:t>
            </a:r>
            <a:r>
              <a:rPr lang="uk-UA" sz="20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., (ЮНІСЕФ)</a:t>
            </a:r>
            <a:endParaRPr lang="ru-RU" sz="2000" b="1" dirty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0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46279"/>
            <a:ext cx="5492711" cy="5486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uk-UA" sz="4000" b="1" dirty="0" smtClean="0">
                <a:solidFill>
                  <a:srgbClr val="C00000"/>
                </a:solidFill>
                <a:effectLst/>
                <a:latin typeface="Candara" panose="020E0502030303020204" pitchFamily="34" charset="0"/>
              </a:rPr>
              <a:t>Пріоритетні кроки</a:t>
            </a:r>
            <a:endParaRPr lang="uk-UA" sz="4000" b="1" dirty="0">
              <a:solidFill>
                <a:srgbClr val="C00000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8" y="928048"/>
            <a:ext cx="11710913" cy="59299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uk-UA" sz="3000" dirty="0" smtClean="0">
                <a:latin typeface="Candara" panose="020E0502030303020204" pitchFamily="34" charset="0"/>
                <a:cs typeface="Arial" panose="020B0604020202020204" pitchFamily="34" charset="0"/>
              </a:rPr>
              <a:t>Продовження моніторингу думок та оцінок підлітків та молоді щодо доступності та якості </a:t>
            </a:r>
            <a:r>
              <a:rPr lang="uk-UA" sz="300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КіТ</a:t>
            </a:r>
            <a:r>
              <a:rPr lang="uk-UA" sz="3000" dirty="0">
                <a:latin typeface="Candara" panose="020E0502030303020204" pitchFamily="34" charset="0"/>
                <a:cs typeface="Arial" panose="020B0604020202020204" pitchFamily="34" charset="0"/>
              </a:rPr>
              <a:t>.</a:t>
            </a:r>
            <a:endParaRPr lang="uk-UA" sz="3000" dirty="0" smtClea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uk-UA" sz="3000" dirty="0" smtClean="0">
                <a:latin typeface="Candara" panose="020E0502030303020204" pitchFamily="34" charset="0"/>
                <a:cs typeface="Arial" panose="020B0604020202020204" pitchFamily="34" charset="0"/>
              </a:rPr>
              <a:t>Профілактичні </a:t>
            </a:r>
            <a:r>
              <a:rPr lang="uk-UA" sz="3000" dirty="0">
                <a:latin typeface="Candara" panose="020E0502030303020204" pitchFamily="34" charset="0"/>
                <a:cs typeface="Arial" panose="020B0604020202020204" pitchFamily="34" charset="0"/>
              </a:rPr>
              <a:t>послуги– </a:t>
            </a:r>
            <a:r>
              <a:rPr lang="uk-UA" sz="3000" b="1" dirty="0">
                <a:latin typeface="Candara" panose="020E0502030303020204" pitchFamily="34" charset="0"/>
                <a:cs typeface="Arial" panose="020B0604020202020204" pitchFamily="34" charset="0"/>
              </a:rPr>
              <a:t>сфокусовані, доступні і дружні </a:t>
            </a:r>
            <a:r>
              <a:rPr lang="uk-UA" sz="3000" dirty="0">
                <a:latin typeface="Candara" panose="020E0502030303020204" pitchFamily="34" charset="0"/>
                <a:cs typeface="Arial" panose="020B0604020202020204" pitchFamily="34" charset="0"/>
              </a:rPr>
              <a:t>до </a:t>
            </a:r>
            <a:r>
              <a:rPr lang="uk-UA" sz="3000" dirty="0" smtClean="0">
                <a:latin typeface="Candara" panose="020E0502030303020204" pitchFamily="34" charset="0"/>
                <a:cs typeface="Arial" panose="020B0604020202020204" pitchFamily="34" charset="0"/>
              </a:rPr>
              <a:t>підлітків.</a:t>
            </a:r>
            <a:endParaRPr lang="uk-UA" sz="30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uk-UA" sz="3000" b="1" dirty="0" smtClean="0">
                <a:latin typeface="Candara" panose="020E0502030303020204" pitchFamily="34" charset="0"/>
              </a:rPr>
              <a:t>Мотивування до тестування на ВІЛ</a:t>
            </a:r>
            <a:r>
              <a:rPr lang="uk-UA" sz="3000" dirty="0" smtClean="0">
                <a:latin typeface="Candara" panose="020E0502030303020204" pitchFamily="34" charset="0"/>
              </a:rPr>
              <a:t>, зокрема поширення інформації щодо можливості тестування підлітків на ВІЛ </a:t>
            </a:r>
            <a:r>
              <a:rPr lang="uk-UA" sz="3000" b="1" dirty="0" smtClean="0">
                <a:latin typeface="Candara" panose="020E0502030303020204" pitchFamily="34" charset="0"/>
              </a:rPr>
              <a:t>з</a:t>
            </a:r>
            <a:r>
              <a:rPr lang="uk-UA" sz="3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 14 років.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uk-UA" sz="3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Розвиток системи </a:t>
            </a:r>
            <a:r>
              <a:rPr lang="uk-UA" sz="3000" b="1" dirty="0" smtClean="0">
                <a:latin typeface="Candara" panose="020E0502030303020204" pitchFamily="34" charset="0"/>
              </a:rPr>
              <a:t>ефективної переадресації </a:t>
            </a:r>
            <a:r>
              <a:rPr lang="uk-UA" sz="3000" dirty="0" smtClean="0">
                <a:latin typeface="Candara" panose="020E0502030303020204" pitchFamily="34" charset="0"/>
              </a:rPr>
              <a:t>підлітків відповідно до їхніх медико-соціальних та психологічних потреб.</a:t>
            </a:r>
            <a:endParaRPr lang="uk-UA" sz="30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uk-UA" sz="3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Надання </a:t>
            </a:r>
            <a:r>
              <a:rPr lang="uk-UA" sz="3000" b="1" dirty="0" smtClean="0">
                <a:latin typeface="Candara" panose="020E0502030303020204" pitchFamily="34" charset="0"/>
              </a:rPr>
              <a:t>сфокусованих профілактичних послуг</a:t>
            </a:r>
            <a:r>
              <a:rPr lang="uk-UA" sz="3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, які відповідатимуть потребам підлітків.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uk-UA" sz="3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Підвищення </a:t>
            </a:r>
            <a:r>
              <a:rPr lang="uk-UA" sz="30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кваліфікації фахівців</a:t>
            </a:r>
            <a:r>
              <a:rPr lang="uk-UA" sz="3000" dirty="0" smtClean="0">
                <a:solidFill>
                  <a:schemeClr val="tx1"/>
                </a:solidFill>
                <a:latin typeface="Candara" panose="020E0502030303020204" pitchFamily="34" charset="0"/>
              </a:rPr>
              <a:t>, які надають послуги підліткам.</a:t>
            </a:r>
          </a:p>
          <a:p>
            <a:pPr lvl="0">
              <a:lnSpc>
                <a:spcPct val="100000"/>
              </a:lnSpc>
              <a:spcBef>
                <a:spcPts val="1200"/>
              </a:spcBef>
            </a:pPr>
            <a:r>
              <a:rPr lang="uk-UA" sz="3000" dirty="0" smtClean="0">
                <a:latin typeface="Candara" panose="020E0502030303020204" pitchFamily="34" charset="0"/>
              </a:rPr>
              <a:t>Розглянути </a:t>
            </a:r>
            <a:r>
              <a:rPr lang="uk-UA" sz="3000" smtClean="0">
                <a:latin typeface="Candara" panose="020E0502030303020204" pitchFamily="34" charset="0"/>
              </a:rPr>
              <a:t>можливість запровадження </a:t>
            </a:r>
            <a:r>
              <a:rPr lang="uk-UA" sz="3000" dirty="0" smtClean="0">
                <a:latin typeface="Candara" panose="020E0502030303020204" pitchFamily="34" charset="0"/>
              </a:rPr>
              <a:t>постійного моніторингу думок та оцінок підлітків щодо доступності та якості медичних послуг в умовах реформування системи охорони здоров'я.</a:t>
            </a:r>
            <a:endParaRPr lang="uk-UA" sz="3000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12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Candara" charset="0"/>
                <a:cs typeface="Candara" charset="0"/>
              </a:rPr>
              <a:t>Публікації проекту: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Candara" charset="0"/>
                <a:cs typeface="Candara" charset="0"/>
              </a:rPr>
              <a:t/>
            </a:r>
            <a:b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Candara" charset="0"/>
                <a:cs typeface="Candara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3779" y="1308538"/>
            <a:ext cx="9242357" cy="4868425"/>
          </a:xfrm>
        </p:spPr>
        <p:txBody>
          <a:bodyPr>
            <a:normAutofit fontScale="92500"/>
          </a:bodyPr>
          <a:lstStyle/>
          <a:p>
            <a:pPr marL="514350" lvl="0" indent="-514350">
              <a:lnSpc>
                <a:spcPct val="100000"/>
              </a:lnSpc>
              <a:buAutoNum type="arabicParenR"/>
            </a:pPr>
            <a:r>
              <a:rPr lang="ru-RU" sz="2500" dirty="0" err="1" smtClean="0">
                <a:latin typeface="Candara" panose="020E0502030303020204" pitchFamily="34" charset="0"/>
                <a:ea typeface="Candara" charset="0"/>
                <a:cs typeface="Candara" charset="0"/>
              </a:rPr>
              <a:t>Комплексне</a:t>
            </a:r>
            <a:r>
              <a:rPr lang="ru-RU" sz="2500" dirty="0" smtClean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дослідження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мотивації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та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доступності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ДКТ на ВІЛ для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дітей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та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молоді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: [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аналіт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.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звіт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/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Балакірєва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О. М. та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ін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. ] ; ЮНІСЕФ,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Укр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.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ін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-т соц.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дослідж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.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ім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. О. Яременка. — К. : КІС, 2013. — 124 с. </a:t>
            </a:r>
            <a:r>
              <a:rPr lang="en-US" sz="2400" dirty="0">
                <a:latin typeface="Candara" panose="020E0502030303020204" pitchFamily="34" charset="0"/>
                <a:ea typeface="Candara" charset="0"/>
                <a:cs typeface="Candara" charset="0"/>
                <a:hlinkClick r:id="rId2"/>
              </a:rPr>
              <a:t>https://</a:t>
            </a:r>
            <a:r>
              <a:rPr lang="en-US" sz="2400" dirty="0" smtClean="0">
                <a:latin typeface="Candara" panose="020E0502030303020204" pitchFamily="34" charset="0"/>
                <a:ea typeface="Candara" charset="0"/>
                <a:cs typeface="Candara" charset="0"/>
                <a:hlinkClick r:id="rId2"/>
              </a:rPr>
              <a:t>www.unicef.org/ukraine/ukr/3_ukr_compleksne_doslidzheniya_motivacii.pdf</a:t>
            </a:r>
            <a:endParaRPr lang="uk-UA" sz="2400" dirty="0" smtClean="0"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marL="441325" lvl="0" indent="-441325">
              <a:lnSpc>
                <a:spcPct val="100000"/>
              </a:lnSpc>
              <a:buNone/>
            </a:pPr>
            <a:r>
              <a:rPr lang="uk-UA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2) </a:t>
            </a:r>
            <a:r>
              <a:rPr lang="uk-UA" sz="2500" dirty="0" smtClean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smtClean="0">
                <a:latin typeface="Candara" panose="020E0502030303020204" pitchFamily="34" charset="0"/>
                <a:ea typeface="Candara" charset="0"/>
                <a:cs typeface="Candara" charset="0"/>
              </a:rPr>
              <a:t>Думки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,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оцінки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та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уподобання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підлітків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щодо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консультування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і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тестування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на ВІЛ / О. М.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Балакірєва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, Т. В. Бондар, К. М.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Нагорняк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, С. З.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Сальніков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, О. Т.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Сакович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; ГО «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Український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інститут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соціальних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досліджень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імені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Олександра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Яременка», Дитячий фонд ООН (ЮНІСЕФ). – К. : 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Поліграфічний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 центр «</a:t>
            </a:r>
            <a:r>
              <a:rPr lang="ru-RU" sz="2500" dirty="0" err="1">
                <a:latin typeface="Candara" panose="020E0502030303020204" pitchFamily="34" charset="0"/>
                <a:ea typeface="Candara" charset="0"/>
                <a:cs typeface="Candara" charset="0"/>
              </a:rPr>
              <a:t>Фоліант</a:t>
            </a:r>
            <a:r>
              <a:rPr lang="ru-RU" sz="2500" dirty="0">
                <a:latin typeface="Candara" panose="020E0502030303020204" pitchFamily="34" charset="0"/>
                <a:ea typeface="Candara" charset="0"/>
                <a:cs typeface="Candara" charset="0"/>
              </a:rPr>
              <a:t>», 2015. – 72 с. </a:t>
            </a:r>
            <a:r>
              <a:rPr lang="en-US" sz="2400" dirty="0">
                <a:latin typeface="Candara" panose="020E0502030303020204" pitchFamily="34" charset="0"/>
                <a:ea typeface="Candara" charset="0"/>
                <a:cs typeface="Candara" charset="0"/>
                <a:hlinkClick r:id="rId3"/>
              </a:rPr>
              <a:t>https://www.unicef.org/ukraine/ukr/Report-ForWEB.pdf</a:t>
            </a:r>
            <a:endParaRPr lang="uk-UA" sz="2400" dirty="0"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endParaRPr lang="ru-RU" dirty="0"/>
          </a:p>
        </p:txBody>
      </p:sp>
      <p:pic>
        <p:nvPicPr>
          <p:cNvPr id="4" name="Picture 2" descr="https://www.unicef.org/ukraine/ukr/2(30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5787" y="2244438"/>
            <a:ext cx="1897361" cy="252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965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0140" y="1484784"/>
            <a:ext cx="10046970" cy="42477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увагу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  <a:p>
            <a:pPr marL="0" indent="0" algn="ctr">
              <a:buNone/>
            </a:pPr>
            <a:endParaRPr lang="ru-RU" sz="1400" b="1" dirty="0"/>
          </a:p>
          <a:p>
            <a:pPr>
              <a:lnSpc>
                <a:spcPct val="90000"/>
              </a:lnSpc>
              <a:buNone/>
            </a:pPr>
            <a:r>
              <a:rPr lang="ru-RU" sz="1900" b="1" dirty="0" smtClean="0"/>
              <a:t>ГО «</a:t>
            </a:r>
            <a:r>
              <a:rPr lang="ru-RU" sz="1900" b="1" dirty="0" err="1" smtClean="0"/>
              <a:t>Український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інститут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соціальних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досліджень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імені</a:t>
            </a:r>
            <a:r>
              <a:rPr lang="ru-RU" sz="1900" b="1" dirty="0" smtClean="0"/>
              <a:t> О. Яременка»</a:t>
            </a:r>
            <a:endParaRPr lang="ru-RU" sz="19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900" dirty="0"/>
              <a:t>01011, </a:t>
            </a:r>
            <a:r>
              <a:rPr lang="ru-RU" sz="1900" dirty="0" err="1" smtClean="0"/>
              <a:t>Україна</a:t>
            </a:r>
            <a:r>
              <a:rPr lang="ru-RU" sz="1900" dirty="0"/>
              <a:t>, </a:t>
            </a:r>
            <a:r>
              <a:rPr lang="ru-RU" sz="1900" dirty="0" smtClean="0"/>
              <a:t>м. </a:t>
            </a:r>
            <a:r>
              <a:rPr lang="ru-RU" sz="1900" dirty="0" err="1" smtClean="0"/>
              <a:t>Київ</a:t>
            </a:r>
            <a:r>
              <a:rPr lang="ru-RU" sz="1900" dirty="0"/>
              <a:t>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900" dirty="0" err="1" smtClean="0"/>
              <a:t>вул</a:t>
            </a:r>
            <a:r>
              <a:rPr lang="ru-RU" sz="1900" dirty="0"/>
              <a:t>. </a:t>
            </a:r>
            <a:r>
              <a:rPr lang="ru-RU" sz="1900" dirty="0" err="1"/>
              <a:t>Панаса</a:t>
            </a:r>
            <a:r>
              <a:rPr lang="ru-RU" sz="1900" dirty="0"/>
              <a:t> Мирного, 26, оф. </a:t>
            </a:r>
            <a:r>
              <a:rPr lang="en-US" sz="1900" smtClean="0"/>
              <a:t>210</a:t>
            </a:r>
            <a:endParaRPr lang="ru-RU" sz="19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900" dirty="0" smtClean="0"/>
              <a:t>Голова </a:t>
            </a:r>
            <a:r>
              <a:rPr lang="ru-RU" sz="1900" dirty="0" err="1" smtClean="0"/>
              <a:t>правління</a:t>
            </a:r>
            <a:r>
              <a:rPr lang="ru-RU" sz="1900" dirty="0" smtClean="0"/>
              <a:t>: </a:t>
            </a:r>
            <a:r>
              <a:rPr lang="ru-RU" sz="1900" b="1" dirty="0" err="1" smtClean="0"/>
              <a:t>Балакірєва</a:t>
            </a:r>
            <a:r>
              <a:rPr lang="ru-RU" sz="1900" b="1" dirty="0" smtClean="0"/>
              <a:t> </a:t>
            </a:r>
            <a:r>
              <a:rPr lang="ru-RU" sz="1900" b="1" dirty="0"/>
              <a:t>Ольга </a:t>
            </a:r>
            <a:r>
              <a:rPr lang="ru-RU" sz="1900" b="1" dirty="0" err="1" smtClean="0"/>
              <a:t>Миколаївна</a:t>
            </a:r>
            <a:r>
              <a:rPr lang="ru-RU" sz="1900" b="1" dirty="0" smtClean="0"/>
              <a:t> </a:t>
            </a:r>
            <a:r>
              <a:rPr lang="ru-RU" sz="1900" dirty="0"/>
              <a:t>– </a:t>
            </a:r>
            <a:r>
              <a:rPr lang="ru-RU" sz="1900" dirty="0">
                <a:hlinkClick r:id="rId3"/>
              </a:rPr>
              <a:t>bon@ief.org.ua</a:t>
            </a:r>
            <a:r>
              <a:rPr lang="ru-RU" sz="1900" dirty="0"/>
              <a:t> </a:t>
            </a:r>
          </a:p>
          <a:p>
            <a:pPr>
              <a:buNone/>
            </a:pPr>
            <a:r>
              <a:rPr lang="ru-RU" sz="1900" dirty="0"/>
              <a:t>Директор: </a:t>
            </a:r>
            <a:r>
              <a:rPr lang="uk-UA" sz="1900" b="1" dirty="0"/>
              <a:t>Бондар Тетяна Василівна</a:t>
            </a:r>
            <a:r>
              <a:rPr lang="uk-UA" sz="1900" dirty="0"/>
              <a:t> – </a:t>
            </a:r>
            <a:r>
              <a:rPr lang="uk-UA" sz="1900" u="sng" dirty="0">
                <a:solidFill>
                  <a:schemeClr val="accent1">
                    <a:lumMod val="75000"/>
                  </a:schemeClr>
                </a:solidFill>
              </a:rPr>
              <a:t>t.bondar@uisr.org.ua </a:t>
            </a:r>
            <a:endParaRPr lang="ru-RU" sz="19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1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900" dirty="0"/>
              <a:t>Тел. (044) 501–50–75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900" dirty="0"/>
              <a:t>Тел./факс: (044) 501–50–76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1900" dirty="0"/>
              <a:t>http: </a:t>
            </a:r>
            <a:r>
              <a:rPr lang="ru-RU" sz="1900" dirty="0">
                <a:hlinkClick r:id="rId4"/>
              </a:rPr>
              <a:t>www.uisr.org.ua</a:t>
            </a:r>
            <a:endParaRPr lang="ru-RU" sz="19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900" dirty="0"/>
              <a:t>e</a:t>
            </a:r>
            <a:r>
              <a:rPr lang="uk-UA" sz="1900" dirty="0"/>
              <a:t>-</a:t>
            </a:r>
            <a:r>
              <a:rPr lang="en-US" sz="1900" dirty="0"/>
              <a:t>mail</a:t>
            </a:r>
            <a:r>
              <a:rPr lang="uk-UA" sz="1900" dirty="0"/>
              <a:t>: </a:t>
            </a:r>
            <a:r>
              <a:rPr lang="en-US" sz="1900" dirty="0">
                <a:hlinkClick r:id="rId5"/>
              </a:rPr>
              <a:t>info</a:t>
            </a:r>
            <a:r>
              <a:rPr lang="uk-UA" sz="1900" dirty="0">
                <a:hlinkClick r:id="rId5"/>
              </a:rPr>
              <a:t>@</a:t>
            </a:r>
            <a:r>
              <a:rPr lang="en-US" sz="1900" dirty="0">
                <a:hlinkClick r:id="rId5"/>
              </a:rPr>
              <a:t>uisr.org.ua</a:t>
            </a:r>
            <a:r>
              <a:rPr lang="en-US" sz="1900" dirty="0"/>
              <a:t> </a:t>
            </a:r>
            <a:endParaRPr lang="ru-RU" sz="19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pPr marL="0" indent="0">
              <a:buNone/>
            </a:pPr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991544" y="260648"/>
          <a:ext cx="8233840" cy="1224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02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536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lvl="1" algn="just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uk-UA" sz="1100" b="1" kern="0" dirty="0">
                        <a:solidFill>
                          <a:srgbClr val="365F9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effectLst/>
                        </a:rPr>
                        <a:t>                  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2" descr="Описание: uisr_emblem_ne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00" y="393913"/>
            <a:ext cx="3168352" cy="95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3" descr="Описание: logo_blu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576" y="397948"/>
            <a:ext cx="2952328" cy="823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4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" y="174929"/>
            <a:ext cx="10988040" cy="683813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Методологічні засади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880" y="985962"/>
            <a:ext cx="11728174" cy="574879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Методологія: </a:t>
            </a:r>
            <a:r>
              <a:rPr lang="uk-UA" dirty="0" smtClean="0">
                <a:solidFill>
                  <a:srgbClr val="002060"/>
                </a:solidFill>
                <a:latin typeface="Candara" charset="0"/>
                <a:ea typeface="Candara" charset="0"/>
                <a:cs typeface="Candara" charset="0"/>
              </a:rPr>
              <a:t>ВООЗ</a:t>
            </a:r>
            <a:r>
              <a:rPr lang="uk-UA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(</a:t>
            </a:r>
            <a:r>
              <a:rPr lang="uk-UA" sz="1900" dirty="0" smtClean="0">
                <a:solidFill>
                  <a:schemeClr val="tx2">
                    <a:lumMod val="75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http://whqlibdoc.who.int/publications/2010/9789241599962_eng.pdf</a:t>
            </a:r>
            <a:r>
              <a:rPr lang="uk-UA" sz="2000" dirty="0" smtClean="0">
                <a:solidFill>
                  <a:srgbClr val="00B0F0"/>
                </a:solidFill>
                <a:latin typeface="Candara" charset="0"/>
                <a:ea typeface="Candara" charset="0"/>
                <a:cs typeface="Candara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uk-UA" sz="2400" b="1" dirty="0" smtClean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C0000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Мета - вивчення</a:t>
            </a:r>
            <a:r>
              <a:rPr lang="uk-UA" dirty="0" smtClean="0">
                <a:solidFill>
                  <a:srgbClr val="C0000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r>
              <a:rPr lang="uk-UA" b="1" dirty="0" smtClean="0">
                <a:solidFill>
                  <a:srgbClr val="C0000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думок та оцінок підлітків та молоді щодо:</a:t>
            </a:r>
            <a:endParaRPr lang="uk-UA" b="1" dirty="0">
              <a:solidFill>
                <a:srgbClr val="C0000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uk-UA" sz="1400" dirty="0">
              <a:solidFill>
                <a:srgbClr val="C0000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marL="442913" lvl="0" indent="-3556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потреб та уподобань в питаннях проходження </a:t>
            </a:r>
            <a:r>
              <a:rPr lang="uk-UA" dirty="0" err="1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КіТ</a:t>
            </a:r>
            <a:endParaRPr lang="uk-UA" dirty="0">
              <a:solidFill>
                <a:srgbClr val="00206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marL="442913" lvl="0" indent="-3556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uk-UA" dirty="0" smtClean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досвіду </a:t>
            </a: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проходження </a:t>
            </a:r>
            <a:r>
              <a:rPr lang="uk-UA" dirty="0" err="1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КіТ</a:t>
            </a: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 та </a:t>
            </a:r>
            <a:r>
              <a:rPr lang="uk-UA" dirty="0" smtClean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якості </a:t>
            </a: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наданих послуг</a:t>
            </a:r>
          </a:p>
          <a:p>
            <a:pPr marL="442913" lvl="0" indent="-3556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основних бар'єрів (нормативні, організаційні, психологічні) проходження </a:t>
            </a:r>
            <a:r>
              <a:rPr lang="uk-UA" dirty="0" err="1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КіТ</a:t>
            </a:r>
            <a:endParaRPr lang="uk-UA" dirty="0">
              <a:solidFill>
                <a:srgbClr val="00206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marL="442913" lvl="0" indent="-35560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умов для поліпшення доступності </a:t>
            </a:r>
            <a:r>
              <a:rPr lang="uk-UA" dirty="0" smtClean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послуг </a:t>
            </a:r>
            <a:r>
              <a:rPr lang="uk-UA" dirty="0" err="1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КіТ</a:t>
            </a: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 </a:t>
            </a:r>
            <a:endParaRPr lang="uk-UA" dirty="0" smtClean="0">
              <a:solidFill>
                <a:srgbClr val="00206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marL="87313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uk-UA" dirty="0">
              <a:solidFill>
                <a:srgbClr val="00206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Метод </a:t>
            </a:r>
            <a:r>
              <a:rPr lang="uk-UA" b="1" dirty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опитування: </a:t>
            </a: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індивідуальна анонімна структурована онлайн-анкета, з </a:t>
            </a: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</a:rPr>
              <a:t>використанням платформи для створення та проведення онлайн-опитувань  </a:t>
            </a:r>
            <a:r>
              <a:rPr lang="uk-UA" dirty="0" err="1">
                <a:solidFill>
                  <a:srgbClr val="002060"/>
                </a:solidFill>
                <a:latin typeface="Candara" panose="020E0502030303020204" pitchFamily="34" charset="0"/>
              </a:rPr>
              <a:t>Survey</a:t>
            </a: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</a:rPr>
              <a:t> </a:t>
            </a:r>
            <a:r>
              <a:rPr lang="uk-UA" dirty="0" err="1">
                <a:solidFill>
                  <a:srgbClr val="002060"/>
                </a:solidFill>
                <a:latin typeface="Candara" panose="020E0502030303020204" pitchFamily="34" charset="0"/>
              </a:rPr>
              <a:t>Monkey</a:t>
            </a:r>
            <a:endParaRPr lang="uk-UA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uk-UA" sz="2400" dirty="0">
              <a:solidFill>
                <a:srgbClr val="FF0000"/>
              </a:solidFill>
              <a:latin typeface="Candara" charset="0"/>
              <a:ea typeface="Candara" charset="0"/>
              <a:cs typeface="Candara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uk-UA" b="1" dirty="0">
                <a:solidFill>
                  <a:srgbClr val="C00000"/>
                </a:solidFill>
                <a:latin typeface="Candara" panose="020E0502030303020204" pitchFamily="34" charset="0"/>
              </a:rPr>
              <a:t>Географія дослідження:</a:t>
            </a:r>
            <a:r>
              <a:rPr lang="uk-UA" dirty="0">
                <a:solidFill>
                  <a:srgbClr val="C00000"/>
                </a:solidFill>
                <a:latin typeface="Candara" panose="020E0502030303020204" pitchFamily="34" charset="0"/>
              </a:rPr>
              <a:t>  </a:t>
            </a:r>
            <a:r>
              <a:rPr lang="uk-UA" dirty="0">
                <a:solidFill>
                  <a:srgbClr val="002060"/>
                </a:solidFill>
                <a:latin typeface="Candara" panose="020E0502030303020204" pitchFamily="34" charset="0"/>
              </a:rPr>
              <a:t>24 області України (включаючи території, непідконтрольні Уряду Україні),   м. Київ, АР Крим</a:t>
            </a:r>
          </a:p>
          <a:p>
            <a:pPr marL="87313" lv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2060"/>
              </a:solidFill>
              <a:latin typeface="Candara" charset="0"/>
              <a:ea typeface="Candara" charset="0"/>
              <a:cs typeface="Candara" charset="0"/>
            </a:endParaRPr>
          </a:p>
          <a:p>
            <a:pPr marL="544513" indent="-457200" algn="just">
              <a:lnSpc>
                <a:spcPct val="120000"/>
              </a:lnSpc>
              <a:spcBef>
                <a:spcPts val="0"/>
              </a:spcBef>
            </a:pPr>
            <a:r>
              <a:rPr lang="uk-UA" b="1" dirty="0">
                <a:solidFill>
                  <a:srgbClr val="C00000"/>
                </a:solidFill>
                <a:latin typeface="Candara" panose="020E0502030303020204" pitchFamily="34" charset="0"/>
              </a:rPr>
              <a:t>Кана</a:t>
            </a:r>
            <a:r>
              <a:rPr lang="uk-UA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ли </a:t>
            </a:r>
            <a:r>
              <a:rPr lang="uk-UA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рекрутингу</a:t>
            </a:r>
            <a:r>
              <a:rPr lang="uk-UA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: </a:t>
            </a:r>
            <a:r>
              <a:rPr lang="uk-UA" dirty="0" smtClean="0">
                <a:solidFill>
                  <a:srgbClr val="002060"/>
                </a:solidFill>
                <a:latin typeface="Candara" charset="0"/>
                <a:ea typeface="Candara" charset="0"/>
                <a:cs typeface="Candara" charset="0"/>
              </a:rPr>
              <a:t>зацікавлені </a:t>
            </a:r>
            <a:r>
              <a:rPr lang="uk-UA" dirty="0">
                <a:solidFill>
                  <a:srgbClr val="002060"/>
                </a:solidFill>
                <a:latin typeface="Candara" charset="0"/>
                <a:ea typeface="Candara" charset="0"/>
                <a:cs typeface="Candara" charset="0"/>
              </a:rPr>
              <a:t>сторони</a:t>
            </a:r>
            <a:endParaRPr lang="uk-UA" dirty="0">
              <a:solidFill>
                <a:srgbClr val="00206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uk-UA" sz="2400" dirty="0" smtClean="0">
              <a:solidFill>
                <a:srgbClr val="FF0000"/>
              </a:solidFill>
              <a:latin typeface="Candara" charset="0"/>
              <a:ea typeface="Candara" charset="0"/>
              <a:cs typeface="Candara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uk-UA" sz="2400" b="1" dirty="0" smtClean="0">
              <a:solidFill>
                <a:srgbClr val="C0000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uk-UA" sz="2400" b="1" dirty="0" smtClean="0">
              <a:solidFill>
                <a:schemeClr val="accent1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uk-UA" sz="25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52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685" y="248285"/>
            <a:ext cx="11038114" cy="560161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accent1">
                    <a:lumMod val="50000"/>
                  </a:schemeClr>
                </a:solidFill>
                <a:latin typeface="Candara" panose="020E0502030303020204" pitchFamily="34" charset="0"/>
              </a:rPr>
              <a:t>Характеристика цільової групи </a:t>
            </a:r>
            <a:endParaRPr lang="ru-RU" sz="3600" b="1" dirty="0">
              <a:solidFill>
                <a:srgbClr val="00206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685" y="808447"/>
            <a:ext cx="11794799" cy="574475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Підлітки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та молодь, зокрема з груп ризику віком від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14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до 24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років: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навчаються у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</a:rPr>
              <a:t>загальноосвітніх школах, школах-інтернатах,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ПТНЗ, ВНЗ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</a:rPr>
              <a:t>І–ІІ, ІІІ–ІV рівнів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акредитації</a:t>
            </a:r>
            <a:endParaRPr lang="ru-RU" sz="20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перебували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</a:rPr>
              <a:t>в центрі соціально-психологічної реабілітації,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притулку</a:t>
            </a:r>
            <a:endParaRPr lang="ru-RU" sz="20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клієнти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</a:rPr>
              <a:t>партнерських організацій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(державних та НУО), які: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впроваджували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</a:rPr>
              <a:t>інтервенційні моделі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направлені на роботу з підлітками та молоддю в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</a:rPr>
              <a:t>мм. Київ, Одеса, Львів, Дніпропетровськ, Запоріжжя, Миколаїв,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Маріуполь (проекти ЮНІСЕФ, 2012-2015 рр.)</a:t>
            </a:r>
            <a:endParaRPr lang="ru-RU" sz="20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надають </a:t>
            </a:r>
            <a:r>
              <a:rPr lang="uk-UA" sz="2000" dirty="0">
                <a:solidFill>
                  <a:srgbClr val="002060"/>
                </a:solidFill>
                <a:latin typeface="Candara" panose="020E0502030303020204" pitchFamily="34" charset="0"/>
              </a:rPr>
              <a:t>профілактичні послуги щодо запобігання ВІЛ-інфекції підліткам та </a:t>
            </a:r>
            <a:r>
              <a:rPr lang="uk-UA" sz="2000" dirty="0" smtClean="0">
                <a:solidFill>
                  <a:srgbClr val="002060"/>
                </a:solidFill>
                <a:latin typeface="Candara" panose="020E0502030303020204" pitchFamily="34" charset="0"/>
              </a:rPr>
              <a:t>молоді</a:t>
            </a:r>
            <a:endParaRPr lang="ru-RU" sz="2000" dirty="0">
              <a:solidFill>
                <a:srgbClr val="002060"/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uk-UA" sz="1400" dirty="0" smtClean="0">
              <a:solidFill>
                <a:schemeClr val="accent1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uk-UA" sz="1400" dirty="0" smtClean="0">
                <a:solidFill>
                  <a:schemeClr val="accent1">
                    <a:lumMod val="50000"/>
                  </a:schemeClr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endParaRPr lang="uk-UA" sz="2000" b="1" i="1" dirty="0">
              <a:solidFill>
                <a:schemeClr val="accent1">
                  <a:lumMod val="50000"/>
                </a:schemeClr>
              </a:solidFill>
              <a:latin typeface="Candara" charset="0"/>
              <a:ea typeface="Candara" charset="0"/>
              <a:cs typeface="Candara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uk-U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Candara" charset="0"/>
              <a:cs typeface="Candara" charset="0"/>
            </a:endParaRPr>
          </a:p>
          <a:p>
            <a:pPr marL="0" lvl="0" indent="0">
              <a:lnSpc>
                <a:spcPct val="100000"/>
              </a:lnSpc>
              <a:buNone/>
            </a:pPr>
            <a:endParaRPr lang="uk-U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Candara" charset="0"/>
              <a:cs typeface="Candara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765602"/>
              </p:ext>
            </p:extLst>
          </p:nvPr>
        </p:nvGraphicFramePr>
        <p:xfrm>
          <a:off x="925029" y="3082442"/>
          <a:ext cx="8963248" cy="162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8652"/>
                <a:gridCol w="2626242"/>
                <a:gridCol w="1871330"/>
                <a:gridCol w="1967024"/>
              </a:tblGrid>
              <a:tr h="2052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Хвилі опитування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Всього опитаних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Хлопці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Дівчата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4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І хвиля (2013)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971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483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488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9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ІІ хвиля (2015)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1439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639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800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ІІІ хвиля (2017)</a:t>
                      </a:r>
                      <a:endParaRPr lang="ru-RU" sz="180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2234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496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rgbClr val="002060"/>
                          </a:solidFill>
                          <a:effectLst/>
                          <a:latin typeface="Candara" panose="020E0502030303020204" pitchFamily="34" charset="0"/>
                        </a:rPr>
                        <a:t>1738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56919784"/>
              </p:ext>
            </p:extLst>
          </p:nvPr>
        </p:nvGraphicFramePr>
        <p:xfrm>
          <a:off x="925029" y="4754245"/>
          <a:ext cx="7644813" cy="1798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761862" y="5594130"/>
            <a:ext cx="31253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err="1"/>
              <a:t>Макрорегіон</a:t>
            </a:r>
            <a:r>
              <a:rPr lang="uk-UA" sz="2000" b="1" dirty="0"/>
              <a:t> проживання опитаних </a:t>
            </a:r>
            <a:r>
              <a:rPr lang="uk-UA" sz="2000" b="1" dirty="0" smtClean="0"/>
              <a:t>, </a:t>
            </a:r>
            <a:r>
              <a:rPr lang="uk-UA" sz="2000" b="1" dirty="0"/>
              <a:t>%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871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1999"/>
            <a:ext cx="10515600" cy="32625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Рівень</a:t>
            </a:r>
            <a:r>
              <a:rPr lang="ru-RU" sz="36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обізнаності</a:t>
            </a:r>
            <a:r>
              <a:rPr lang="ru-RU" sz="36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щодо</a:t>
            </a:r>
            <a:r>
              <a:rPr lang="ru-RU" sz="36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шляхів</a:t>
            </a:r>
            <a:r>
              <a:rPr lang="ru-RU" sz="36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sz="3600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передачі</a:t>
            </a:r>
            <a:r>
              <a:rPr lang="ru-RU" sz="3600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ВІЛ</a:t>
            </a:r>
            <a:endParaRPr lang="ru-RU" sz="3600" b="1" dirty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18472877"/>
              </p:ext>
            </p:extLst>
          </p:nvPr>
        </p:nvGraphicFramePr>
        <p:xfrm>
          <a:off x="127053" y="1192574"/>
          <a:ext cx="11870506" cy="3669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866169"/>
              </p:ext>
            </p:extLst>
          </p:nvPr>
        </p:nvGraphicFramePr>
        <p:xfrm>
          <a:off x="6919415" y="819808"/>
          <a:ext cx="4258101" cy="1275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7053" y="5046698"/>
            <a:ext cx="11634952" cy="17312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338" indent="55563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 smtClean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Інтегрований показник знань</a:t>
            </a:r>
            <a:r>
              <a:rPr lang="uk-UA" dirty="0" smtClean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 залишається в середньому на рівні 34%</a:t>
            </a:r>
            <a:r>
              <a:rPr lang="en-US" dirty="0" smtClean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  </a:t>
            </a:r>
            <a:r>
              <a:rPr lang="uk-UA" dirty="0" smtClean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(2013  - 30%, 2015 р - 38%, 2017 році – 35%). </a:t>
            </a:r>
          </a:p>
          <a:p>
            <a:pPr marL="33338" indent="55563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Низьким знання залишаються </a:t>
            </a:r>
            <a:r>
              <a:rPr lang="uk-UA" dirty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щодо таких шляхів передачі ВІЛ, як:</a:t>
            </a:r>
            <a:endParaRPr lang="ru-RU" dirty="0">
              <a:solidFill>
                <a:srgbClr val="00206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93775" lvl="0" indent="173038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uk-UA" dirty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від матері до дитини під час вагітності (65%)</a:t>
            </a:r>
            <a:endParaRPr lang="ru-RU" dirty="0">
              <a:solidFill>
                <a:srgbClr val="00206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93775" lvl="0" indent="173038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uk-UA" dirty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під час пологів (48%)</a:t>
            </a:r>
            <a:endParaRPr lang="ru-RU" dirty="0">
              <a:solidFill>
                <a:srgbClr val="002060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993775" lvl="0" indent="173038" algn="just">
              <a:lnSpc>
                <a:spcPct val="115000"/>
              </a:lnSpc>
              <a:spcAft>
                <a:spcPts val="0"/>
              </a:spcAft>
              <a:buFont typeface="Symbol" charset="2"/>
              <a:buChar char=""/>
            </a:pPr>
            <a:r>
              <a:rPr lang="uk-UA" dirty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грудного вигодовування дитини (55</a:t>
            </a:r>
            <a:r>
              <a:rPr lang="uk-UA" dirty="0" smtClean="0">
                <a:solidFill>
                  <a:srgbClr val="002060"/>
                </a:solidFill>
                <a:latin typeface="Candara" charset="0"/>
                <a:ea typeface="Calibri" charset="0"/>
                <a:cs typeface="Times New Roman" charset="0"/>
              </a:rPr>
              <a:t>%)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6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717" y="177198"/>
            <a:ext cx="11133083" cy="375853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C00000"/>
                </a:solidFill>
                <a:latin typeface="Candara" panose="020E0502030303020204" pitchFamily="34" charset="0"/>
                <a:ea typeface="Candara" charset="0"/>
                <a:cs typeface="Candara" charset="0"/>
              </a:rPr>
              <a:t>Досвід тестування на ВІЛ </a:t>
            </a:r>
            <a:r>
              <a:rPr lang="uk-UA" sz="3200" b="1" dirty="0" smtClean="0">
                <a:solidFill>
                  <a:srgbClr val="C00000"/>
                </a:solidFill>
                <a:latin typeface="Candara" panose="020E0502030303020204" pitchFamily="34" charset="0"/>
              </a:rPr>
              <a:t>за останні 12 місяців </a:t>
            </a:r>
            <a:endParaRPr lang="uk-UA" sz="3200" b="1" dirty="0">
              <a:solidFill>
                <a:srgbClr val="C00000"/>
              </a:solidFill>
              <a:latin typeface="Candara" panose="020E0502030303020204" pitchFamily="34" charset="0"/>
              <a:ea typeface="Candara" charset="0"/>
              <a:cs typeface="Candara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15" y="1352009"/>
            <a:ext cx="460353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300" dirty="0" smtClean="0">
                <a:latin typeface="Candara" panose="020E0502030303020204" pitchFamily="34" charset="0"/>
              </a:rPr>
              <a:t>Серед </a:t>
            </a:r>
            <a:r>
              <a:rPr lang="uk-UA" sz="2300" dirty="0">
                <a:latin typeface="Candara" panose="020E0502030303020204" pitchFamily="34" charset="0"/>
              </a:rPr>
              <a:t>підлітків 14-19 </a:t>
            </a:r>
            <a:r>
              <a:rPr lang="uk-UA" sz="2300" dirty="0" smtClean="0">
                <a:latin typeface="Candara" panose="020E0502030303020204" pitchFamily="34" charset="0"/>
              </a:rPr>
              <a:t>років:</a:t>
            </a:r>
          </a:p>
          <a:p>
            <a:endParaRPr lang="uk-UA" sz="2200" b="1" dirty="0" smtClean="0">
              <a:solidFill>
                <a:srgbClr val="00B050"/>
              </a:solidFill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3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21% </a:t>
            </a:r>
            <a:r>
              <a:rPr lang="uk-UA" sz="2300" dirty="0" smtClean="0">
                <a:latin typeface="Candara" panose="020E0502030303020204" pitchFamily="34" charset="0"/>
              </a:rPr>
              <a:t>з числа загалу підлітків </a:t>
            </a:r>
          </a:p>
          <a:p>
            <a:r>
              <a:rPr lang="uk-UA" sz="2300" dirty="0">
                <a:latin typeface="Candara" panose="020E0502030303020204" pitchFamily="34" charset="0"/>
              </a:rPr>
              <a:t> </a:t>
            </a:r>
            <a:r>
              <a:rPr lang="uk-UA" sz="2300" dirty="0" smtClean="0">
                <a:latin typeface="Candara" panose="020E0502030303020204" pitchFamily="34" charset="0"/>
              </a:rPr>
              <a:t>           серед хлопців – </a:t>
            </a:r>
            <a:r>
              <a:rPr lang="uk-UA" sz="23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31%</a:t>
            </a:r>
            <a:r>
              <a:rPr lang="uk-UA" sz="2300" dirty="0" smtClean="0">
                <a:latin typeface="Candara" panose="020E0502030303020204" pitchFamily="34" charset="0"/>
              </a:rPr>
              <a:t> </a:t>
            </a:r>
          </a:p>
          <a:p>
            <a:r>
              <a:rPr lang="uk-UA" sz="2300" dirty="0" smtClean="0">
                <a:latin typeface="Candara" panose="020E0502030303020204" pitchFamily="34" charset="0"/>
              </a:rPr>
              <a:t>            серед дівчат – </a:t>
            </a:r>
            <a:r>
              <a:rPr lang="uk-UA" sz="23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17%</a:t>
            </a:r>
          </a:p>
          <a:p>
            <a:endParaRPr lang="uk-UA" sz="2200" dirty="0" smtClean="0"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3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44%</a:t>
            </a:r>
            <a:r>
              <a:rPr lang="uk-UA" sz="2300" dirty="0" smtClean="0">
                <a:latin typeface="Candara" panose="020E0502030303020204" pitchFamily="34" charset="0"/>
              </a:rPr>
              <a:t> серед тих, хто належить до групи ризику </a:t>
            </a:r>
          </a:p>
          <a:p>
            <a:r>
              <a:rPr lang="uk-UA" sz="2300" dirty="0">
                <a:latin typeface="Candara" panose="020E0502030303020204" pitchFamily="34" charset="0"/>
              </a:rPr>
              <a:t> </a:t>
            </a:r>
            <a:r>
              <a:rPr lang="uk-UA" sz="2300" dirty="0" smtClean="0">
                <a:latin typeface="Candara" panose="020E0502030303020204" pitchFamily="34" charset="0"/>
              </a:rPr>
              <a:t>           серед </a:t>
            </a:r>
            <a:r>
              <a:rPr lang="uk-UA" sz="2300" dirty="0">
                <a:latin typeface="Candara" panose="020E0502030303020204" pitchFamily="34" charset="0"/>
              </a:rPr>
              <a:t>хлопців – </a:t>
            </a:r>
            <a:r>
              <a:rPr lang="uk-UA" sz="23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54%</a:t>
            </a:r>
          </a:p>
          <a:p>
            <a:r>
              <a:rPr lang="uk-UA" sz="2300" b="1" dirty="0">
                <a:solidFill>
                  <a:srgbClr val="00B050"/>
                </a:solidFill>
                <a:latin typeface="Candara" panose="020E0502030303020204" pitchFamily="34" charset="0"/>
              </a:rPr>
              <a:t> </a:t>
            </a:r>
            <a:r>
              <a:rPr lang="uk-UA" sz="23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           </a:t>
            </a:r>
            <a:r>
              <a:rPr lang="uk-UA" sz="2300" dirty="0" smtClean="0">
                <a:latin typeface="Candara" panose="020E0502030303020204" pitchFamily="34" charset="0"/>
              </a:rPr>
              <a:t>серед </a:t>
            </a:r>
            <a:r>
              <a:rPr lang="uk-UA" sz="2300" dirty="0">
                <a:latin typeface="Candara" panose="020E0502030303020204" pitchFamily="34" charset="0"/>
              </a:rPr>
              <a:t>дівчат – </a:t>
            </a:r>
            <a:r>
              <a:rPr lang="uk-UA" sz="2300" b="1" dirty="0" smtClean="0">
                <a:solidFill>
                  <a:srgbClr val="00B050"/>
                </a:solidFill>
                <a:latin typeface="Candara" panose="020E0502030303020204" pitchFamily="34" charset="0"/>
              </a:rPr>
              <a:t>35%</a:t>
            </a:r>
            <a:endParaRPr lang="uk-UA" sz="2300" dirty="0">
              <a:latin typeface="Candara" panose="020E0502030303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sz="2200" dirty="0">
              <a:latin typeface="Candara" panose="020E0502030303020204" pitchFamily="34" charset="0"/>
            </a:endParaRPr>
          </a:p>
          <a:p>
            <a:r>
              <a:rPr lang="uk-UA" dirty="0" smtClean="0"/>
              <a:t> </a:t>
            </a:r>
            <a:endParaRPr lang="ru-RU" dirty="0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129867384"/>
              </p:ext>
            </p:extLst>
          </p:nvPr>
        </p:nvGraphicFramePr>
        <p:xfrm>
          <a:off x="5152695" y="1891862"/>
          <a:ext cx="6553201" cy="3298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81296" y="5253335"/>
            <a:ext cx="6096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1900" b="1" u="sng" dirty="0" smtClean="0">
                <a:solidFill>
                  <a:srgbClr val="00B050"/>
                </a:solidFill>
                <a:latin typeface="Candara" panose="020E0502030303020204" pitchFamily="34" charset="0"/>
              </a:rPr>
              <a:t>НЕ отримали</a:t>
            </a:r>
            <a:r>
              <a:rPr lang="uk-UA" sz="1900" b="1" dirty="0" smtClean="0">
                <a:latin typeface="Candara" panose="020E0502030303020204" pitchFamily="34" charset="0"/>
              </a:rPr>
              <a:t> </a:t>
            </a:r>
            <a:r>
              <a:rPr lang="uk-UA" sz="1900" b="1" dirty="0">
                <a:latin typeface="Candara" panose="020E0502030303020204" pitchFamily="34" charset="0"/>
              </a:rPr>
              <a:t>результат </a:t>
            </a:r>
            <a:r>
              <a:rPr lang="uk-UA" sz="1900" b="1" dirty="0" smtClean="0">
                <a:latin typeface="Candara" panose="020E0502030303020204" pitchFamily="34" charset="0"/>
              </a:rPr>
              <a:t>тестування </a:t>
            </a:r>
            <a:r>
              <a:rPr lang="uk-UA" sz="1900" b="1" dirty="0">
                <a:latin typeface="Candara" panose="020E0502030303020204" pitchFamily="34" charset="0"/>
              </a:rPr>
              <a:t>на </a:t>
            </a:r>
            <a:r>
              <a:rPr lang="uk-UA" sz="1900" b="1" dirty="0" smtClean="0">
                <a:latin typeface="Candara" panose="020E0502030303020204" pitchFamily="34" charset="0"/>
              </a:rPr>
              <a:t>ВІЛ останнього разу </a:t>
            </a:r>
            <a:r>
              <a:rPr lang="uk-UA" sz="1900" i="1" dirty="0">
                <a:latin typeface="Candara" panose="020E0502030303020204" pitchFamily="34" charset="0"/>
              </a:rPr>
              <a:t>(серед </a:t>
            </a:r>
            <a:r>
              <a:rPr lang="uk-UA" sz="1900" i="1" dirty="0" smtClean="0">
                <a:latin typeface="Candara" panose="020E0502030303020204" pitchFamily="34" charset="0"/>
              </a:rPr>
              <a:t>тих, </a:t>
            </a:r>
            <a:r>
              <a:rPr lang="uk-UA" sz="1900" i="1" dirty="0">
                <a:latin typeface="Candara" panose="020E0502030303020204" pitchFamily="34" charset="0"/>
                <a:ea typeface="Times New Roman" charset="0"/>
                <a:cs typeface="Calibri" charset="0"/>
              </a:rPr>
              <a:t>хто мав досвід </a:t>
            </a:r>
            <a:r>
              <a:rPr lang="uk-UA" sz="1900" i="1" dirty="0" smtClean="0">
                <a:latin typeface="Candara" panose="020E0502030303020204" pitchFamily="34" charset="0"/>
                <a:ea typeface="Times New Roman" charset="0"/>
                <a:cs typeface="Calibri" charset="0"/>
              </a:rPr>
              <a:t>тестування</a:t>
            </a:r>
            <a:r>
              <a:rPr lang="uk-UA" sz="1900" i="1" dirty="0" smtClean="0">
                <a:latin typeface="Candara" panose="020E0502030303020204" pitchFamily="34" charset="0"/>
              </a:rPr>
              <a:t>) </a:t>
            </a:r>
            <a:r>
              <a:rPr lang="uk-UA" sz="1900" i="1" dirty="0">
                <a:latin typeface="Candara" panose="020E0502030303020204" pitchFamily="34" charset="0"/>
              </a:rPr>
              <a:t>%</a:t>
            </a:r>
            <a:endParaRPr lang="ru-RU" sz="1900" i="1" dirty="0">
              <a:latin typeface="Candara" panose="020E0502030303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813034" y="553051"/>
            <a:ext cx="709447" cy="645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0712" y="6068664"/>
            <a:ext cx="1148518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700" b="1" dirty="0" smtClean="0">
                <a:solidFill>
                  <a:srgbClr val="0070C0"/>
                </a:solidFill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Онлайн-опитування </a:t>
            </a:r>
            <a:r>
              <a:rPr lang="uk-UA" sz="1700" b="1" dirty="0">
                <a:solidFill>
                  <a:srgbClr val="0070C0"/>
                </a:solidFill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підлітків та молоді </a:t>
            </a:r>
            <a:r>
              <a:rPr lang="uk-UA" sz="1700" b="1" dirty="0" smtClean="0">
                <a:solidFill>
                  <a:srgbClr val="0070C0"/>
                </a:solidFill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14-24 років «Думки</a:t>
            </a:r>
            <a:r>
              <a:rPr lang="uk-UA" sz="1700" b="1" dirty="0">
                <a:solidFill>
                  <a:srgbClr val="0070C0"/>
                </a:solidFill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оцінки та уподобання підлітків щодо тестування на ВІЛ та </a:t>
            </a:r>
            <a:r>
              <a:rPr lang="uk-UA" sz="1700" b="1" dirty="0" smtClean="0">
                <a:solidFill>
                  <a:srgbClr val="0070C0"/>
                </a:solidFill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консультування (за </a:t>
            </a:r>
            <a:r>
              <a:rPr lang="uk-UA" sz="1700" b="1" dirty="0">
                <a:solidFill>
                  <a:srgbClr val="0070C0"/>
                </a:solidFill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методологією ВООЗ</a:t>
            </a:r>
            <a:r>
              <a:rPr lang="uk-UA" sz="1700" b="1" dirty="0" smtClean="0">
                <a:solidFill>
                  <a:srgbClr val="0070C0"/>
                </a:solidFill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)», 2017</a:t>
            </a:r>
            <a:endParaRPr lang="ru-RU" sz="1700" b="1" dirty="0">
              <a:solidFill>
                <a:srgbClr val="0070C0"/>
              </a:solidFill>
              <a:latin typeface="Candara" panose="020E050203030302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25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624103"/>
              </p:ext>
            </p:extLst>
          </p:nvPr>
        </p:nvGraphicFramePr>
        <p:xfrm>
          <a:off x="382905" y="195595"/>
          <a:ext cx="11583122" cy="6428176"/>
        </p:xfrm>
        <a:graphic>
          <a:graphicData uri="http://schemas.openxmlformats.org/drawingml/2006/table">
            <a:tbl>
              <a:tblPr firstRow="1" firstCol="1" bandRow="1" bandCol="1">
                <a:tableStyleId>{BC89EF96-8CEA-46FF-86C4-4CE0E7609802}</a:tableStyleId>
              </a:tblPr>
              <a:tblGrid>
                <a:gridCol w="9143331"/>
                <a:gridCol w="781725"/>
                <a:gridCol w="872867"/>
                <a:gridCol w="785199"/>
              </a:tblGrid>
              <a:tr h="67786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40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 </a:t>
                      </a:r>
                      <a:r>
                        <a:rPr lang="ru-RU" sz="3600" b="1" dirty="0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Бар</a:t>
                      </a:r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’</a:t>
                      </a:r>
                      <a:r>
                        <a:rPr lang="ru-RU" sz="3600" b="1" dirty="0" err="1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єри</a:t>
                      </a:r>
                      <a:r>
                        <a:rPr lang="ru-RU" sz="3600" b="1" dirty="0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 </a:t>
                      </a:r>
                      <a:r>
                        <a:rPr lang="uk-UA" sz="3600" b="1" dirty="0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доступності</a:t>
                      </a:r>
                      <a:r>
                        <a:rPr lang="ru-RU" sz="3600" b="1" dirty="0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послуг</a:t>
                      </a:r>
                      <a:r>
                        <a:rPr lang="ru-RU" sz="3600" b="1" dirty="0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 </a:t>
                      </a:r>
                      <a:r>
                        <a:rPr lang="ru-RU" sz="3600" b="1" dirty="0" err="1" smtClean="0">
                          <a:solidFill>
                            <a:srgbClr val="C00000"/>
                          </a:solidFill>
                          <a:latin typeface="Candara" charset="0"/>
                          <a:ea typeface="Candara" charset="0"/>
                          <a:cs typeface="Candara" charset="0"/>
                        </a:rPr>
                        <a:t>КіТ</a:t>
                      </a:r>
                      <a:endParaRPr lang="ru-RU" sz="3600" b="1" dirty="0" smtClean="0">
                        <a:solidFill>
                          <a:srgbClr val="C00000"/>
                        </a:solidFill>
                        <a:latin typeface="Candara" charset="0"/>
                        <a:ea typeface="Candara" charset="0"/>
                        <a:cs typeface="Candara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/>
                          <a:latin typeface="Candara" panose="020E0502030303020204" pitchFamily="34" charset="0"/>
                        </a:rPr>
                        <a:t>Серед усіх</a:t>
                      </a:r>
                      <a:endParaRPr lang="ru-RU" sz="1500" b="1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/>
                          <a:latin typeface="Candara" panose="020E0502030303020204" pitchFamily="34" charset="0"/>
                        </a:rPr>
                        <a:t>Група ризику (12%)</a:t>
                      </a:r>
                      <a:endParaRPr lang="ru-RU" sz="1500" b="1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/>
                          <a:latin typeface="Candara" panose="020E0502030303020204" pitchFamily="34" charset="0"/>
                        </a:rPr>
                        <a:t>Підлітки</a:t>
                      </a:r>
                      <a:endParaRPr lang="ru-RU" sz="1500" b="1" dirty="0"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/>
                          <a:latin typeface="Candara" panose="020E0502030303020204" pitchFamily="34" charset="0"/>
                        </a:rPr>
                        <a:t>14-17 років</a:t>
                      </a:r>
                      <a:endParaRPr lang="ru-RU" sz="1500" b="1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/>
                </a:tc>
              </a:tr>
              <a:tr h="14653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</a:rPr>
                        <a:t>Відсутність пропозиції тестування на ВІЛ та знання про місце проходження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Ніколи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не пропонували пройти тест на ВІЛ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61,4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57,6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Candara" panose="020E0502030303020204" pitchFamily="34" charset="0"/>
                        </a:rPr>
                        <a:t>67,1</a:t>
                      </a:r>
                      <a:endParaRPr lang="ru-RU" sz="180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219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Невідомо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, де можна пройти тест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29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39,4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27,7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7881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</a:rPr>
                        <a:t>Відсутність потреби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Ніколи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про це не замислювався(</a:t>
                      </a:r>
                      <a:r>
                        <a:rPr lang="uk-UA" sz="1800" b="0" dirty="0" err="1">
                          <a:effectLst/>
                          <a:latin typeface="Candara" panose="020E0502030303020204" pitchFamily="34" charset="0"/>
                        </a:rPr>
                        <a:t>лась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)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51,4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56,6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54,2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29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Вважають,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що </a:t>
                      </a: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мають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дуже малий ризик бути інфікованим(</a:t>
                      </a:r>
                      <a:r>
                        <a:rPr lang="uk-UA" sz="1800" b="0" dirty="0" err="1">
                          <a:effectLst/>
                          <a:latin typeface="Candara" panose="020E0502030303020204" pitchFamily="34" charset="0"/>
                        </a:rPr>
                        <a:t>ою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) ВІЛ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49,2</a:t>
                      </a:r>
                      <a:endParaRPr lang="ru-RU" sz="1800" b="1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42,4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49,2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7881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</a:rPr>
                        <a:t>Страх дізнатися про статус, розголошення ВІЛ-статусу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Навіть якщо </a:t>
                      </a: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мають</a:t>
                      </a:r>
                      <a:r>
                        <a:rPr lang="uk-UA" sz="1800" b="0" baseline="0" dirty="0" smtClean="0"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ВІЛ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, </a:t>
                      </a: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бажаю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цього не знати 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3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Candara" panose="020E0502030303020204" pitchFamily="34" charset="0"/>
                        </a:rPr>
                        <a:t>9,1</a:t>
                      </a:r>
                      <a:endParaRPr lang="ru-RU" sz="180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2,4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3019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Побоювання, що медичні працівники можуть повідомити батькам про результат тесту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3,4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9,1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5,8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3047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Побоювання негативної думки оточуючих і друзів, якщо вони дізнаються, що я здаю </a:t>
                      </a:r>
                      <a:endParaRPr lang="en-US" sz="1800" b="0" dirty="0" smtClean="0"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тест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на ВІЛ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5,6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15,2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6,7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29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Страх,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що </a:t>
                      </a: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можуть поставити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на облік у медичному закладі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3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11,1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2,4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7881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</a:rPr>
                        <a:t>Страх здавати аналізи через можливе зараження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Страх, що під час проведення тесту </a:t>
                      </a: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можуть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заразити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13,2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15,3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12,5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1465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Страх здавати будь-які аналізи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9,8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Candara" panose="020E0502030303020204" pitchFamily="34" charset="0"/>
                        </a:rPr>
                        <a:t>18,2</a:t>
                      </a:r>
                      <a:endParaRPr lang="ru-RU" sz="180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11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7881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</a:rPr>
                        <a:t>Низька поінформованість про умови надання послуг </a:t>
                      </a:r>
                      <a:r>
                        <a:rPr lang="uk-UA" sz="1800" dirty="0" err="1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andara" panose="020E0502030303020204" pitchFamily="34" charset="0"/>
                        </a:rPr>
                        <a:t>КіТ</a:t>
                      </a:r>
                      <a:endParaRPr lang="ru-RU" sz="1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5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За тест треба було платити гроші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5,4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11,1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5,6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2930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effectLst/>
                          <a:latin typeface="Candara" panose="020E0502030303020204" pitchFamily="34" charset="0"/>
                        </a:rPr>
                        <a:t>повідомили, </a:t>
                      </a: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що без згоди батьків неповнолітнім тест не проводять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Candara" panose="020E0502030303020204" pitchFamily="34" charset="0"/>
                        </a:rPr>
                        <a:t>2,3</a:t>
                      </a:r>
                      <a:endParaRPr lang="ru-RU" sz="180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0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6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2904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Відсутність документів, які засвідчують мою особистість (паспорт тощо)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1,8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3.0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4,5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  <a:tr h="1465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b="0" dirty="0">
                          <a:effectLst/>
                          <a:latin typeface="Candara" panose="020E0502030303020204" pitchFamily="34" charset="0"/>
                        </a:rPr>
                        <a:t>Інше</a:t>
                      </a:r>
                      <a:endParaRPr lang="ru-RU" sz="1800" b="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3,3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5,1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Candara" panose="020E0502030303020204" pitchFamily="34" charset="0"/>
                        </a:rPr>
                        <a:t>2,4</a:t>
                      </a:r>
                      <a:endParaRPr lang="ru-RU" sz="1800" dirty="0">
                        <a:effectLst/>
                        <a:latin typeface="Candara" panose="020E0502030303020204" pitchFamily="34" charset="0"/>
                        <a:ea typeface="Candara" charset="0"/>
                        <a:cs typeface="Candara" charset="0"/>
                      </a:endParaRPr>
                    </a:p>
                  </a:txBody>
                  <a:tcPr marL="25686" marR="25686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2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13152"/>
            <a:ext cx="10515600" cy="41464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Бар</a:t>
            </a:r>
            <a:r>
              <a:rPr lang="en-US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’</a:t>
            </a:r>
            <a:r>
              <a:rPr lang="ru-RU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єри</a:t>
            </a:r>
            <a:r>
              <a:rPr lang="ru-RU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дотримання</a:t>
            </a:r>
            <a:r>
              <a:rPr lang="ru-RU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принципів</a:t>
            </a:r>
            <a:r>
              <a:rPr lang="ru-RU" b="1" dirty="0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 та умов </a:t>
            </a:r>
            <a:r>
              <a:rPr lang="ru-RU" b="1" dirty="0" err="1" smtClean="0">
                <a:solidFill>
                  <a:srgbClr val="C00000"/>
                </a:solidFill>
                <a:latin typeface="Candara" charset="0"/>
                <a:ea typeface="Candara" charset="0"/>
                <a:cs typeface="Candara" charset="0"/>
              </a:rPr>
              <a:t>КіТ</a:t>
            </a:r>
            <a:endParaRPr lang="ru-RU" b="1" dirty="0">
              <a:solidFill>
                <a:srgbClr val="C0000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8358951"/>
              </p:ext>
            </p:extLst>
          </p:nvPr>
        </p:nvGraphicFramePr>
        <p:xfrm>
          <a:off x="236481" y="701210"/>
          <a:ext cx="11773548" cy="6065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59854"/>
                <a:gridCol w="1279978"/>
                <a:gridCol w="1279978"/>
                <a:gridCol w="1279978"/>
                <a:gridCol w="1279978"/>
                <a:gridCol w="1279978"/>
                <a:gridCol w="1113804"/>
              </a:tblGrid>
              <a:tr h="1749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Серед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тих,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хто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мав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досвід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тестування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2013</a:t>
                      </a:r>
                      <a:endParaRPr lang="ru-RU" sz="1700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2015</a:t>
                      </a:r>
                      <a:endParaRPr lang="ru-RU" sz="1700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2017</a:t>
                      </a:r>
                      <a:endParaRPr lang="ru-RU" sz="1700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2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В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сі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(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18%, N=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191)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ГР (16%,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N=154</a:t>
                      </a: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В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сі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(37%, N=538)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ГР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(18%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, N=265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В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сі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 (42%, N=934)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ГР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(12%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, N=26</a:t>
                      </a: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82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ПОРУШЕННЯ ПОРЯДКУ</a:t>
                      </a:r>
                      <a:endParaRPr lang="ru-RU" sz="1500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Тест на ВІЛ НЕ БУВ АНОНІМНИМ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40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45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НЕ надано </a:t>
                      </a:r>
                      <a:r>
                        <a:rPr lang="uk-UA" sz="1650" b="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передтестове</a:t>
                      </a: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консультування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НЕ отримали </a:t>
                      </a:r>
                      <a:r>
                        <a:rPr lang="uk-UA" sz="1650" b="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післятестового</a:t>
                      </a: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консультування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41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54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34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Не отримали  результатів тестування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Не питали про вік </a:t>
                      </a:r>
                      <a:r>
                        <a:rPr lang="uk-UA" sz="1650" b="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підлітка</a:t>
                      </a: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14,5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ndara" panose="020E0502030303020204" pitchFamily="34" charset="0"/>
                        </a:rPr>
                        <a:t>18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ndara" panose="020E0502030303020204" pitchFamily="34" charset="0"/>
                        </a:rPr>
                        <a:t>13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82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ПРАВА</a:t>
                      </a:r>
                      <a:endParaRPr lang="ru-RU" sz="1500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2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Не сказали, що у </a:t>
                      </a:r>
                      <a:r>
                        <a:rPr lang="uk-UA" sz="1650" b="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підлітка</a:t>
                      </a: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є право відмовитись від проходження тестування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1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НЕ ПИТАЛИ у </a:t>
                      </a:r>
                      <a:r>
                        <a:rPr lang="uk-UA" sz="1650" b="0" kern="1200" dirty="0" err="1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підлітка</a:t>
                      </a: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 дозволу на проведення тестування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2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Вимагали показати дозвіл батьків на проведення тестування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8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11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6,5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82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ДОСТУП</a:t>
                      </a:r>
                      <a:endParaRPr lang="ru-RU" sz="1800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Тестування на ВІЛ було платним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18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19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12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6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1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16</a:t>
                      </a:r>
                      <a:endParaRPr lang="ru-RU" sz="165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1" kern="1200" dirty="0">
                          <a:solidFill>
                            <a:srgbClr val="C00000"/>
                          </a:solidFill>
                          <a:effectLst/>
                          <a:latin typeface="Candara" panose="020E0502030303020204" pitchFamily="34" charset="0"/>
                        </a:rPr>
                        <a:t>8</a:t>
                      </a:r>
                      <a:endParaRPr lang="ru-RU" sz="1650" b="1" dirty="0">
                        <a:solidFill>
                          <a:srgbClr val="C0000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82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>
                          <a:solidFill>
                            <a:srgbClr val="0070C0"/>
                          </a:solidFill>
                          <a:effectLst/>
                          <a:latin typeface="Candara" panose="020E0502030303020204" pitchFamily="34" charset="0"/>
                        </a:rPr>
                        <a:t>НОРМИ</a:t>
                      </a:r>
                      <a:endParaRPr lang="ru-RU" sz="1500" dirty="0">
                        <a:solidFill>
                          <a:srgbClr val="0070C0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b="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Підлітки змушені були приховати свій вік </a:t>
                      </a:r>
                      <a:endParaRPr lang="ru-RU" sz="1650" b="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8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10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50" kern="12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</a:t>
                      </a:r>
                      <a:endParaRPr lang="ru-RU" sz="165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52715" marR="527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10495128" y="3302758"/>
            <a:ext cx="0" cy="204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1764370" y="3302758"/>
            <a:ext cx="0" cy="204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10495128" y="2579427"/>
            <a:ext cx="0" cy="232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1764370" y="2579427"/>
            <a:ext cx="0" cy="232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0495128" y="1883391"/>
            <a:ext cx="0" cy="1637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11807588" y="1885665"/>
            <a:ext cx="0" cy="232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0495128" y="5158854"/>
            <a:ext cx="0" cy="259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11807588" y="5158854"/>
            <a:ext cx="0" cy="259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10495128" y="5868537"/>
            <a:ext cx="0" cy="218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1807588" y="5977719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11798489" y="5848065"/>
            <a:ext cx="0" cy="2593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67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3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 </a:t>
            </a:r>
            <a:r>
              <a:rPr lang="uk-UA" b="1" dirty="0" smtClean="0">
                <a:solidFill>
                  <a:srgbClr val="002060"/>
                </a:solidFill>
                <a:latin typeface="Candara" charset="0"/>
                <a:ea typeface="Candara" charset="0"/>
                <a:cs typeface="Candara" charset="0"/>
              </a:rPr>
              <a:t>Мотиви тестування на ВІЛ (1)</a:t>
            </a:r>
            <a:endParaRPr lang="ru-RU" b="1" dirty="0">
              <a:solidFill>
                <a:srgbClr val="00206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15876309"/>
              </p:ext>
            </p:extLst>
          </p:nvPr>
        </p:nvGraphicFramePr>
        <p:xfrm>
          <a:off x="240030" y="742951"/>
          <a:ext cx="11662936" cy="522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5730" y="6147293"/>
            <a:ext cx="1177723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sz="1900" b="1" dirty="0" smtClean="0">
                <a:latin typeface="Candara" charset="0"/>
                <a:ea typeface="Times New Roman" charset="0"/>
                <a:cs typeface="Calibri" charset="0"/>
              </a:rPr>
              <a:t>Розподіл</a:t>
            </a:r>
            <a:r>
              <a:rPr lang="uk-UA" sz="1900" dirty="0" smtClean="0">
                <a:latin typeface="Candara" charset="0"/>
                <a:ea typeface="Times New Roman" charset="0"/>
                <a:cs typeface="Calibri" charset="0"/>
              </a:rPr>
              <a:t> </a:t>
            </a:r>
            <a:r>
              <a:rPr lang="uk-UA" sz="1900" b="1" dirty="0">
                <a:latin typeface="Candara" charset="0"/>
                <a:ea typeface="Times New Roman" charset="0"/>
                <a:cs typeface="Calibri" charset="0"/>
              </a:rPr>
              <a:t>відповідей на запитання: «Хто запропонував тобі пройти тестування на ВІЛ останнього </a:t>
            </a:r>
            <a:r>
              <a:rPr lang="uk-UA" sz="1900" b="1" dirty="0" smtClean="0">
                <a:latin typeface="Candara" charset="0"/>
                <a:ea typeface="Times New Roman" charset="0"/>
                <a:cs typeface="Calibri" charset="0"/>
              </a:rPr>
              <a:t>разу</a:t>
            </a:r>
            <a:r>
              <a:rPr lang="uk-UA" sz="1900" i="1" dirty="0" smtClean="0">
                <a:latin typeface="Candara" charset="0"/>
                <a:ea typeface="Times New Roman" charset="0"/>
                <a:cs typeface="Calibri" charset="0"/>
              </a:rPr>
              <a:t> </a:t>
            </a:r>
            <a:r>
              <a:rPr lang="uk-UA" sz="1900" i="1" dirty="0">
                <a:latin typeface="Candara" charset="0"/>
                <a:ea typeface="Times New Roman" charset="0"/>
                <a:cs typeface="Calibri" charset="0"/>
              </a:rPr>
              <a:t>%</a:t>
            </a:r>
            <a:endParaRPr lang="ru-RU" sz="1900" dirty="0">
              <a:effectLst/>
              <a:latin typeface="Calibri" charset="0"/>
              <a:ea typeface="Times New Roman" charset="0"/>
              <a:cs typeface="Times New Roman" charset="0"/>
            </a:endParaRPr>
          </a:p>
        </p:txBody>
      </p:sp>
      <p:pic>
        <p:nvPicPr>
          <p:cNvPr id="3077" name="Рисунок 266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Рисунок 257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Рисунок 260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267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13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63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 </a:t>
            </a:r>
            <a:r>
              <a:rPr lang="uk-UA" b="1" dirty="0" smtClean="0">
                <a:solidFill>
                  <a:srgbClr val="002060"/>
                </a:solidFill>
                <a:latin typeface="Candara" charset="0"/>
                <a:ea typeface="Candara" charset="0"/>
                <a:cs typeface="Candara" charset="0"/>
              </a:rPr>
              <a:t>Мотиви тестування на ВІЛ (2)</a:t>
            </a:r>
            <a:endParaRPr lang="ru-RU" b="1" dirty="0">
              <a:solidFill>
                <a:srgbClr val="002060"/>
              </a:solidFill>
              <a:latin typeface="Candara" charset="0"/>
              <a:ea typeface="Candara" charset="0"/>
              <a:cs typeface="Candara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677922"/>
              </p:ext>
            </p:extLst>
          </p:nvPr>
        </p:nvGraphicFramePr>
        <p:xfrm>
          <a:off x="472966" y="742952"/>
          <a:ext cx="11437095" cy="5320162"/>
        </p:xfrm>
        <a:graphic>
          <a:graphicData uri="http://schemas.openxmlformats.org/drawingml/2006/table">
            <a:tbl>
              <a:tblPr firstRow="1" firstCol="1" bandRow="1" bandCol="1">
                <a:tableStyleId>{BC89EF96-8CEA-46FF-86C4-4CE0E7609802}</a:tableStyleId>
              </a:tblPr>
              <a:tblGrid>
                <a:gridCol w="6481663"/>
                <a:gridCol w="2347309"/>
                <a:gridCol w="2608123"/>
              </a:tblGrid>
              <a:tr h="763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Чому ти вирішив(ла) пройти тестування на ВІЛ?</a:t>
                      </a:r>
                      <a:r>
                        <a:rPr lang="ru-RU" sz="2200" dirty="0" smtClean="0">
                          <a:effectLst/>
                        </a:rPr>
                        <a:t> </a:t>
                      </a:r>
                      <a:endParaRPr lang="ru-RU" sz="2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</a:rPr>
                        <a:t>Серед усіх</a:t>
                      </a:r>
                      <a:endParaRPr lang="ru-RU" sz="22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</a:rPr>
                        <a:t>Група ризику</a:t>
                      </a:r>
                      <a:endParaRPr lang="ru-RU" sz="220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697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0" dirty="0">
                          <a:effectLst/>
                        </a:rPr>
                        <a:t>Хотів(ла) знати свій ВІЛ-статус</a:t>
                      </a:r>
                      <a:endParaRPr lang="ru-RU" sz="2600" b="0" dirty="0">
                        <a:effectLst/>
                        <a:latin typeface="Candar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1" dirty="0" smtClean="0">
                          <a:solidFill>
                            <a:srgbClr val="C00000"/>
                          </a:solidFill>
                          <a:effectLst/>
                        </a:rPr>
                        <a:t>44</a:t>
                      </a:r>
                      <a:endParaRPr lang="ru-RU" sz="2600" b="1" dirty="0">
                        <a:solidFill>
                          <a:srgbClr val="C00000"/>
                        </a:solidFill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1" dirty="0" smtClean="0">
                          <a:solidFill>
                            <a:srgbClr val="C00000"/>
                          </a:solidFill>
                          <a:effectLst/>
                        </a:rPr>
                        <a:t>55</a:t>
                      </a:r>
                      <a:endParaRPr lang="ru-RU" sz="2600" b="1" dirty="0">
                        <a:solidFill>
                          <a:srgbClr val="C00000"/>
                        </a:solidFill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6818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0" dirty="0">
                          <a:effectLst/>
                        </a:rPr>
                        <a:t>Мені це було потрібно для подання документів на навчання, роботу, візу тощо</a:t>
                      </a:r>
                      <a:endParaRPr lang="ru-RU" sz="2600" b="0" dirty="0">
                        <a:effectLst/>
                        <a:latin typeface="Candar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dirty="0" smtClean="0">
                          <a:effectLst/>
                        </a:rPr>
                        <a:t>30</a:t>
                      </a:r>
                      <a:endParaRPr lang="ru-RU" sz="26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dirty="0" smtClean="0">
                          <a:effectLst/>
                        </a:rPr>
                        <a:t>24</a:t>
                      </a:r>
                      <a:endParaRPr lang="ru-RU" sz="26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817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0" dirty="0">
                          <a:effectLst/>
                        </a:rPr>
                        <a:t>У зв’язку з вагітністю </a:t>
                      </a:r>
                      <a:endParaRPr lang="ru-RU" sz="2600" b="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dirty="0" smtClean="0">
                          <a:effectLst/>
                        </a:rPr>
                        <a:t>10</a:t>
                      </a:r>
                      <a:endParaRPr lang="ru-RU" sz="26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dirty="0">
                          <a:effectLst/>
                        </a:rPr>
                        <a:t>2,5</a:t>
                      </a:r>
                      <a:endParaRPr lang="ru-RU" sz="26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467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0" dirty="0">
                          <a:effectLst/>
                        </a:rPr>
                        <a:t>Був випадковий секс без </a:t>
                      </a:r>
                      <a:r>
                        <a:rPr lang="uk-UA" sz="2600" b="0" dirty="0" err="1">
                          <a:effectLst/>
                        </a:rPr>
                        <a:t>презерватива</a:t>
                      </a:r>
                      <a:endParaRPr lang="ru-RU" sz="2600" b="0" dirty="0">
                        <a:effectLst/>
                        <a:latin typeface="Candar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dirty="0">
                          <a:effectLst/>
                        </a:rPr>
                        <a:t>6,8</a:t>
                      </a:r>
                      <a:endParaRPr lang="ru-RU" sz="26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1" dirty="0" smtClean="0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endParaRPr lang="ru-RU" sz="2600" b="1" dirty="0">
                        <a:solidFill>
                          <a:srgbClr val="C00000"/>
                        </a:solidFill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3817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0" dirty="0">
                          <a:effectLst/>
                        </a:rPr>
                        <a:t>Після нанесення тату, </a:t>
                      </a:r>
                      <a:r>
                        <a:rPr lang="uk-UA" sz="2600" b="0" dirty="0" err="1">
                          <a:effectLst/>
                        </a:rPr>
                        <a:t>пірсінгу</a:t>
                      </a:r>
                      <a:r>
                        <a:rPr lang="uk-UA" sz="2600" b="0" dirty="0">
                          <a:effectLst/>
                        </a:rPr>
                        <a:t> </a:t>
                      </a:r>
                      <a:endParaRPr lang="ru-RU" sz="2600" b="0" dirty="0">
                        <a:effectLst/>
                        <a:latin typeface="Candar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dirty="0">
                          <a:effectLst/>
                        </a:rPr>
                        <a:t>3,6</a:t>
                      </a:r>
                      <a:endParaRPr lang="ru-RU" sz="26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dirty="0">
                          <a:effectLst/>
                        </a:rPr>
                        <a:t>2,5</a:t>
                      </a:r>
                      <a:endParaRPr lang="ru-RU" sz="26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2416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0" dirty="0">
                          <a:effectLst/>
                        </a:rPr>
                        <a:t>Вживав(ла) ін’єкційні наркотики, </a:t>
                      </a:r>
                      <a:r>
                        <a:rPr lang="uk-UA" sz="2600" b="0" dirty="0" err="1">
                          <a:effectLst/>
                        </a:rPr>
                        <a:t>використовув</a:t>
                      </a:r>
                      <a:r>
                        <a:rPr lang="uk-UA" sz="2600" b="0" dirty="0">
                          <a:effectLst/>
                        </a:rPr>
                        <a:t>(ла) голки та шприци, якими користувались інші люди для вживання наркотиків ін’єкційним шляхом</a:t>
                      </a:r>
                      <a:endParaRPr lang="ru-RU" sz="2600" b="0" dirty="0">
                        <a:effectLst/>
                        <a:latin typeface="Candar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dirty="0">
                          <a:effectLst/>
                        </a:rPr>
                        <a:t>0,6</a:t>
                      </a:r>
                      <a:endParaRPr lang="ru-RU" sz="2600" dirty="0"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600" b="1" dirty="0">
                          <a:solidFill>
                            <a:srgbClr val="C00000"/>
                          </a:solidFill>
                          <a:effectLst/>
                        </a:rPr>
                        <a:t>3,7</a:t>
                      </a:r>
                      <a:endParaRPr lang="ru-RU" sz="2600" b="1" dirty="0">
                        <a:solidFill>
                          <a:srgbClr val="C00000"/>
                        </a:solidFill>
                        <a:effectLst/>
                        <a:latin typeface="Calibri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77" name="Рисунок 266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Рисунок 257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Рисунок 260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267" descr="Описание: Описание: http://www.surveymonkey.net/i/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1" y="3133725"/>
            <a:ext cx="45719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470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1347</Words>
  <Application>Microsoft Office PowerPoint</Application>
  <PresentationFormat>Произвольный</PresentationFormat>
  <Paragraphs>293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     Моніторинг думок, оцінок та уподобань підлітків та молоді 14-24 років  щодо досвіду консультування та тестування на ВІЛ </vt:lpstr>
      <vt:lpstr>Методологічні засади </vt:lpstr>
      <vt:lpstr>Характеристика цільової групи </vt:lpstr>
      <vt:lpstr>Рівень обізнаності щодо шляхів передачі ВІЛ</vt:lpstr>
      <vt:lpstr>Досвід тестування на ВІЛ за останні 12 місяців </vt:lpstr>
      <vt:lpstr>Презентация PowerPoint</vt:lpstr>
      <vt:lpstr>Бар’єри дотримання принципів та умов КіТ</vt:lpstr>
      <vt:lpstr> Мотиви тестування на ВІЛ (1)</vt:lpstr>
      <vt:lpstr> Мотиви тестування на ВІЛ (2)</vt:lpstr>
      <vt:lpstr>Пріоритетні кроки</vt:lpstr>
      <vt:lpstr>Публікації проекту: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«Думки, оцінки та уподобання підлітків щодо тестування на ВІЛ та консультування» (за методологією ВООЗ) онлайн-опитування підлітків та молоді 13-24 роки (2013/2015/2017 рр.)</dc:title>
  <dc:creator>Катерина Нагорняк</dc:creator>
  <cp:lastModifiedBy>UISR1</cp:lastModifiedBy>
  <cp:revision>219</cp:revision>
  <dcterms:created xsi:type="dcterms:W3CDTF">2017-11-08T20:11:37Z</dcterms:created>
  <dcterms:modified xsi:type="dcterms:W3CDTF">2018-04-11T19:40:47Z</dcterms:modified>
</cp:coreProperties>
</file>