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6"/>
  </p:handoutMasterIdLst>
  <p:sldIdLst>
    <p:sldId id="256" r:id="rId2"/>
    <p:sldId id="286" r:id="rId3"/>
    <p:sldId id="319" r:id="rId4"/>
    <p:sldId id="320" r:id="rId5"/>
    <p:sldId id="321" r:id="rId6"/>
    <p:sldId id="324" r:id="rId7"/>
    <p:sldId id="325" r:id="rId8"/>
    <p:sldId id="334" r:id="rId9"/>
    <p:sldId id="293" r:id="rId10"/>
    <p:sldId id="295" r:id="rId11"/>
    <p:sldId id="297" r:id="rId12"/>
    <p:sldId id="299" r:id="rId13"/>
    <p:sldId id="300" r:id="rId14"/>
    <p:sldId id="333" r:id="rId1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>
        <p:scale>
          <a:sx n="60" d="100"/>
          <a:sy n="60" d="100"/>
        </p:scale>
        <p:origin x="-13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288BA6-7408-4A1C-B812-1C293AC3ECB9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39D7E2-CB90-429B-BDF2-6340B968C4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1349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540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798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05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171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76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013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140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297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150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597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936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2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t.bondar@uisr.org.ua" TargetMode="External"/><Relationship Id="rId7" Type="http://schemas.openxmlformats.org/officeDocument/2006/relationships/image" Target="../media/image12.jpg"/><Relationship Id="rId2" Type="http://schemas.openxmlformats.org/officeDocument/2006/relationships/hyperlink" Target="mailto:bon.smc@gmail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hyperlink" Target="mailto:info@uisr.org.ua" TargetMode="External"/><Relationship Id="rId4" Type="http://schemas.openxmlformats.org/officeDocument/2006/relationships/hyperlink" Target="http://www.uisr.org.ua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 bwMode="auto">
          <a:xfrm>
            <a:off x="323528" y="404665"/>
            <a:ext cx="8496944" cy="583264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200" b="1" dirty="0" smtClean="0">
              <a:latin typeface="Palatino Linotype" panose="02040502050505030304" pitchFamily="18" charset="0"/>
            </a:endParaRPr>
          </a:p>
          <a:p>
            <a:pPr marL="0" indent="0" algn="ctr">
              <a:buNone/>
            </a:pPr>
            <a:endParaRPr lang="uk-UA" sz="3500" b="1" dirty="0" smtClean="0">
              <a:solidFill>
                <a:srgbClr val="00B0F0"/>
              </a:solidFill>
              <a:latin typeface="Palatino Linotype" panose="02040502050505030304" pitchFamily="18" charset="0"/>
            </a:endParaRPr>
          </a:p>
          <a:p>
            <a:pPr marL="0" indent="0" algn="ctr">
              <a:buNone/>
            </a:pPr>
            <a:endParaRPr lang="uk-UA" sz="3500" b="1" dirty="0">
              <a:solidFill>
                <a:srgbClr val="00B0F0"/>
              </a:solidFill>
              <a:latin typeface="Palatino Linotype" panose="0204050205050503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uk-UA" sz="3600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П</a:t>
            </a:r>
            <a:r>
              <a:rPr lang="uk-UA" sz="3600" b="1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оведінкові практики підлітків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sz="3600" b="1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10-19 років, </a:t>
            </a:r>
            <a:r>
              <a:rPr lang="uk-UA" sz="3600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які живуть або працюють на </a:t>
            </a:r>
            <a:r>
              <a:rPr lang="uk-UA" sz="3600" b="1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вулиці </a:t>
            </a:r>
            <a:endParaRPr lang="ru-RU" sz="3600" b="1" dirty="0" smtClean="0">
              <a:solidFill>
                <a:srgbClr val="C00000"/>
              </a:solidFill>
              <a:latin typeface="Palatino Linotype" panose="0204050205050503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3600" b="1" dirty="0">
              <a:solidFill>
                <a:srgbClr val="C00000"/>
              </a:solidFill>
              <a:latin typeface="Palatino Linotype" panose="02040502050505030304" pitchFamily="18" charset="0"/>
            </a:endParaRPr>
          </a:p>
          <a:p>
            <a:pPr marL="0" indent="0" algn="ctr">
              <a:buNone/>
            </a:pPr>
            <a:endParaRPr lang="uk-UA" sz="3200" b="1" dirty="0" smtClean="0">
              <a:latin typeface="Palatino Linotype" panose="02040502050505030304" pitchFamily="18" charset="0"/>
            </a:endParaRPr>
          </a:p>
          <a:p>
            <a:pPr marL="0" indent="0" algn="ctr">
              <a:buNone/>
            </a:pPr>
            <a:endParaRPr lang="uk-UA" sz="3200" b="1" dirty="0" smtClean="0">
              <a:latin typeface="Palatino Linotype" panose="02040502050505030304" pitchFamily="18" charset="0"/>
            </a:endParaRPr>
          </a:p>
          <a:p>
            <a:pPr marL="0" indent="0" algn="ctr">
              <a:buNone/>
            </a:pPr>
            <a:endParaRPr lang="ru-RU" sz="2200" dirty="0">
              <a:latin typeface="Palatino Linotype" panose="02040502050505030304" pitchFamily="18" charset="0"/>
            </a:endParaRPr>
          </a:p>
        </p:txBody>
      </p:sp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pic>
        <p:nvPicPr>
          <p:cNvPr id="6" name="Рисунок 5" descr="uisr_emblem_new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146"/>
            <a:ext cx="2994025" cy="872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C:\Users\Администратор\Desktop\Logo_UNICE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51143"/>
            <a:ext cx="3649980" cy="91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1075287" y="4581128"/>
            <a:ext cx="7857522" cy="14736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uk-UA" sz="2400" b="1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Балакірєва О., к. </a:t>
            </a:r>
            <a:r>
              <a:rPr lang="uk-UA" sz="2400" b="1" dirty="0" err="1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соц</a:t>
            </a:r>
            <a:r>
              <a:rPr lang="ru-RU" sz="2400" b="1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і</a:t>
            </a:r>
            <a:r>
              <a:rPr lang="uk-UA" sz="2400" b="1" dirty="0" err="1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ол</a:t>
            </a:r>
            <a:r>
              <a:rPr lang="uk-UA" sz="2400" b="1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. н., </a:t>
            </a:r>
            <a:r>
              <a:rPr lang="ru-RU" sz="2400" b="1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(УІСД </a:t>
            </a:r>
            <a:r>
              <a:rPr lang="ru-RU" sz="2400" b="1" dirty="0" err="1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ім</a:t>
            </a:r>
            <a:r>
              <a:rPr lang="ru-RU" sz="2400" b="1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. О. Яременка)</a:t>
            </a:r>
          </a:p>
          <a:p>
            <a:pPr>
              <a:spcBef>
                <a:spcPts val="0"/>
              </a:spcBef>
            </a:pPr>
            <a:r>
              <a:rPr lang="uk-UA" sz="2400" b="1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Бондар Т., к. </a:t>
            </a:r>
            <a:r>
              <a:rPr lang="uk-UA" sz="2400" b="1" dirty="0" err="1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соціол</a:t>
            </a:r>
            <a:r>
              <a:rPr lang="uk-UA" sz="2400" b="1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. н., </a:t>
            </a:r>
            <a:r>
              <a:rPr lang="ru-RU" sz="2400" b="1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(УІСД </a:t>
            </a:r>
            <a:r>
              <a:rPr lang="ru-RU" sz="2400" b="1" dirty="0" err="1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ім</a:t>
            </a:r>
            <a:r>
              <a:rPr lang="ru-RU" sz="2400" b="1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. О. Яременка)</a:t>
            </a:r>
          </a:p>
          <a:p>
            <a:pPr>
              <a:spcBef>
                <a:spcPts val="0"/>
              </a:spcBef>
            </a:pPr>
            <a:r>
              <a:rPr lang="uk-UA" sz="2400" b="1" dirty="0" err="1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Сакович</a:t>
            </a:r>
            <a:r>
              <a:rPr lang="uk-UA" sz="2400" b="1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 О., (ЮНІСЕФ)</a:t>
            </a:r>
            <a:endParaRPr lang="ru-RU" sz="2400" b="1" dirty="0">
              <a:solidFill>
                <a:srgbClr val="002060"/>
              </a:solidFill>
              <a:latin typeface="Candara" charset="0"/>
              <a:ea typeface="Candara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95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424936" cy="3248967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b="1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ДЖЕРЕЛА ЗАРОБІТКУ</a:t>
            </a:r>
            <a:endParaRPr lang="ru-RU" sz="2400" dirty="0" smtClean="0">
              <a:solidFill>
                <a:srgbClr val="C00000"/>
              </a:solidFill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uk-UA" sz="2400" dirty="0" smtClean="0">
              <a:solidFill>
                <a:srgbClr val="C00000"/>
              </a:solidFill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8776" y="1772816"/>
            <a:ext cx="2407037" cy="34904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Р</a:t>
            </a:r>
            <a:r>
              <a:rPr lang="uk-UA" dirty="0" smtClean="0"/>
              <a:t>оздача </a:t>
            </a:r>
            <a:r>
              <a:rPr lang="uk-UA" dirty="0"/>
              <a:t>листівок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19363" y="1196752"/>
            <a:ext cx="1512168" cy="36830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В</a:t>
            </a:r>
            <a:r>
              <a:rPr lang="uk-UA" dirty="0" smtClean="0"/>
              <a:t>антажник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19363" y="2348880"/>
            <a:ext cx="2592288" cy="33623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Р</a:t>
            </a:r>
            <a:r>
              <a:rPr lang="uk-UA" dirty="0" smtClean="0"/>
              <a:t>обота </a:t>
            </a:r>
            <a:r>
              <a:rPr lang="uk-UA" dirty="0"/>
              <a:t>на </a:t>
            </a:r>
            <a:r>
              <a:rPr lang="uk-UA" dirty="0" smtClean="0"/>
              <a:t>ринках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1749" y="3385901"/>
            <a:ext cx="3260549" cy="57606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Р</a:t>
            </a:r>
            <a:r>
              <a:rPr lang="uk-UA" dirty="0" smtClean="0"/>
              <a:t>обота </a:t>
            </a:r>
            <a:r>
              <a:rPr lang="uk-UA" dirty="0"/>
              <a:t>на ринках, будівництвах, </a:t>
            </a:r>
            <a:r>
              <a:rPr lang="uk-UA" dirty="0" smtClean="0"/>
              <a:t>мийках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1749" y="2916199"/>
            <a:ext cx="2899440" cy="29618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В</a:t>
            </a:r>
            <a:r>
              <a:rPr lang="uk-UA" dirty="0" smtClean="0"/>
              <a:t>ипалювач </a:t>
            </a:r>
            <a:r>
              <a:rPr lang="uk-UA" dirty="0"/>
              <a:t>в </a:t>
            </a:r>
            <a:r>
              <a:rPr lang="uk-UA" dirty="0" smtClean="0"/>
              <a:t>цеху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19363" y="4149080"/>
            <a:ext cx="3620589" cy="43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С</a:t>
            </a:r>
            <a:r>
              <a:rPr lang="uk-UA" dirty="0" smtClean="0"/>
              <a:t>фера </a:t>
            </a:r>
            <a:r>
              <a:rPr lang="uk-UA" dirty="0"/>
              <a:t>торгівлі та </a:t>
            </a:r>
            <a:r>
              <a:rPr lang="uk-UA" dirty="0" smtClean="0"/>
              <a:t>обслуговування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139952" y="692696"/>
            <a:ext cx="4392488" cy="1448421"/>
          </a:xfrm>
          <a:prstGeom prst="rect">
            <a:avLst/>
          </a:prstGeom>
          <a:solidFill>
            <a:schemeClr val="bg1"/>
          </a:solidFill>
          <a:ln w="254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/>
              <a:t>П</a:t>
            </a:r>
            <a:r>
              <a:rPr lang="uk-UA" sz="2000" dirty="0" smtClean="0"/>
              <a:t>оширення набуває</a:t>
            </a:r>
            <a:r>
              <a:rPr lang="en-US" sz="2000" dirty="0" smtClean="0"/>
              <a:t> </a:t>
            </a:r>
            <a:r>
              <a:rPr lang="uk-UA" sz="2000" dirty="0" smtClean="0"/>
              <a:t>робота </a:t>
            </a:r>
            <a:r>
              <a:rPr lang="uk-UA" sz="2000" dirty="0"/>
              <a:t>у мережі Інтернет – </a:t>
            </a:r>
            <a:r>
              <a:rPr lang="uk-UA" sz="2000" dirty="0" err="1"/>
              <a:t>копірайтер</a:t>
            </a:r>
            <a:r>
              <a:rPr lang="uk-UA" sz="2000" dirty="0"/>
              <a:t>, </a:t>
            </a:r>
            <a:r>
              <a:rPr lang="uk-UA" sz="2000" dirty="0" smtClean="0"/>
              <a:t>«</a:t>
            </a:r>
            <a:r>
              <a:rPr lang="uk-UA" sz="2000" dirty="0" err="1" smtClean="0"/>
              <a:t>накрутка</a:t>
            </a:r>
            <a:r>
              <a:rPr lang="uk-UA" sz="2000" dirty="0" smtClean="0"/>
              <a:t> </a:t>
            </a:r>
            <a:r>
              <a:rPr lang="uk-UA" sz="2000" dirty="0" err="1" smtClean="0"/>
              <a:t>лайків</a:t>
            </a:r>
            <a:r>
              <a:rPr lang="uk-UA" sz="2000" dirty="0" smtClean="0"/>
              <a:t>» </a:t>
            </a:r>
            <a:r>
              <a:rPr lang="uk-UA" sz="2000" dirty="0"/>
              <a:t>у соціальних мережах</a:t>
            </a:r>
            <a:endParaRPr lang="ru-RU" sz="2000" dirty="0"/>
          </a:p>
        </p:txBody>
      </p:sp>
      <p:sp>
        <p:nvSpPr>
          <p:cNvPr id="11" name="Овал 10"/>
          <p:cNvSpPr/>
          <p:nvPr/>
        </p:nvSpPr>
        <p:spPr>
          <a:xfrm>
            <a:off x="4608004" y="3064290"/>
            <a:ext cx="4428492" cy="333042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100" dirty="0"/>
              <a:t>Д</a:t>
            </a:r>
            <a:r>
              <a:rPr lang="uk-UA" sz="2100" dirty="0" smtClean="0"/>
              <a:t>еякі </a:t>
            </a:r>
            <a:r>
              <a:rPr lang="uk-UA" sz="2100" dirty="0"/>
              <a:t>підлітки отримують гроші шляхом  жебракування, крадіжок дрібної побутової техніки, у супермаркетах, у школах серед своїх </a:t>
            </a:r>
            <a:r>
              <a:rPr lang="uk-UA" sz="2100" dirty="0" smtClean="0"/>
              <a:t>однокласників.</a:t>
            </a:r>
            <a:endParaRPr lang="ru-RU" sz="21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84742" y="5166504"/>
            <a:ext cx="4423262" cy="10801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>
                <a:solidFill>
                  <a:schemeClr val="accent5">
                    <a:lumMod val="75000"/>
                  </a:schemeClr>
                </a:solidFill>
              </a:rPr>
              <a:t>Мають </a:t>
            </a:r>
            <a:r>
              <a:rPr lang="uk-UA" sz="2200" b="1" dirty="0" smtClean="0">
                <a:solidFill>
                  <a:schemeClr val="accent5">
                    <a:lumMod val="75000"/>
                  </a:schemeClr>
                </a:solidFill>
              </a:rPr>
              <a:t>місце </a:t>
            </a:r>
            <a:r>
              <a:rPr lang="uk-UA" sz="2200" b="1" dirty="0">
                <a:solidFill>
                  <a:schemeClr val="accent5">
                    <a:lumMod val="75000"/>
                  </a:schemeClr>
                </a:solidFill>
              </a:rPr>
              <a:t>поодинокі випадки виконання підлітками за гроші  різних завдань для воєнних, що є для останніх розважальним </a:t>
            </a:r>
            <a:r>
              <a:rPr lang="uk-UA" sz="2200" b="1" dirty="0" smtClean="0">
                <a:solidFill>
                  <a:schemeClr val="accent5">
                    <a:lumMod val="75000"/>
                  </a:schemeClr>
                </a:solidFill>
              </a:rPr>
              <a:t>заняттям</a:t>
            </a:r>
            <a:endParaRPr lang="ru-RU" sz="2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17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/>
          <p:cNvSpPr txBox="1">
            <a:spLocks/>
          </p:cNvSpPr>
          <p:nvPr/>
        </p:nvSpPr>
        <p:spPr>
          <a:xfrm>
            <a:off x="439514" y="338957"/>
            <a:ext cx="8424936" cy="49775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uk-UA" sz="2400" b="1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РИЗИКОВАНІ ПРАКТИКИ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uk-UA" sz="2400" dirty="0" smtClean="0">
              <a:solidFill>
                <a:srgbClr val="C00000"/>
              </a:solidFill>
              <a:latin typeface="Palatino Linotype" panose="0204050205050503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836712"/>
            <a:ext cx="885698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-2682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sz="2300" dirty="0"/>
              <a:t>У всіх містах опитування є підлітки, які надають секс-послуги за винагороду (у Донецькій області таких більше)</a:t>
            </a:r>
            <a:endParaRPr lang="ru-RU" sz="2300" dirty="0"/>
          </a:p>
          <a:p>
            <a:pPr marL="268288" indent="-2682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sz="2300" dirty="0" smtClean="0"/>
              <a:t>Винагорода: гроші, їжа, житло</a:t>
            </a:r>
            <a:r>
              <a:rPr lang="uk-UA" sz="2300" dirty="0"/>
              <a:t>. Інколи дівчата знайомляться та вступають в сексуальні стосунки на дискотеках за пригощання, проте </a:t>
            </a:r>
            <a:r>
              <a:rPr lang="uk-UA" sz="2300" dirty="0" smtClean="0"/>
              <a:t>це </a:t>
            </a:r>
            <a:r>
              <a:rPr lang="uk-UA" sz="2300" dirty="0"/>
              <a:t>не сприймається як комерційний секс</a:t>
            </a:r>
            <a:endParaRPr lang="ru-RU" sz="2300" dirty="0"/>
          </a:p>
          <a:p>
            <a:pPr marL="268288" indent="-2682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sz="2300" dirty="0"/>
              <a:t>Найчастіше секс-послуги надаються </a:t>
            </a:r>
            <a:r>
              <a:rPr lang="uk-UA" sz="2300" dirty="0" smtClean="0"/>
              <a:t>воєнним</a:t>
            </a:r>
            <a:endParaRPr lang="ru-RU" sz="2300" dirty="0"/>
          </a:p>
          <a:p>
            <a:pPr marL="268288" indent="-2682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sz="2300" dirty="0"/>
              <a:t>Часто прикладом для  </a:t>
            </a:r>
            <a:r>
              <a:rPr lang="uk-UA" sz="2300" dirty="0" smtClean="0"/>
              <a:t>дівчат-підлітків </a:t>
            </a:r>
            <a:r>
              <a:rPr lang="uk-UA" sz="2300" dirty="0"/>
              <a:t>є їхня </a:t>
            </a:r>
            <a:r>
              <a:rPr lang="uk-UA" sz="2300" dirty="0" smtClean="0"/>
              <a:t>мати</a:t>
            </a:r>
          </a:p>
          <a:p>
            <a:pPr marL="268288" indent="-2682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sz="2300" dirty="0"/>
              <a:t>Кожен третій підліток у Донецькій області та деякі підлітки у Луганській мають досвід вживання </a:t>
            </a:r>
            <a:r>
              <a:rPr lang="uk-UA" sz="2300" dirty="0" err="1"/>
              <a:t>неін</a:t>
            </a:r>
            <a:r>
              <a:rPr lang="ru-RU" sz="2300" dirty="0"/>
              <a:t>’</a:t>
            </a:r>
            <a:r>
              <a:rPr lang="uk-UA" sz="2300" dirty="0" err="1"/>
              <a:t>єкційних</a:t>
            </a:r>
            <a:r>
              <a:rPr lang="uk-UA" sz="2300" dirty="0"/>
              <a:t> </a:t>
            </a:r>
            <a:r>
              <a:rPr lang="uk-UA" sz="2300" dirty="0" smtClean="0"/>
              <a:t>наркотиків </a:t>
            </a:r>
            <a:endParaRPr lang="ru-RU" sz="2300" dirty="0"/>
          </a:p>
          <a:p>
            <a:pPr marL="268288" indent="-2682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sz="2300" dirty="0"/>
              <a:t>Розповсюдженою практикою серед підлітків є вживання алкоголю з седативними </a:t>
            </a:r>
            <a:r>
              <a:rPr lang="uk-UA" sz="2300" dirty="0" smtClean="0"/>
              <a:t>таблетками</a:t>
            </a:r>
            <a:endParaRPr lang="ru-RU" sz="2300" dirty="0"/>
          </a:p>
          <a:p>
            <a:pPr marL="268288" indent="-2682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sz="2300" dirty="0"/>
              <a:t>Гроші на наркотики підлітки зазвичай збирають компанією, рідше купують індивідуально. Дістати наркотичні речовини у містах не є проблемою, іноді їх можуть продавати такі ж самі </a:t>
            </a:r>
            <a:r>
              <a:rPr lang="uk-UA" sz="2300" dirty="0" smtClean="0"/>
              <a:t>підлітки</a:t>
            </a:r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val="94016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0688" y="440668"/>
            <a:ext cx="8424936" cy="5544616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b="1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ПОТРЕБИ ПІДЛІТКІВ</a:t>
            </a:r>
            <a:endParaRPr lang="ru-RU" sz="2400" dirty="0" smtClean="0">
              <a:solidFill>
                <a:srgbClr val="C00000"/>
              </a:solidFill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uk-UA" sz="2400" dirty="0" smtClean="0">
              <a:solidFill>
                <a:srgbClr val="C00000"/>
              </a:solidFill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20687" y="1124744"/>
            <a:ext cx="8238277" cy="14401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chemeClr val="tx1"/>
                </a:solidFill>
                <a:latin typeface="Palatino Linotype" panose="02040502050505030304" pitchFamily="18" charset="0"/>
              </a:rPr>
              <a:t>Переважно підлітки </a:t>
            </a:r>
            <a:r>
              <a:rPr lang="uk-UA" sz="28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зазначали </a:t>
            </a:r>
            <a:r>
              <a:rPr lang="uk-UA" sz="2800" dirty="0">
                <a:solidFill>
                  <a:schemeClr val="tx1"/>
                </a:solidFill>
                <a:latin typeface="Palatino Linotype" panose="02040502050505030304" pitchFamily="18" charset="0"/>
              </a:rPr>
              <a:t>про потребу у </a:t>
            </a:r>
            <a:r>
              <a:rPr lang="uk-UA" sz="28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зимовому одязі (куртка</a:t>
            </a:r>
            <a:r>
              <a:rPr lang="uk-UA" sz="2800" dirty="0">
                <a:solidFill>
                  <a:schemeClr val="tx1"/>
                </a:solidFill>
                <a:latin typeface="Palatino Linotype" panose="02040502050505030304" pitchFamily="18" charset="0"/>
              </a:rPr>
              <a:t>, </a:t>
            </a:r>
            <a:r>
              <a:rPr lang="uk-UA" sz="28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штани) та теплому взутті</a:t>
            </a:r>
            <a:endParaRPr lang="uk-UA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80564" y="2924944"/>
            <a:ext cx="4278401" cy="12024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Рідше підлітки вказували на потребу у продуктах харчування.</a:t>
            </a:r>
            <a:endParaRPr lang="uk-UA" sz="24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08920"/>
            <a:ext cx="2617080" cy="210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11560" y="4810636"/>
            <a:ext cx="4320479" cy="178671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2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Необхідною є психологічна підтримка в питаннях складних стосунків з батьками, друзями, сексуальними партнерами.</a:t>
            </a:r>
            <a:endParaRPr lang="uk-UA" sz="22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3077" name="Picture 5" descr="Картинки по запросу психологическая помощь  картинк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801" y="4495631"/>
            <a:ext cx="2808312" cy="188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67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9532" y="296652"/>
            <a:ext cx="8424936" cy="54006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b="1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ДОСВІД ЗВЕРНЕННЯ ПІДЛІТКІВ ЗА ДОПОМОГОЮ</a:t>
            </a:r>
            <a:endParaRPr lang="en-US" sz="2400" b="1" dirty="0" smtClean="0">
              <a:solidFill>
                <a:srgbClr val="C00000"/>
              </a:solidFill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uk-UA" sz="2400" dirty="0" smtClean="0">
              <a:solidFill>
                <a:srgbClr val="C00000"/>
              </a:solidFill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3454152"/>
            <a:ext cx="4320480" cy="27614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При наявності </a:t>
            </a:r>
            <a:r>
              <a:rPr lang="uk-UA" sz="2000" dirty="0"/>
              <a:t>широкого спектру послуг для підлітків, який існує </a:t>
            </a:r>
            <a:r>
              <a:rPr lang="uk-UA" sz="2000" dirty="0" smtClean="0"/>
              <a:t>у </a:t>
            </a:r>
            <a:r>
              <a:rPr lang="uk-UA" sz="2000" dirty="0"/>
              <a:t>містах дослідження, підлітки </a:t>
            </a:r>
            <a:r>
              <a:rPr lang="uk-UA" sz="2000" b="1" dirty="0">
                <a:solidFill>
                  <a:srgbClr val="C00000"/>
                </a:solidFill>
              </a:rPr>
              <a:t>досить поверхнево обізнані про існуючі організації </a:t>
            </a:r>
            <a:r>
              <a:rPr lang="uk-UA" sz="2000" dirty="0"/>
              <a:t>та мало куди звертаються за отриманням допомоги чи вирішенням наявних </a:t>
            </a:r>
            <a:r>
              <a:rPr lang="uk-UA" sz="2000" dirty="0" smtClean="0"/>
              <a:t>проблем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734342" y="1296566"/>
            <a:ext cx="2160240" cy="914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/>
              <a:t>Б</a:t>
            </a:r>
            <a:r>
              <a:rPr lang="ru-RU" dirty="0" err="1" smtClean="0"/>
              <a:t>атьк</a:t>
            </a:r>
            <a:r>
              <a:rPr lang="uk-UA" dirty="0" err="1" smtClean="0"/>
              <a:t>ів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907704" y="5013176"/>
            <a:ext cx="2160240" cy="914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Громадських чи релігійних організацій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351148" y="2249066"/>
            <a:ext cx="2016224" cy="914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Поліції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338026" y="1052736"/>
            <a:ext cx="2016224" cy="914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Лікарні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787154" y="3862243"/>
            <a:ext cx="2160240" cy="914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Соціальних служб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787154" y="2539752"/>
            <a:ext cx="2160240" cy="914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Д</a:t>
            </a:r>
            <a:r>
              <a:rPr lang="uk-UA" dirty="0" smtClean="0"/>
              <a:t>рузів</a:t>
            </a:r>
            <a:endParaRPr lang="ru-RU" dirty="0"/>
          </a:p>
        </p:txBody>
      </p:sp>
      <p:pic>
        <p:nvPicPr>
          <p:cNvPr id="1026" name="Picture 2" descr="Картинки по запросу Бать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82" y="1268829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82" y="2557021"/>
            <a:ext cx="951383" cy="95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соціальні служби для сім'ї дітей та молоді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89" y="3862243"/>
            <a:ext cx="1298961" cy="97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10" y="5072065"/>
            <a:ext cx="1316432" cy="855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78520"/>
            <a:ext cx="1112912" cy="1062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Похожее изображение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858" y="2041351"/>
            <a:ext cx="1185164" cy="116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03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3217" y="80402"/>
            <a:ext cx="8496944" cy="6597352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uk-UA" sz="2000" b="1" dirty="0" smtClean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uk-UA" sz="3500" b="1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Більше інформації:</a:t>
            </a:r>
          </a:p>
          <a:p>
            <a:pPr marL="0" indent="0">
              <a:buNone/>
            </a:pPr>
            <a:endParaRPr lang="uk-UA" sz="3500" b="1" dirty="0">
              <a:solidFill>
                <a:srgbClr val="0070C0"/>
              </a:solidFill>
              <a:latin typeface="Palatino Linotype" panose="02040502050505030304" pitchFamily="18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Tx/>
              <a:buSzTx/>
              <a:buNone/>
            </a:pPr>
            <a:r>
              <a:rPr lang="uk-UA" sz="2200" b="1" dirty="0" smtClean="0">
                <a:solidFill>
                  <a:schemeClr val="tx2"/>
                </a:solidFill>
                <a:latin typeface="Candara" panose="020E0502030303020204" pitchFamily="34" charset="0"/>
              </a:rPr>
              <a:t>Громадська організація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Tx/>
              <a:buSzTx/>
              <a:buNone/>
            </a:pPr>
            <a:r>
              <a:rPr lang="uk-UA" sz="2200" b="1" dirty="0" smtClean="0">
                <a:solidFill>
                  <a:schemeClr val="tx2"/>
                </a:solidFill>
                <a:latin typeface="Candara" panose="020E0502030303020204" pitchFamily="34" charset="0"/>
              </a:rPr>
              <a:t>«</a:t>
            </a:r>
            <a:r>
              <a:rPr lang="uk-UA" sz="2200" b="1" dirty="0">
                <a:solidFill>
                  <a:schemeClr val="tx2"/>
                </a:solidFill>
                <a:latin typeface="Candara" panose="020E0502030303020204" pitchFamily="34" charset="0"/>
              </a:rPr>
              <a:t>Український інститут соціальних досліджень імені О. Яременка</a:t>
            </a:r>
            <a:r>
              <a:rPr lang="uk-UA" sz="2200" b="1" dirty="0" smtClean="0">
                <a:solidFill>
                  <a:schemeClr val="tx2"/>
                </a:solidFill>
                <a:latin typeface="Candara" panose="020E0502030303020204" pitchFamily="34" charset="0"/>
              </a:rPr>
              <a:t>»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Tx/>
              <a:buSzTx/>
              <a:buNone/>
            </a:pPr>
            <a:endParaRPr lang="uk-UA" sz="2200" b="1" dirty="0">
              <a:solidFill>
                <a:prstClr val="black"/>
              </a:solidFill>
              <a:latin typeface="Candara" panose="020E0502030303020204" pitchFamily="34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Tx/>
              <a:buSzTx/>
              <a:buNone/>
            </a:pPr>
            <a:r>
              <a:rPr lang="uk-UA" sz="2200" dirty="0" smtClean="0">
                <a:solidFill>
                  <a:prstClr val="black"/>
                </a:solidFill>
                <a:latin typeface="Candara" panose="020E0502030303020204" pitchFamily="34" charset="0"/>
              </a:rPr>
              <a:t>Голова </a:t>
            </a:r>
            <a:r>
              <a:rPr lang="uk-UA" sz="2200" dirty="0">
                <a:solidFill>
                  <a:prstClr val="black"/>
                </a:solidFill>
                <a:latin typeface="Candara" panose="020E0502030303020204" pitchFamily="34" charset="0"/>
              </a:rPr>
              <a:t>правління: </a:t>
            </a:r>
            <a:endParaRPr lang="en-US" sz="2200" dirty="0" smtClean="0">
              <a:solidFill>
                <a:prstClr val="black"/>
              </a:solidFill>
              <a:latin typeface="Candara" panose="020E0502030303020204" pitchFamily="34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Tx/>
              <a:buSzTx/>
              <a:buNone/>
            </a:pPr>
            <a:r>
              <a:rPr lang="uk-UA" sz="2200" b="1" dirty="0" smtClean="0">
                <a:solidFill>
                  <a:prstClr val="black"/>
                </a:solidFill>
                <a:latin typeface="Candara" panose="020E0502030303020204" pitchFamily="34" charset="0"/>
              </a:rPr>
              <a:t>Балакірєва </a:t>
            </a:r>
            <a:r>
              <a:rPr lang="uk-UA" sz="2200" b="1" dirty="0">
                <a:solidFill>
                  <a:prstClr val="black"/>
                </a:solidFill>
                <a:latin typeface="Candara" panose="020E0502030303020204" pitchFamily="34" charset="0"/>
              </a:rPr>
              <a:t>Ольга </a:t>
            </a:r>
            <a:r>
              <a:rPr lang="uk-UA" sz="2200" b="1" dirty="0" smtClean="0">
                <a:solidFill>
                  <a:prstClr val="black"/>
                </a:solidFill>
                <a:latin typeface="Candara" panose="020E0502030303020204" pitchFamily="34" charset="0"/>
              </a:rPr>
              <a:t>Миколаївна, </a:t>
            </a:r>
            <a:r>
              <a:rPr lang="uk-UA" sz="2200" dirty="0" err="1" smtClean="0">
                <a:latin typeface="Candara" panose="020E0502030303020204" pitchFamily="34" charset="0"/>
                <a:hlinkClick r:id="rId2"/>
              </a:rPr>
              <a:t>bon</a:t>
            </a:r>
            <a:r>
              <a:rPr lang="en-US" sz="2200" dirty="0" smtClean="0">
                <a:latin typeface="Candara" panose="020E0502030303020204" pitchFamily="34" charset="0"/>
                <a:hlinkClick r:id="rId2"/>
              </a:rPr>
              <a:t>.</a:t>
            </a:r>
            <a:r>
              <a:rPr lang="en-US" sz="2200" dirty="0" err="1" smtClean="0">
                <a:latin typeface="Candara" panose="020E0502030303020204" pitchFamily="34" charset="0"/>
                <a:hlinkClick r:id="rId2"/>
              </a:rPr>
              <a:t>smc</a:t>
            </a:r>
            <a:r>
              <a:rPr lang="uk-UA" sz="2200" dirty="0" smtClean="0">
                <a:latin typeface="Candara" panose="020E0502030303020204" pitchFamily="34" charset="0"/>
                <a:hlinkClick r:id="rId2"/>
              </a:rPr>
              <a:t>@</a:t>
            </a:r>
            <a:r>
              <a:rPr lang="en-US" sz="2200" dirty="0" smtClean="0">
                <a:latin typeface="Candara" panose="020E0502030303020204" pitchFamily="34" charset="0"/>
                <a:hlinkClick r:id="rId2"/>
              </a:rPr>
              <a:t>gmail.com</a:t>
            </a:r>
            <a:r>
              <a:rPr lang="uk-UA" sz="2200" dirty="0" smtClean="0">
                <a:latin typeface="Candara" panose="020E0502030303020204" pitchFamily="34" charset="0"/>
              </a:rPr>
              <a:t> </a:t>
            </a:r>
            <a:endParaRPr lang="uk-UA" sz="2200" dirty="0">
              <a:latin typeface="Candara" panose="020E0502030303020204" pitchFamily="34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Tx/>
              <a:buSzTx/>
              <a:buNone/>
            </a:pPr>
            <a:endParaRPr lang="en-US" sz="2200" dirty="0" smtClean="0">
              <a:solidFill>
                <a:prstClr val="black"/>
              </a:solidFill>
              <a:latin typeface="Candara" panose="020E0502030303020204" pitchFamily="34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Tx/>
              <a:buSzTx/>
              <a:buNone/>
            </a:pPr>
            <a:r>
              <a:rPr lang="uk-UA" sz="2200" dirty="0" smtClean="0">
                <a:solidFill>
                  <a:prstClr val="black"/>
                </a:solidFill>
                <a:latin typeface="Candara" panose="020E0502030303020204" pitchFamily="34" charset="0"/>
              </a:rPr>
              <a:t>Директор</a:t>
            </a:r>
            <a:r>
              <a:rPr lang="uk-UA" sz="2200" dirty="0">
                <a:solidFill>
                  <a:prstClr val="black"/>
                </a:solidFill>
                <a:latin typeface="Candara" panose="020E0502030303020204" pitchFamily="34" charset="0"/>
              </a:rPr>
              <a:t>: </a:t>
            </a:r>
            <a:endParaRPr lang="en-US" sz="2200" dirty="0" smtClean="0">
              <a:solidFill>
                <a:prstClr val="black"/>
              </a:solidFill>
              <a:latin typeface="Candara" panose="020E0502030303020204" pitchFamily="34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Tx/>
              <a:buSzTx/>
              <a:buNone/>
            </a:pPr>
            <a:r>
              <a:rPr lang="uk-UA" sz="2200" b="1" dirty="0" smtClean="0">
                <a:solidFill>
                  <a:prstClr val="black"/>
                </a:solidFill>
                <a:latin typeface="Candara" panose="020E0502030303020204" pitchFamily="34" charset="0"/>
              </a:rPr>
              <a:t>Бондар </a:t>
            </a:r>
            <a:r>
              <a:rPr lang="uk-UA" sz="2200" b="1" dirty="0">
                <a:solidFill>
                  <a:prstClr val="black"/>
                </a:solidFill>
                <a:latin typeface="Candara" panose="020E0502030303020204" pitchFamily="34" charset="0"/>
              </a:rPr>
              <a:t>Тетяна </a:t>
            </a:r>
            <a:r>
              <a:rPr lang="uk-UA" sz="2200" b="1" dirty="0" smtClean="0">
                <a:solidFill>
                  <a:prstClr val="black"/>
                </a:solidFill>
                <a:latin typeface="Candara" panose="020E0502030303020204" pitchFamily="34" charset="0"/>
              </a:rPr>
              <a:t>Василівна,</a:t>
            </a:r>
            <a:r>
              <a:rPr lang="uk-UA" sz="2200" dirty="0" smtClean="0">
                <a:solidFill>
                  <a:prstClr val="black"/>
                </a:solidFill>
                <a:latin typeface="Candara" panose="020E0502030303020204" pitchFamily="34" charset="0"/>
              </a:rPr>
              <a:t>  </a:t>
            </a:r>
            <a:r>
              <a:rPr lang="uk-UA" sz="2200" dirty="0">
                <a:solidFill>
                  <a:prstClr val="black"/>
                </a:solidFill>
                <a:latin typeface="Candara" panose="020E0502030303020204" pitchFamily="34" charset="0"/>
                <a:hlinkClick r:id="rId3"/>
              </a:rPr>
              <a:t>t.bondar@uisr.org.ua</a:t>
            </a:r>
            <a:endParaRPr lang="uk-UA" sz="2200" dirty="0">
              <a:solidFill>
                <a:prstClr val="black"/>
              </a:solidFill>
              <a:latin typeface="Candara" panose="020E0502030303020204" pitchFamily="34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Tx/>
              <a:buSzTx/>
              <a:buNone/>
            </a:pPr>
            <a:endParaRPr lang="uk-UA" sz="2200" dirty="0">
              <a:solidFill>
                <a:prstClr val="black"/>
              </a:solidFill>
              <a:latin typeface="Candara" panose="020E0502030303020204" pitchFamily="34" charset="0"/>
            </a:endParaRPr>
          </a:p>
          <a:p>
            <a:pPr marL="228600" lvl="0" indent="-228600">
              <a:spcBef>
                <a:spcPts val="0"/>
              </a:spcBef>
              <a:buClrTx/>
              <a:buSzTx/>
              <a:buNone/>
            </a:pPr>
            <a:r>
              <a:rPr lang="uk-UA" sz="2200" dirty="0" err="1">
                <a:solidFill>
                  <a:prstClr val="black"/>
                </a:solidFill>
                <a:latin typeface="Candara" panose="020E0502030303020204" pitchFamily="34" charset="0"/>
              </a:rPr>
              <a:t>Тел</a:t>
            </a:r>
            <a:r>
              <a:rPr lang="uk-UA" sz="2200" dirty="0">
                <a:solidFill>
                  <a:prstClr val="black"/>
                </a:solidFill>
                <a:latin typeface="Candara" panose="020E0502030303020204" pitchFamily="34" charset="0"/>
              </a:rPr>
              <a:t>. (044) 501–50–75</a:t>
            </a:r>
          </a:p>
          <a:p>
            <a:pPr marL="228600" lvl="0" indent="-228600">
              <a:spcBef>
                <a:spcPts val="0"/>
              </a:spcBef>
              <a:buClrTx/>
              <a:buSzTx/>
              <a:buNone/>
            </a:pPr>
            <a:r>
              <a:rPr lang="uk-UA" sz="2200" dirty="0" err="1">
                <a:solidFill>
                  <a:prstClr val="black"/>
                </a:solidFill>
                <a:latin typeface="Candara" panose="020E0502030303020204" pitchFamily="34" charset="0"/>
              </a:rPr>
              <a:t>Тел</a:t>
            </a:r>
            <a:r>
              <a:rPr lang="uk-UA" sz="2200" dirty="0">
                <a:solidFill>
                  <a:prstClr val="black"/>
                </a:solidFill>
                <a:latin typeface="Candara" panose="020E0502030303020204" pitchFamily="34" charset="0"/>
              </a:rPr>
              <a:t>./факс: (044) 501–50–76</a:t>
            </a:r>
          </a:p>
          <a:p>
            <a:pPr marL="228600" lvl="0" indent="-228600">
              <a:spcBef>
                <a:spcPts val="0"/>
              </a:spcBef>
              <a:buClrTx/>
              <a:buSzTx/>
              <a:buNone/>
            </a:pPr>
            <a:r>
              <a:rPr lang="ru-RU" sz="2200" dirty="0">
                <a:solidFill>
                  <a:prstClr val="black"/>
                </a:solidFill>
                <a:latin typeface="Candara" panose="020E0502030303020204" pitchFamily="34" charset="0"/>
              </a:rPr>
              <a:t>http: </a:t>
            </a:r>
            <a:r>
              <a:rPr lang="ru-RU" sz="2200" dirty="0">
                <a:solidFill>
                  <a:prstClr val="black"/>
                </a:solidFill>
                <a:latin typeface="Candara" panose="020E0502030303020204" pitchFamily="34" charset="0"/>
                <a:hlinkClick r:id="rId4"/>
              </a:rPr>
              <a:t>www.uisr.org.ua</a:t>
            </a:r>
            <a:endParaRPr lang="ru-RU" sz="2200" dirty="0">
              <a:solidFill>
                <a:prstClr val="black"/>
              </a:solidFill>
              <a:latin typeface="Candara" panose="020E0502030303020204" pitchFamily="34" charset="0"/>
            </a:endParaRPr>
          </a:p>
          <a:p>
            <a:pPr marL="228600" lvl="0" indent="-228600">
              <a:spcBef>
                <a:spcPts val="0"/>
              </a:spcBef>
              <a:buClrTx/>
              <a:buSzTx/>
              <a:buNone/>
            </a:pPr>
            <a:r>
              <a:rPr lang="en-US" sz="2200" dirty="0">
                <a:solidFill>
                  <a:prstClr val="black"/>
                </a:solidFill>
                <a:latin typeface="Candara" panose="020E0502030303020204" pitchFamily="34" charset="0"/>
              </a:rPr>
              <a:t>e</a:t>
            </a:r>
            <a:r>
              <a:rPr lang="uk-UA" sz="2200" dirty="0">
                <a:solidFill>
                  <a:prstClr val="black"/>
                </a:solidFill>
                <a:latin typeface="Candara" panose="020E0502030303020204" pitchFamily="34" charset="0"/>
              </a:rPr>
              <a:t>-</a:t>
            </a:r>
            <a:r>
              <a:rPr lang="en-US" sz="2200" dirty="0">
                <a:solidFill>
                  <a:prstClr val="black"/>
                </a:solidFill>
                <a:latin typeface="Candara" panose="020E0502030303020204" pitchFamily="34" charset="0"/>
              </a:rPr>
              <a:t>mail</a:t>
            </a:r>
            <a:r>
              <a:rPr lang="uk-UA" sz="2200" dirty="0">
                <a:solidFill>
                  <a:prstClr val="black"/>
                </a:solidFill>
                <a:latin typeface="Candara" panose="020E0502030303020204" pitchFamily="34" charset="0"/>
              </a:rPr>
              <a:t>: </a:t>
            </a:r>
            <a:r>
              <a:rPr lang="en-US" sz="2200" dirty="0">
                <a:solidFill>
                  <a:prstClr val="black"/>
                </a:solidFill>
                <a:latin typeface="Candara" panose="020E0502030303020204" pitchFamily="34" charset="0"/>
                <a:hlinkClick r:id="rId5"/>
              </a:rPr>
              <a:t>info</a:t>
            </a:r>
            <a:r>
              <a:rPr lang="uk-UA" sz="2200" dirty="0">
                <a:solidFill>
                  <a:prstClr val="black"/>
                </a:solidFill>
                <a:latin typeface="Candara" panose="020E0502030303020204" pitchFamily="34" charset="0"/>
                <a:hlinkClick r:id="rId5"/>
              </a:rPr>
              <a:t>@</a:t>
            </a:r>
            <a:r>
              <a:rPr lang="en-US" sz="2200" dirty="0">
                <a:solidFill>
                  <a:prstClr val="black"/>
                </a:solidFill>
                <a:latin typeface="Candara" panose="020E0502030303020204" pitchFamily="34" charset="0"/>
                <a:hlinkClick r:id="rId5"/>
              </a:rPr>
              <a:t>uisr.org.ua</a:t>
            </a:r>
            <a:r>
              <a:rPr lang="en-US" sz="2200" dirty="0">
                <a:solidFill>
                  <a:prstClr val="black"/>
                </a:solidFill>
                <a:latin typeface="Candara" panose="020E0502030303020204" pitchFamily="34" charset="0"/>
              </a:rPr>
              <a:t> </a:t>
            </a:r>
            <a:endParaRPr lang="ru-RU" sz="2200" dirty="0">
              <a:solidFill>
                <a:prstClr val="black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uk-UA" sz="3500" b="1" dirty="0">
              <a:solidFill>
                <a:srgbClr val="0070C0"/>
              </a:solidFill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uk-UA" sz="3500" b="1" dirty="0" smtClean="0">
              <a:solidFill>
                <a:srgbClr val="0070C0"/>
              </a:solidFill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uk-UA" sz="3500" b="1" dirty="0" smtClean="0">
              <a:solidFill>
                <a:srgbClr val="0070C0"/>
              </a:solidFill>
              <a:latin typeface="Palatino Linotype" panose="02040502050505030304" pitchFamily="18" charset="0"/>
            </a:endParaRPr>
          </a:p>
          <a:p>
            <a:pPr lvl="0"/>
            <a:endParaRPr lang="ru-RU" dirty="0"/>
          </a:p>
          <a:p>
            <a:pPr lvl="0"/>
            <a:endParaRPr lang="ru-RU" dirty="0"/>
          </a:p>
          <a:p>
            <a:pPr>
              <a:buClr>
                <a:srgbClr val="C00000"/>
              </a:buClr>
            </a:pPr>
            <a:endParaRPr lang="ru-RU" b="1" dirty="0"/>
          </a:p>
        </p:txBody>
      </p:sp>
      <p:pic>
        <p:nvPicPr>
          <p:cNvPr id="4" name="Рисунок 3" descr="uisr_emblem_new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805264"/>
            <a:ext cx="2994025" cy="872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60648"/>
            <a:ext cx="2980706" cy="74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94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779" y="188640"/>
            <a:ext cx="8352928" cy="533403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uk-UA" sz="2500" b="1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МЕТОДОЛОГІЧНІ ЗАСАДИ</a:t>
            </a:r>
            <a:endParaRPr lang="ru-RU" sz="25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5597" y="5085184"/>
            <a:ext cx="7920880" cy="715349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dirty="0" smtClean="0">
                <a:solidFill>
                  <a:schemeClr val="tx1"/>
                </a:solidFill>
              </a:rPr>
              <a:t>Опитано </a:t>
            </a:r>
            <a:r>
              <a:rPr lang="uk-UA" sz="2400" b="1" dirty="0" smtClean="0">
                <a:solidFill>
                  <a:srgbClr val="C00000"/>
                </a:solidFill>
              </a:rPr>
              <a:t>1100</a:t>
            </a:r>
            <a:r>
              <a:rPr lang="uk-UA" sz="2400" dirty="0" smtClean="0">
                <a:solidFill>
                  <a:schemeClr val="tx1"/>
                </a:solidFill>
              </a:rPr>
              <a:t> підлітків, з них: </a:t>
            </a:r>
            <a:r>
              <a:rPr lang="uk-UA" sz="2400" b="1" dirty="0" smtClean="0">
                <a:solidFill>
                  <a:schemeClr val="tx1"/>
                </a:solidFill>
              </a:rPr>
              <a:t>751</a:t>
            </a:r>
            <a:r>
              <a:rPr lang="uk-UA" sz="2400" dirty="0" smtClean="0">
                <a:solidFill>
                  <a:schemeClr val="tx1"/>
                </a:solidFill>
              </a:rPr>
              <a:t> хлопець та </a:t>
            </a:r>
            <a:r>
              <a:rPr lang="uk-UA" sz="2400" b="1" dirty="0" smtClean="0">
                <a:solidFill>
                  <a:schemeClr val="tx1"/>
                </a:solidFill>
              </a:rPr>
              <a:t>349</a:t>
            </a:r>
            <a:r>
              <a:rPr lang="uk-UA" sz="2400" dirty="0" smtClean="0">
                <a:solidFill>
                  <a:schemeClr val="tx1"/>
                </a:solidFill>
              </a:rPr>
              <a:t> дівчат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01721" y="1425619"/>
            <a:ext cx="5688632" cy="7032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b="1" u="sng" dirty="0" smtClean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2746" y="5913524"/>
            <a:ext cx="8923399" cy="929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 smtClean="0"/>
              <a:t>Пройшли опитування і тестування </a:t>
            </a:r>
            <a:r>
              <a:rPr lang="uk-UA" sz="2400" b="1" dirty="0" smtClean="0"/>
              <a:t>899 підлітків </a:t>
            </a:r>
            <a:r>
              <a:rPr lang="uk-UA" sz="2400" dirty="0" smtClean="0"/>
              <a:t>(</a:t>
            </a:r>
            <a:r>
              <a:rPr lang="uk-UA" sz="2000" dirty="0" smtClean="0"/>
              <a:t>тест від </a:t>
            </a:r>
            <a:r>
              <a:rPr lang="uk-UA" sz="2000" dirty="0"/>
              <a:t>14 </a:t>
            </a:r>
            <a:r>
              <a:rPr lang="uk-UA" sz="2000" dirty="0" smtClean="0"/>
              <a:t>років</a:t>
            </a:r>
            <a:r>
              <a:rPr lang="uk-UA" sz="2400" dirty="0" smtClean="0"/>
              <a:t>)</a:t>
            </a:r>
            <a:endParaRPr lang="uk-UA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 smtClean="0"/>
              <a:t>Пройшли лише опитування – </a:t>
            </a:r>
            <a:r>
              <a:rPr lang="uk-UA" sz="2400" b="1" dirty="0" smtClean="0"/>
              <a:t>201 підліток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9083" y="2784996"/>
            <a:ext cx="8729580" cy="21528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b="1" u="sng" dirty="0">
                <a:solidFill>
                  <a:srgbClr val="0070C0"/>
                </a:solidFill>
                <a:latin typeface="Palatino Linotype" panose="02040502050505030304" pitchFamily="18" charset="0"/>
              </a:rPr>
              <a:t>ДОСЛІДЖЕННЯ </a:t>
            </a:r>
            <a:r>
              <a:rPr lang="uk-UA" sz="2400" b="1" u="sng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2017 -  7 </a:t>
            </a:r>
            <a:r>
              <a:rPr lang="uk-UA" sz="2400" b="1" u="sng" dirty="0">
                <a:solidFill>
                  <a:srgbClr val="0070C0"/>
                </a:solidFill>
                <a:latin typeface="Palatino Linotype" panose="02040502050505030304" pitchFamily="18" charset="0"/>
              </a:rPr>
              <a:t>міст </a:t>
            </a:r>
            <a:r>
              <a:rPr lang="uk-UA" sz="2400" b="1" u="sng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України</a:t>
            </a:r>
            <a:r>
              <a:rPr lang="uk-UA" sz="2400" u="sng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:</a:t>
            </a:r>
          </a:p>
          <a:p>
            <a:r>
              <a:rPr lang="uk-UA" sz="2400" dirty="0" smtClean="0">
                <a:latin typeface="Palatino Linotype" panose="02040502050505030304" pitchFamily="18" charset="0"/>
              </a:rPr>
              <a:t>Дніпро</a:t>
            </a:r>
            <a:r>
              <a:rPr lang="uk-UA" sz="2400" dirty="0">
                <a:latin typeface="Palatino Linotype" panose="02040502050505030304" pitchFamily="18" charset="0"/>
              </a:rPr>
              <a:t>, Кривий Ріг </a:t>
            </a:r>
            <a:r>
              <a:rPr lang="uk-UA" sz="2400" dirty="0" smtClean="0">
                <a:latin typeface="Palatino Linotype" panose="02040502050505030304" pitchFamily="18" charset="0"/>
              </a:rPr>
              <a:t>Дніпропетровської обл., </a:t>
            </a:r>
            <a:r>
              <a:rPr lang="uk-UA" sz="2400" dirty="0">
                <a:latin typeface="Palatino Linotype" panose="02040502050505030304" pitchFamily="18" charset="0"/>
              </a:rPr>
              <a:t>Маріуполь </a:t>
            </a:r>
            <a:r>
              <a:rPr lang="uk-UA" sz="2400" dirty="0" smtClean="0">
                <a:latin typeface="Palatino Linotype" panose="02040502050505030304" pitchFamily="18" charset="0"/>
              </a:rPr>
              <a:t>Донецької </a:t>
            </a:r>
            <a:r>
              <a:rPr lang="uk-UA" sz="2400" dirty="0">
                <a:latin typeface="Palatino Linotype" panose="02040502050505030304" pitchFamily="18" charset="0"/>
              </a:rPr>
              <a:t>обл</a:t>
            </a:r>
            <a:r>
              <a:rPr lang="uk-UA" sz="2400" dirty="0" smtClean="0">
                <a:latin typeface="Palatino Linotype" panose="02040502050505030304" pitchFamily="18" charset="0"/>
              </a:rPr>
              <a:t>., Київ</a:t>
            </a:r>
            <a:r>
              <a:rPr lang="uk-UA" sz="2400" dirty="0">
                <a:latin typeface="Palatino Linotype" panose="02040502050505030304" pitchFamily="18" charset="0"/>
              </a:rPr>
              <a:t>, Одеса, Запоріжжя, </a:t>
            </a:r>
            <a:r>
              <a:rPr lang="uk-UA" sz="2400" dirty="0" smtClean="0">
                <a:latin typeface="Palatino Linotype" panose="02040502050505030304" pitchFamily="18" charset="0"/>
              </a:rPr>
              <a:t>Миколаїв.</a:t>
            </a:r>
            <a:endParaRPr lang="uk-UA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600" dirty="0" smtClean="0"/>
              <a:t>Визначено </a:t>
            </a:r>
            <a:r>
              <a:rPr lang="uk-UA" sz="2600" b="1" dirty="0" smtClean="0"/>
              <a:t>285 </a:t>
            </a:r>
            <a:r>
              <a:rPr lang="uk-UA" sz="2600" dirty="0" smtClean="0"/>
              <a:t>точок локалізації підлітків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600" dirty="0">
                <a:solidFill>
                  <a:schemeClr val="tx1"/>
                </a:solidFill>
              </a:rPr>
              <a:t>Дослідження проведено на </a:t>
            </a:r>
            <a:r>
              <a:rPr lang="uk-UA" sz="2600" b="1" dirty="0">
                <a:solidFill>
                  <a:schemeClr val="tx1"/>
                </a:solidFill>
              </a:rPr>
              <a:t>83</a:t>
            </a:r>
            <a:r>
              <a:rPr lang="uk-UA" sz="2600" dirty="0">
                <a:solidFill>
                  <a:schemeClr val="tx1"/>
                </a:solidFill>
              </a:rPr>
              <a:t> </a:t>
            </a:r>
            <a:r>
              <a:rPr lang="uk-UA" sz="2600" dirty="0" smtClean="0">
                <a:solidFill>
                  <a:schemeClr val="tx1"/>
                </a:solidFill>
              </a:rPr>
              <a:t>точках (</a:t>
            </a:r>
            <a:r>
              <a:rPr lang="en-US" sz="2600" dirty="0" smtClean="0">
                <a:solidFill>
                  <a:schemeClr val="tx1"/>
                </a:solidFill>
              </a:rPr>
              <a:t>TLS)</a:t>
            </a:r>
            <a:endParaRPr lang="ru-RU" sz="26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2900" y="476672"/>
            <a:ext cx="884194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lvl="1" indent="-173038"/>
            <a:r>
              <a:rPr lang="uk-UA" sz="2400" b="1" u="sng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Завдання:</a:t>
            </a:r>
          </a:p>
          <a:p>
            <a:pPr marL="342900" lvl="1" indent="-342900">
              <a:buFontTx/>
              <a:buChar char="-"/>
            </a:pPr>
            <a:r>
              <a:rPr lang="uk-UA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Моніторинг поведінки, знань (</a:t>
            </a:r>
            <a:r>
              <a:rPr lang="uk-UA" sz="2400" b="1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2009, 2012, 2014, </a:t>
            </a:r>
            <a:r>
              <a:rPr lang="uk-UA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2017)</a:t>
            </a:r>
            <a:endParaRPr lang="uk-UA" sz="2400" b="1" dirty="0">
              <a:solidFill>
                <a:srgbClr val="C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800100" lvl="2" indent="-342900">
              <a:buFontTx/>
              <a:buChar char="-"/>
            </a:pPr>
            <a:r>
              <a:rPr lang="uk-UA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Моніторинг доступності послуг</a:t>
            </a:r>
          </a:p>
          <a:p>
            <a:pPr marL="1257300" lvl="3" indent="-342900">
              <a:buFontTx/>
              <a:buChar char="-"/>
            </a:pPr>
            <a:r>
              <a:rPr lang="uk-UA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Визначення потреб</a:t>
            </a:r>
          </a:p>
          <a:p>
            <a:pPr marL="1714500" lvl="4" indent="-342900">
              <a:buFontTx/>
              <a:buChar char="-"/>
            </a:pPr>
            <a:r>
              <a:rPr lang="uk-UA" sz="2400" b="1" dirty="0" smtClean="0">
                <a:solidFill>
                  <a:srgbClr val="C0000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Оцінка поширеності ВІЛ-інфікування</a:t>
            </a:r>
          </a:p>
          <a:p>
            <a:pPr marL="2171700" lvl="5" indent="-342900">
              <a:buFontTx/>
              <a:buChar char="-"/>
            </a:pPr>
            <a:r>
              <a:rPr lang="uk-UA" sz="2400" b="1" dirty="0" smtClean="0">
                <a:solidFill>
                  <a:srgbClr val="C0000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Оцінка чисельності </a:t>
            </a:r>
            <a:endParaRPr lang="uk-UA" sz="2400" b="1" dirty="0">
              <a:solidFill>
                <a:srgbClr val="C0000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20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09019" y="3473216"/>
            <a:ext cx="4969924" cy="722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5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2862" y="2127632"/>
            <a:ext cx="8753633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sz="2800" b="1" dirty="0" smtClean="0">
                <a:solidFill>
                  <a:srgbClr val="00B0F0"/>
                </a:solidFill>
              </a:rPr>
              <a:t>43,5</a:t>
            </a:r>
            <a:r>
              <a:rPr lang="uk-UA" sz="2800" b="1" dirty="0">
                <a:solidFill>
                  <a:srgbClr val="00B0F0"/>
                </a:solidFill>
              </a:rPr>
              <a:t>% </a:t>
            </a:r>
            <a:r>
              <a:rPr lang="uk-UA" sz="2800" dirty="0"/>
              <a:t>закінчили 9 класів загальноосвітньої школи</a:t>
            </a:r>
            <a:endParaRPr lang="ru-RU" sz="2800" dirty="0"/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sz="2800" b="1" dirty="0">
                <a:solidFill>
                  <a:srgbClr val="00B0F0"/>
                </a:solidFill>
              </a:rPr>
              <a:t>80% </a:t>
            </a:r>
            <a:r>
              <a:rPr lang="uk-UA" sz="2800" dirty="0"/>
              <a:t>працюють </a:t>
            </a:r>
            <a:r>
              <a:rPr lang="uk-UA" sz="2800" dirty="0" smtClean="0"/>
              <a:t>неофіційно(серед тих хто працюють), що призводить </a:t>
            </a:r>
            <a:r>
              <a:rPr lang="uk-UA" sz="2800" dirty="0"/>
              <a:t>до соціальної незахищеності та протиправних дій з боку роботодавця </a:t>
            </a:r>
            <a:endParaRPr lang="uk-UA" sz="2800" dirty="0" smtClean="0"/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sz="2800" b="1" dirty="0" smtClean="0">
                <a:solidFill>
                  <a:schemeClr val="accent5"/>
                </a:solidFill>
              </a:rPr>
              <a:t>15% </a:t>
            </a:r>
            <a:r>
              <a:rPr lang="uk-UA" sz="2800" dirty="0" smtClean="0"/>
              <a:t>не навчаються і не працюють</a:t>
            </a:r>
            <a:endParaRPr lang="ru-RU" sz="2800" dirty="0"/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sz="2800" b="1" dirty="0" smtClean="0">
                <a:solidFill>
                  <a:srgbClr val="00B0F0"/>
                </a:solidFill>
              </a:rPr>
              <a:t>69</a:t>
            </a:r>
            <a:r>
              <a:rPr lang="uk-UA" sz="2800" b="1" dirty="0">
                <a:solidFill>
                  <a:srgbClr val="00B0F0"/>
                </a:solidFill>
              </a:rPr>
              <a:t>%  </a:t>
            </a:r>
            <a:r>
              <a:rPr lang="uk-UA" sz="2800" dirty="0" smtClean="0"/>
              <a:t>живуть </a:t>
            </a:r>
            <a:r>
              <a:rPr lang="uk-UA" sz="2800" dirty="0"/>
              <a:t>вдома (у квартирі чи будинку) разом зі своїми батьками чи іншими родичами</a:t>
            </a:r>
            <a:endParaRPr lang="ru-RU" sz="2800" dirty="0"/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sz="2800" b="1" dirty="0">
                <a:solidFill>
                  <a:srgbClr val="00B0F0"/>
                </a:solidFill>
              </a:rPr>
              <a:t>92%</a:t>
            </a:r>
            <a:r>
              <a:rPr lang="uk-UA" sz="2800" b="1" dirty="0"/>
              <a:t> </a:t>
            </a:r>
            <a:r>
              <a:rPr lang="uk-UA" sz="2800" b="1" dirty="0" smtClean="0"/>
              <a:t> </a:t>
            </a:r>
            <a:r>
              <a:rPr lang="uk-UA" sz="2800" dirty="0" smtClean="0"/>
              <a:t>мають </a:t>
            </a:r>
            <a:r>
              <a:rPr lang="uk-UA" sz="2800" dirty="0"/>
              <a:t>мобільний телефон</a:t>
            </a:r>
            <a:endParaRPr lang="ru-RU" sz="2800" dirty="0"/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sz="2800" b="1" dirty="0">
                <a:solidFill>
                  <a:srgbClr val="00B0F0"/>
                </a:solidFill>
              </a:rPr>
              <a:t>83%</a:t>
            </a:r>
            <a:r>
              <a:rPr lang="uk-UA" sz="2800" b="1" dirty="0"/>
              <a:t> </a:t>
            </a:r>
            <a:r>
              <a:rPr lang="uk-UA" sz="2800" b="1" dirty="0" smtClean="0"/>
              <a:t> </a:t>
            </a:r>
            <a:r>
              <a:rPr lang="uk-UA" sz="2800" dirty="0" smtClean="0"/>
              <a:t>мають </a:t>
            </a:r>
            <a:r>
              <a:rPr lang="uk-UA" sz="2800" dirty="0"/>
              <a:t>доступ до Інтернету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82863" y="188640"/>
            <a:ext cx="43492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C</a:t>
            </a:r>
            <a:r>
              <a:rPr lang="ru-RU" sz="3200" b="1" dirty="0">
                <a:solidFill>
                  <a:srgbClr val="002060"/>
                </a:solidFill>
              </a:rPr>
              <a:t>ОЦ</a:t>
            </a:r>
            <a:r>
              <a:rPr lang="uk-UA" sz="3200" b="1" dirty="0">
                <a:solidFill>
                  <a:srgbClr val="002060"/>
                </a:solidFill>
              </a:rPr>
              <a:t>ІАЛЬНИЙ </a:t>
            </a:r>
            <a:r>
              <a:rPr lang="uk-UA" sz="3200" b="1" dirty="0" smtClean="0">
                <a:solidFill>
                  <a:srgbClr val="002060"/>
                </a:solidFill>
              </a:rPr>
              <a:t>ПОРТРЕТ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48064" y="188640"/>
            <a:ext cx="3888432" cy="1938992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C00000"/>
                </a:solidFill>
              </a:rPr>
              <a:t>За віком:</a:t>
            </a:r>
          </a:p>
          <a:p>
            <a:r>
              <a:rPr lang="uk-UA" sz="2400" dirty="0" smtClean="0"/>
              <a:t>   10-13 років - </a:t>
            </a:r>
            <a:r>
              <a:rPr lang="uk-UA" sz="2400" b="1" dirty="0"/>
              <a:t>201 особа</a:t>
            </a:r>
          </a:p>
          <a:p>
            <a:r>
              <a:rPr lang="uk-UA" sz="2400" dirty="0" smtClean="0"/>
              <a:t>   14-15 років - </a:t>
            </a:r>
            <a:r>
              <a:rPr lang="uk-UA" sz="2400" b="1" dirty="0" smtClean="0"/>
              <a:t>266 </a:t>
            </a:r>
            <a:r>
              <a:rPr lang="uk-UA" sz="2400" b="1" dirty="0"/>
              <a:t>осіб</a:t>
            </a:r>
          </a:p>
          <a:p>
            <a:r>
              <a:rPr lang="uk-UA" sz="2400" dirty="0" smtClean="0"/>
              <a:t>   16-17 років - </a:t>
            </a:r>
            <a:r>
              <a:rPr lang="uk-UA" sz="2400" b="1" dirty="0" smtClean="0"/>
              <a:t>272 </a:t>
            </a:r>
            <a:r>
              <a:rPr lang="uk-UA" sz="2400" b="1" dirty="0"/>
              <a:t>особи</a:t>
            </a:r>
          </a:p>
          <a:p>
            <a:r>
              <a:rPr lang="uk-UA" sz="2400" dirty="0" smtClean="0"/>
              <a:t>   18-19 років - </a:t>
            </a:r>
            <a:r>
              <a:rPr lang="uk-UA" sz="2400" b="1" dirty="0" smtClean="0"/>
              <a:t>361 </a:t>
            </a:r>
            <a:r>
              <a:rPr lang="uk-UA" sz="2400" b="1" dirty="0"/>
              <a:t>особа 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82863" y="936228"/>
            <a:ext cx="4577170" cy="954107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Програмами профілактики охоплені - </a:t>
            </a:r>
            <a:r>
              <a:rPr lang="uk-UA" sz="2800" b="1" dirty="0" smtClean="0">
                <a:solidFill>
                  <a:srgbClr val="C00000"/>
                </a:solidFill>
              </a:rPr>
              <a:t>49%</a:t>
            </a:r>
            <a:endParaRPr lang="uk-UA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56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6699" y="328074"/>
            <a:ext cx="8514387" cy="5913820"/>
          </a:xfrm>
          <a:solidFill>
            <a:schemeClr val="bg1"/>
          </a:solidFill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200" b="1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РИЗИКОВАНІ ПРАКТИКИ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980728"/>
            <a:ext cx="7128792" cy="11304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b="1" dirty="0" smtClean="0"/>
              <a:t>88% </a:t>
            </a:r>
            <a:r>
              <a:rPr lang="uk-UA" sz="2400" dirty="0" smtClean="0"/>
              <a:t>мають досвід вживання алкогольних напоїв</a:t>
            </a:r>
            <a:endParaRPr lang="uk-UA" sz="2400" dirty="0"/>
          </a:p>
          <a:p>
            <a:r>
              <a:rPr lang="uk-UA" sz="1200" b="1" dirty="0" smtClean="0"/>
              <a:t>  </a:t>
            </a:r>
          </a:p>
          <a:p>
            <a:r>
              <a:rPr lang="uk-UA" sz="2400" b="1" dirty="0" smtClean="0"/>
              <a:t>Кожен другий </a:t>
            </a:r>
            <a:r>
              <a:rPr lang="uk-UA" sz="2400" dirty="0" smtClean="0"/>
              <a:t>вживає алкогольні напої щодня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51520" y="2348880"/>
            <a:ext cx="8712968" cy="637220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>
                <a:solidFill>
                  <a:schemeClr val="tx1"/>
                </a:solidFill>
              </a:rPr>
              <a:t>Кожен другий </a:t>
            </a:r>
            <a:r>
              <a:rPr lang="uk-UA" sz="2400" b="1" dirty="0" smtClean="0">
                <a:solidFill>
                  <a:schemeClr val="tx1"/>
                </a:solidFill>
              </a:rPr>
              <a:t>(</a:t>
            </a:r>
            <a:r>
              <a:rPr lang="uk-UA" sz="2400" b="1" dirty="0">
                <a:solidFill>
                  <a:schemeClr val="tx1"/>
                </a:solidFill>
              </a:rPr>
              <a:t>48%) </a:t>
            </a:r>
            <a:r>
              <a:rPr lang="uk-UA" sz="2400" dirty="0">
                <a:solidFill>
                  <a:schemeClr val="tx1"/>
                </a:solidFill>
              </a:rPr>
              <a:t>має досвід вживання будь-яких </a:t>
            </a:r>
            <a:r>
              <a:rPr lang="uk-UA" sz="2400" dirty="0" smtClean="0">
                <a:solidFill>
                  <a:schemeClr val="tx1"/>
                </a:solidFill>
              </a:rPr>
              <a:t>наркотиків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29699" y="3284984"/>
            <a:ext cx="8056493" cy="2016224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2200" b="1" dirty="0" smtClean="0">
                <a:solidFill>
                  <a:schemeClr val="tx1"/>
                </a:solidFill>
              </a:rPr>
              <a:t>Кожен п’ятий (19%) </a:t>
            </a:r>
            <a:r>
              <a:rPr lang="uk-UA" sz="2200" dirty="0" smtClean="0">
                <a:solidFill>
                  <a:schemeClr val="tx1"/>
                </a:solidFill>
              </a:rPr>
              <a:t>має досвід вживання наркотиків, які нюхають, п’ють або ковтають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b="1" dirty="0" smtClean="0">
                <a:solidFill>
                  <a:schemeClr val="tx1"/>
                </a:solidFill>
              </a:rPr>
              <a:t>2% </a:t>
            </a:r>
            <a:r>
              <a:rPr lang="uk-UA" sz="2200" dirty="0">
                <a:solidFill>
                  <a:schemeClr val="tx1"/>
                </a:solidFill>
              </a:rPr>
              <a:t>мають досвід вживання ін’єкційних наркотиків, серед них, кожен 2-й практикував ризиковані ін’єкційні </a:t>
            </a:r>
            <a:r>
              <a:rPr lang="uk-UA" sz="2200" dirty="0" smtClean="0">
                <a:solidFill>
                  <a:schemeClr val="tx1"/>
                </a:solidFill>
              </a:rPr>
              <a:t>практик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917895" y="5661248"/>
            <a:ext cx="7026134" cy="936104"/>
          </a:xfrm>
          <a:prstGeom prst="rect">
            <a:avLst/>
          </a:prstGeom>
          <a:noFill/>
          <a:ln w="317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200" b="1" dirty="0" smtClean="0">
                <a:solidFill>
                  <a:schemeClr val="tx1"/>
                </a:solidFill>
              </a:rPr>
              <a:t>28% </a:t>
            </a:r>
            <a:r>
              <a:rPr lang="uk-UA" sz="2200" dirty="0" smtClean="0">
                <a:solidFill>
                  <a:schemeClr val="tx1"/>
                </a:solidFill>
              </a:rPr>
              <a:t>опитаних підлітків мають знайомих</a:t>
            </a:r>
            <a:r>
              <a:rPr lang="uk-UA" sz="2200" dirty="0">
                <a:solidFill>
                  <a:schemeClr val="tx1"/>
                </a:solidFill>
              </a:rPr>
              <a:t>, які вживають наркотики ін’єкційним </a:t>
            </a:r>
            <a:r>
              <a:rPr lang="uk-UA" sz="2200" dirty="0" smtClean="0">
                <a:solidFill>
                  <a:schemeClr val="tx1"/>
                </a:solidFill>
              </a:rPr>
              <a:t>шляхом</a:t>
            </a:r>
            <a:endParaRPr lang="ru-RU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90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27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3102" y="188640"/>
            <a:ext cx="8375362" cy="6264696"/>
          </a:xfrm>
          <a:solidFill>
            <a:schemeClr val="bg1"/>
          </a:solidFill>
          <a:ln w="19050"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500" b="1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ЗАЛУЧЕННЯ ДО СТАТЕВИХ ПРАКТИК</a:t>
            </a:r>
          </a:p>
          <a:p>
            <a:pPr marL="0" indent="0" algn="ctr">
              <a:buNone/>
            </a:pPr>
            <a:endParaRPr lang="ru-RU" sz="2500" b="1" dirty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3101" y="1196752"/>
            <a:ext cx="8375363" cy="244286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800" b="1" dirty="0" smtClean="0"/>
              <a:t>57% </a:t>
            </a:r>
            <a:r>
              <a:rPr lang="uk-UA" sz="2800" dirty="0" smtClean="0"/>
              <a:t>мають досвід статевих контактів з особами протилежної статі.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400" dirty="0" smtClean="0"/>
              <a:t>Серед них 60% зазначили, що мають постійного партнера.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400" b="1" dirty="0" smtClean="0">
                <a:solidFill>
                  <a:srgbClr val="002060"/>
                </a:solidFill>
              </a:rPr>
              <a:t>Досвід випадкових сексуальних контактів визнали:</a:t>
            </a:r>
          </a:p>
          <a:p>
            <a:pPr algn="just"/>
            <a:r>
              <a:rPr lang="uk-UA" sz="2400" b="1" dirty="0">
                <a:solidFill>
                  <a:srgbClr val="002060"/>
                </a:solidFill>
              </a:rPr>
              <a:t>	</a:t>
            </a:r>
            <a:r>
              <a:rPr lang="uk-UA" sz="2400" b="1" dirty="0" smtClean="0">
                <a:solidFill>
                  <a:srgbClr val="002060"/>
                </a:solidFill>
              </a:rPr>
              <a:t>				 58% хлопців та 38% дівчат.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400" b="1" dirty="0" smtClean="0">
                <a:solidFill>
                  <a:srgbClr val="C00000"/>
                </a:solidFill>
              </a:rPr>
              <a:t>Досвід комерційних сексуальних контактів визнали:</a:t>
            </a:r>
          </a:p>
          <a:p>
            <a:pPr algn="just"/>
            <a:r>
              <a:rPr lang="uk-UA" sz="2400" b="1" dirty="0">
                <a:solidFill>
                  <a:srgbClr val="C00000"/>
                </a:solidFill>
              </a:rPr>
              <a:t>	</a:t>
            </a:r>
            <a:r>
              <a:rPr lang="uk-UA" sz="2400" b="1" dirty="0" smtClean="0">
                <a:solidFill>
                  <a:srgbClr val="C00000"/>
                </a:solidFill>
              </a:rPr>
              <a:t>				3% хлопців та 20% дівчат.</a:t>
            </a:r>
          </a:p>
          <a:p>
            <a:pPr algn="just"/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82227" y="3789040"/>
            <a:ext cx="7687835" cy="14696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/>
          <a:effectLst>
            <a:outerShdw blurRad="65500" dist="38100" dir="5400000" rotWithShape="0">
              <a:schemeClr val="bg1">
                <a:alpha val="40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 smtClean="0"/>
              <a:t>40% </a:t>
            </a:r>
            <a:r>
              <a:rPr lang="uk-UA" sz="2000" dirty="0" smtClean="0"/>
              <a:t>мали небезпечні сексуальні практики, серед них</a:t>
            </a:r>
            <a:r>
              <a:rPr lang="ru-RU" sz="2000" dirty="0" smtClean="0"/>
              <a:t>:</a:t>
            </a:r>
          </a:p>
          <a:p>
            <a:r>
              <a:rPr lang="uk-UA" sz="2000" dirty="0" smtClean="0"/>
              <a:t>-  більшість мають досвід вживання алкогольних напоїв,</a:t>
            </a:r>
          </a:p>
          <a:p>
            <a:r>
              <a:rPr lang="uk-UA" sz="2000" dirty="0" smtClean="0"/>
              <a:t>-  3% вживали наркотики ін’єкційним шляхом,</a:t>
            </a:r>
          </a:p>
          <a:p>
            <a:r>
              <a:rPr lang="uk-UA" sz="2000" dirty="0" smtClean="0"/>
              <a:t>-  15% вказали, що мають досвід сексуального насильства.</a:t>
            </a:r>
            <a:endParaRPr lang="uk-UA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76195"/>
            <a:ext cx="702715" cy="1095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73102" y="4869160"/>
            <a:ext cx="8159338" cy="2088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sz="2000" b="1" dirty="0" smtClean="0">
              <a:solidFill>
                <a:srgbClr val="0070C0"/>
              </a:solidFill>
            </a:endParaRPr>
          </a:p>
          <a:p>
            <a:r>
              <a:rPr lang="uk-UA" sz="2400" b="1" dirty="0" smtClean="0">
                <a:solidFill>
                  <a:srgbClr val="0070C0"/>
                </a:solidFill>
              </a:rPr>
              <a:t>22% </a:t>
            </a:r>
            <a:r>
              <a:rPr lang="uk-UA" sz="2400" dirty="0" smtClean="0">
                <a:solidFill>
                  <a:schemeClr val="tx1"/>
                </a:solidFill>
              </a:rPr>
              <a:t>підлітків, які мали випадкових сексуальних партнерів, </a:t>
            </a:r>
            <a:r>
              <a:rPr lang="uk-UA" sz="2400" b="1" dirty="0" smtClean="0">
                <a:solidFill>
                  <a:srgbClr val="0070C0"/>
                </a:solidFill>
              </a:rPr>
              <a:t>НЕ ВИКОРИСТОВУВАЛИ </a:t>
            </a:r>
            <a:r>
              <a:rPr lang="uk-UA" sz="2400" dirty="0" smtClean="0">
                <a:solidFill>
                  <a:schemeClr val="tx1"/>
                </a:solidFill>
              </a:rPr>
              <a:t>презерватив під час останнього статевого контакту, </a:t>
            </a:r>
            <a:r>
              <a:rPr lang="uk-UA" sz="2400" b="1" dirty="0" smtClean="0">
                <a:solidFill>
                  <a:srgbClr val="0070C0"/>
                </a:solidFill>
              </a:rPr>
              <a:t>5% </a:t>
            </a:r>
            <a:r>
              <a:rPr lang="uk-UA" sz="2400" dirty="0" smtClean="0">
                <a:solidFill>
                  <a:schemeClr val="tx1"/>
                </a:solidFill>
              </a:rPr>
              <a:t>– не пам’ятає.</a:t>
            </a:r>
          </a:p>
          <a:p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78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7374" y="225919"/>
            <a:ext cx="8317552" cy="5854289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5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РІВЕНЬ ПОІНФОРМОВАНОСТІ З ПИТАНЬ </a:t>
            </a:r>
          </a:p>
          <a:p>
            <a:pPr marL="0" indent="0" algn="ctr">
              <a:buNone/>
            </a:pPr>
            <a:r>
              <a:rPr lang="uk-UA" sz="25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ВІЛ/СНІДУ </a:t>
            </a:r>
          </a:p>
          <a:p>
            <a:pPr marL="0" indent="0" algn="ctr">
              <a:buNone/>
            </a:pPr>
            <a:endParaRPr lang="ru-RU" sz="2500" b="1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04303" y="1412776"/>
            <a:ext cx="7980654" cy="1452256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uk-UA" b="1" u="sng" dirty="0" smtClean="0">
              <a:solidFill>
                <a:srgbClr val="002060"/>
              </a:solidFill>
            </a:endParaRPr>
          </a:p>
          <a:p>
            <a:r>
              <a:rPr lang="uk-UA" sz="2400" b="1" u="sng" dirty="0" smtClean="0">
                <a:solidFill>
                  <a:srgbClr val="002060"/>
                </a:solidFill>
              </a:rPr>
              <a:t>Про ВІЛ:</a:t>
            </a:r>
          </a:p>
          <a:p>
            <a:pPr marL="536575" indent="-268288">
              <a:buFont typeface="Arial" panose="020B0604020202020204" pitchFamily="34" charset="0"/>
              <a:buChar char="•"/>
            </a:pPr>
            <a:r>
              <a:rPr lang="uk-UA" sz="2400" b="1" dirty="0" smtClean="0">
                <a:solidFill>
                  <a:srgbClr val="C00000"/>
                </a:solidFill>
              </a:rPr>
              <a:t>71 %  </a:t>
            </a:r>
            <a:r>
              <a:rPr lang="uk-UA" sz="2400" dirty="0" smtClean="0"/>
              <a:t>відомо </a:t>
            </a:r>
            <a:r>
              <a:rPr lang="uk-UA" sz="2400" dirty="0"/>
              <a:t>про вірус імунодефіциту </a:t>
            </a:r>
            <a:r>
              <a:rPr lang="uk-UA" sz="2400" dirty="0" smtClean="0"/>
              <a:t>людини</a:t>
            </a:r>
            <a:endParaRPr lang="uk-UA" sz="2400" dirty="0"/>
          </a:p>
          <a:p>
            <a:pPr marL="536575" indent="-268288">
              <a:buFont typeface="Arial" panose="020B0604020202020204" pitchFamily="34" charset="0"/>
              <a:buChar char="•"/>
            </a:pPr>
            <a:r>
              <a:rPr lang="uk-UA" sz="2400" b="1" dirty="0" smtClean="0">
                <a:solidFill>
                  <a:srgbClr val="C00000"/>
                </a:solidFill>
              </a:rPr>
              <a:t>19 %</a:t>
            </a:r>
            <a:r>
              <a:rPr lang="uk-UA" sz="2400" dirty="0" smtClean="0"/>
              <a:t>  не </a:t>
            </a:r>
            <a:r>
              <a:rPr lang="uk-UA" sz="2400" dirty="0"/>
              <a:t>впевнені у своїх </a:t>
            </a:r>
            <a:r>
              <a:rPr lang="uk-UA" sz="2400" dirty="0" smtClean="0"/>
              <a:t>знаннях</a:t>
            </a:r>
          </a:p>
          <a:p>
            <a:pPr marL="536575" indent="-268288">
              <a:buFont typeface="Arial" panose="020B0604020202020204" pitchFamily="34" charset="0"/>
              <a:buChar char="•"/>
            </a:pPr>
            <a:r>
              <a:rPr lang="uk-UA" sz="2400" b="1" dirty="0" smtClean="0">
                <a:solidFill>
                  <a:srgbClr val="C00000"/>
                </a:solidFill>
              </a:rPr>
              <a:t>25 %  </a:t>
            </a:r>
            <a:r>
              <a:rPr lang="uk-UA" sz="2400" dirty="0" smtClean="0"/>
              <a:t>правильно </a:t>
            </a:r>
            <a:r>
              <a:rPr lang="uk-UA" sz="2400" dirty="0"/>
              <a:t>визначають шляхи передачі </a:t>
            </a:r>
            <a:endParaRPr lang="ru-RU" sz="2400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3202081" y="4512148"/>
            <a:ext cx="537192" cy="24231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10574" y="4293096"/>
            <a:ext cx="5080157" cy="1512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uk-UA" sz="2800" b="1" dirty="0" smtClean="0">
                <a:solidFill>
                  <a:srgbClr val="C00000"/>
                </a:solidFill>
              </a:rPr>
              <a:t>31% </a:t>
            </a:r>
            <a:r>
              <a:rPr lang="uk-UA" sz="2800" dirty="0" smtClean="0">
                <a:solidFill>
                  <a:schemeClr val="tx1"/>
                </a:solidFill>
              </a:rPr>
              <a:t>сайти </a:t>
            </a:r>
            <a:r>
              <a:rPr lang="uk-UA" sz="2800" dirty="0">
                <a:solidFill>
                  <a:schemeClr val="tx1"/>
                </a:solidFill>
              </a:rPr>
              <a:t>в </a:t>
            </a:r>
            <a:r>
              <a:rPr lang="uk-UA" sz="2800" dirty="0" smtClean="0">
                <a:solidFill>
                  <a:schemeClr val="tx1"/>
                </a:solidFill>
              </a:rPr>
              <a:t>Інтернеті</a:t>
            </a:r>
          </a:p>
          <a:p>
            <a:pPr>
              <a:spcBef>
                <a:spcPts val="600"/>
              </a:spcBef>
            </a:pPr>
            <a:r>
              <a:rPr lang="uk-UA" sz="2800" dirty="0" smtClean="0">
                <a:solidFill>
                  <a:schemeClr val="tx1"/>
                </a:solidFill>
              </a:rPr>
              <a:t> </a:t>
            </a:r>
          </a:p>
          <a:p>
            <a:r>
              <a:rPr lang="uk-UA" sz="2800" b="1" dirty="0" smtClean="0">
                <a:solidFill>
                  <a:srgbClr val="C00000"/>
                </a:solidFill>
              </a:rPr>
              <a:t>27% </a:t>
            </a:r>
            <a:r>
              <a:rPr lang="uk-UA" sz="2800" dirty="0" smtClean="0">
                <a:solidFill>
                  <a:schemeClr val="tx1"/>
                </a:solidFill>
              </a:rPr>
              <a:t>лекції/бесіди </a:t>
            </a:r>
            <a:r>
              <a:rPr lang="uk-UA" sz="2800" dirty="0">
                <a:solidFill>
                  <a:schemeClr val="tx1"/>
                </a:solidFill>
              </a:rPr>
              <a:t>у </a:t>
            </a:r>
            <a:r>
              <a:rPr lang="uk-UA" sz="2800" dirty="0" smtClean="0">
                <a:solidFill>
                  <a:schemeClr val="tx1"/>
                </a:solidFill>
              </a:rPr>
              <a:t>навчальних</a:t>
            </a:r>
          </a:p>
          <a:p>
            <a:r>
              <a:rPr lang="uk-UA" sz="2800" dirty="0">
                <a:solidFill>
                  <a:schemeClr val="tx1"/>
                </a:solidFill>
              </a:rPr>
              <a:t> </a:t>
            </a:r>
            <a:r>
              <a:rPr lang="uk-UA" sz="2800" dirty="0" smtClean="0">
                <a:solidFill>
                  <a:schemeClr val="tx1"/>
                </a:solidFill>
              </a:rPr>
              <a:t>        закладах</a:t>
            </a:r>
          </a:p>
          <a:p>
            <a:pPr marL="630238" indent="-630238"/>
            <a:endParaRPr lang="uk-UA" sz="2800" b="1" dirty="0" smtClean="0">
              <a:solidFill>
                <a:srgbClr val="C00000"/>
              </a:solidFill>
            </a:endParaRPr>
          </a:p>
          <a:p>
            <a:pPr marL="630238" indent="-630238"/>
            <a:r>
              <a:rPr lang="uk-UA" sz="2800" b="1" dirty="0" smtClean="0">
                <a:solidFill>
                  <a:srgbClr val="C00000"/>
                </a:solidFill>
              </a:rPr>
              <a:t>24% </a:t>
            </a:r>
            <a:r>
              <a:rPr lang="uk-UA" sz="2800" dirty="0" smtClean="0">
                <a:solidFill>
                  <a:schemeClr val="tx1"/>
                </a:solidFill>
              </a:rPr>
              <a:t>брошури</a:t>
            </a:r>
            <a:r>
              <a:rPr lang="uk-UA" sz="2800" dirty="0">
                <a:solidFill>
                  <a:schemeClr val="tx1"/>
                </a:solidFill>
              </a:rPr>
              <a:t>, буклети, </a:t>
            </a:r>
            <a:r>
              <a:rPr lang="uk-UA" sz="2800" dirty="0" smtClean="0">
                <a:solidFill>
                  <a:schemeClr val="tx1"/>
                </a:solidFill>
              </a:rPr>
              <a:t> </a:t>
            </a:r>
          </a:p>
          <a:p>
            <a:pPr marL="630238" indent="-630238"/>
            <a:r>
              <a:rPr lang="uk-UA" sz="2800" dirty="0">
                <a:solidFill>
                  <a:schemeClr val="tx1"/>
                </a:solidFill>
              </a:rPr>
              <a:t> </a:t>
            </a:r>
            <a:r>
              <a:rPr lang="uk-UA" sz="2800" dirty="0" smtClean="0">
                <a:solidFill>
                  <a:schemeClr val="tx1"/>
                </a:solidFill>
              </a:rPr>
              <a:t>        інформаційні </a:t>
            </a:r>
            <a:r>
              <a:rPr lang="uk-UA" sz="2800" dirty="0">
                <a:solidFill>
                  <a:schemeClr val="tx1"/>
                </a:solidFill>
              </a:rPr>
              <a:t>листівки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7374" y="3948180"/>
            <a:ext cx="2590449" cy="155143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chemeClr val="tx1"/>
                </a:solidFill>
              </a:rPr>
              <a:t>Н</a:t>
            </a:r>
            <a:r>
              <a:rPr lang="uk-UA" sz="2400" dirty="0" smtClean="0">
                <a:solidFill>
                  <a:schemeClr val="tx1"/>
                </a:solidFill>
              </a:rPr>
              <a:t>айбільш популярні і бажані шляхи </a:t>
            </a:r>
            <a:r>
              <a:rPr lang="uk-UA" sz="2400" dirty="0">
                <a:solidFill>
                  <a:schemeClr val="tx1"/>
                </a:solidFill>
              </a:rPr>
              <a:t>отримання </a:t>
            </a:r>
            <a:r>
              <a:rPr lang="uk-UA" sz="2400" dirty="0" smtClean="0">
                <a:solidFill>
                  <a:schemeClr val="tx1"/>
                </a:solidFill>
              </a:rPr>
              <a:t>інформації </a:t>
            </a:r>
            <a:r>
              <a:rPr lang="uk-UA" sz="2400" dirty="0">
                <a:solidFill>
                  <a:schemeClr val="tx1"/>
                </a:solidFill>
              </a:rPr>
              <a:t>про ВІЛ серед </a:t>
            </a:r>
            <a:r>
              <a:rPr lang="uk-UA" sz="2400" dirty="0" smtClean="0">
                <a:solidFill>
                  <a:schemeClr val="tx1"/>
                </a:solidFill>
              </a:rPr>
              <a:t>підлітків 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77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0"/>
            <a:ext cx="8424936" cy="6129844"/>
          </a:xfrm>
          <a:solidFill>
            <a:schemeClr val="bg1"/>
          </a:solidFill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000" b="1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Доступність медико-соціальних послуг</a:t>
            </a:r>
          </a:p>
          <a:p>
            <a:pPr marL="0" indent="0">
              <a:buNone/>
            </a:pP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0511" y="1052736"/>
            <a:ext cx="8784976" cy="551723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0070C0"/>
                </a:solidFill>
              </a:rPr>
              <a:t>81% </a:t>
            </a:r>
            <a:r>
              <a:rPr lang="uk-UA" sz="2400" dirty="0" smtClean="0"/>
              <a:t>звертались хоча б один раз в житті за медико-соціальними послугами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uk-UA" sz="2400" b="1" dirty="0" smtClean="0">
                <a:solidFill>
                  <a:srgbClr val="0070C0"/>
                </a:solidFill>
              </a:rPr>
              <a:t>75</a:t>
            </a:r>
            <a:r>
              <a:rPr lang="uk-UA" sz="2400" b="1" dirty="0">
                <a:solidFill>
                  <a:srgbClr val="0070C0"/>
                </a:solidFill>
              </a:rPr>
              <a:t>% </a:t>
            </a:r>
            <a:r>
              <a:rPr lang="uk-UA" sz="2400" dirty="0" smtClean="0"/>
              <a:t>за </a:t>
            </a:r>
            <a:r>
              <a:rPr lang="uk-UA" sz="2400" dirty="0"/>
              <a:t>останні 12 місяців </a:t>
            </a:r>
            <a:r>
              <a:rPr lang="uk-UA" sz="2400" dirty="0" smtClean="0"/>
              <a:t>зверталися </a:t>
            </a:r>
            <a:r>
              <a:rPr lang="uk-UA" sz="2400" dirty="0"/>
              <a:t>у </a:t>
            </a:r>
            <a:r>
              <a:rPr lang="uk-UA" sz="2400" dirty="0" smtClean="0"/>
              <a:t>поліклініку </a:t>
            </a:r>
            <a:r>
              <a:rPr lang="uk-UA" sz="2400" dirty="0"/>
              <a:t>за </a:t>
            </a:r>
            <a:r>
              <a:rPr lang="uk-UA" sz="2400" dirty="0" smtClean="0"/>
              <a:t>місцем проживання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uk-UA" sz="2400" dirty="0" smtClean="0">
                <a:solidFill>
                  <a:schemeClr val="tx1"/>
                </a:solidFill>
              </a:rPr>
              <a:t>Рівень </a:t>
            </a:r>
            <a:r>
              <a:rPr lang="uk-UA" sz="2400" dirty="0">
                <a:solidFill>
                  <a:schemeClr val="tx1"/>
                </a:solidFill>
              </a:rPr>
              <a:t>охоплення профілактичними програмами серед усіх </a:t>
            </a:r>
            <a:r>
              <a:rPr lang="uk-UA" sz="2400" dirty="0" smtClean="0">
                <a:solidFill>
                  <a:schemeClr val="tx1"/>
                </a:solidFill>
              </a:rPr>
              <a:t>підлітків </a:t>
            </a:r>
            <a:r>
              <a:rPr lang="uk-UA" sz="2400" b="1" dirty="0" smtClean="0">
                <a:solidFill>
                  <a:srgbClr val="0070C0"/>
                </a:solidFill>
              </a:rPr>
              <a:t>49,1</a:t>
            </a:r>
            <a:r>
              <a:rPr lang="uk-UA" sz="2400" b="1" dirty="0">
                <a:solidFill>
                  <a:srgbClr val="0070C0"/>
                </a:solidFill>
              </a:rPr>
              <a:t>%</a:t>
            </a:r>
            <a:endParaRPr lang="ru-RU" sz="2400" b="1" dirty="0">
              <a:solidFill>
                <a:srgbClr val="0070C0"/>
              </a:solidFill>
            </a:endParaRPr>
          </a:p>
          <a:p>
            <a:pPr algn="just">
              <a:lnSpc>
                <a:spcPct val="80000"/>
              </a:lnSpc>
            </a:pPr>
            <a:endParaRPr lang="uk-UA" sz="2400" b="1" dirty="0">
              <a:solidFill>
                <a:srgbClr val="0070C0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uk-UA" sz="2400" b="1" dirty="0" smtClean="0">
                <a:solidFill>
                  <a:schemeClr val="tx1"/>
                </a:solidFill>
              </a:rPr>
              <a:t>Щодо тестування </a:t>
            </a:r>
            <a:r>
              <a:rPr lang="uk-UA" sz="2400" b="1" dirty="0">
                <a:solidFill>
                  <a:schemeClr val="tx1"/>
                </a:solidFill>
              </a:rPr>
              <a:t>на ВІЛ</a:t>
            </a:r>
            <a:r>
              <a:rPr lang="uk-UA" sz="2400" b="1" dirty="0" smtClean="0">
                <a:solidFill>
                  <a:schemeClr val="tx1"/>
                </a:solidFill>
              </a:rPr>
              <a:t>:</a:t>
            </a:r>
          </a:p>
          <a:p>
            <a:pPr marL="285750" indent="-285750" algn="just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sz="2400" b="1" dirty="0" smtClean="0">
                <a:solidFill>
                  <a:srgbClr val="0070C0"/>
                </a:solidFill>
              </a:rPr>
              <a:t>44,5</a:t>
            </a:r>
            <a:r>
              <a:rPr lang="uk-UA" sz="2400" b="1" dirty="0">
                <a:solidFill>
                  <a:srgbClr val="0070C0"/>
                </a:solidFill>
              </a:rPr>
              <a:t>% </a:t>
            </a:r>
            <a:r>
              <a:rPr lang="uk-UA" sz="2400" dirty="0">
                <a:solidFill>
                  <a:schemeClr val="tx1"/>
                </a:solidFill>
              </a:rPr>
              <a:t>знають, куди  звертатися, щоб пройти тест на </a:t>
            </a:r>
            <a:r>
              <a:rPr lang="uk-UA" sz="2400" dirty="0" smtClean="0">
                <a:solidFill>
                  <a:schemeClr val="tx1"/>
                </a:solidFill>
              </a:rPr>
              <a:t>ВІЛ</a:t>
            </a:r>
          </a:p>
          <a:p>
            <a:pPr marL="285750" indent="-285750" algn="just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C00000"/>
                </a:solidFill>
              </a:rPr>
              <a:t>10%</a:t>
            </a:r>
            <a:r>
              <a:rPr lang="uk-UA" sz="2400" b="1" dirty="0">
                <a:solidFill>
                  <a:srgbClr val="0070C0"/>
                </a:solidFill>
              </a:rPr>
              <a:t> </a:t>
            </a:r>
            <a:r>
              <a:rPr lang="uk-UA" sz="2400" dirty="0">
                <a:solidFill>
                  <a:schemeClr val="tx1"/>
                </a:solidFill>
              </a:rPr>
              <a:t>протягом останніх 12 місяців пройшли тестування на ВІЛ </a:t>
            </a:r>
            <a:r>
              <a:rPr lang="uk-UA" sz="2400" dirty="0" smtClean="0">
                <a:solidFill>
                  <a:schemeClr val="tx1"/>
                </a:solidFill>
              </a:rPr>
              <a:t>та </a:t>
            </a:r>
            <a:r>
              <a:rPr lang="uk-UA" sz="2400" dirty="0">
                <a:solidFill>
                  <a:schemeClr val="tx1"/>
                </a:solidFill>
              </a:rPr>
              <a:t>одержали його </a:t>
            </a:r>
            <a:r>
              <a:rPr lang="uk-UA" sz="2400" dirty="0" smtClean="0">
                <a:solidFill>
                  <a:schemeClr val="tx1"/>
                </a:solidFill>
              </a:rPr>
              <a:t>результат</a:t>
            </a:r>
          </a:p>
          <a:p>
            <a:pPr algn="just">
              <a:lnSpc>
                <a:spcPct val="80000"/>
              </a:lnSpc>
            </a:pPr>
            <a:endParaRPr lang="uk-UA" sz="2400" dirty="0" smtClean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uk-UA" sz="2400" b="1" dirty="0" smtClean="0">
                <a:solidFill>
                  <a:schemeClr val="tx1"/>
                </a:solidFill>
              </a:rPr>
              <a:t>Щодо тестування </a:t>
            </a:r>
            <a:r>
              <a:rPr lang="uk-UA" sz="2400" b="1" dirty="0">
                <a:solidFill>
                  <a:schemeClr val="tx1"/>
                </a:solidFill>
              </a:rPr>
              <a:t>на Гепатит С</a:t>
            </a:r>
            <a:r>
              <a:rPr lang="uk-UA" sz="2400" b="1" dirty="0" smtClean="0">
                <a:solidFill>
                  <a:schemeClr val="tx1"/>
                </a:solidFill>
              </a:rPr>
              <a:t>:</a:t>
            </a:r>
          </a:p>
          <a:p>
            <a:pPr marL="285750" indent="-285750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sz="2400" b="1" dirty="0" smtClean="0">
                <a:solidFill>
                  <a:srgbClr val="0070C0"/>
                </a:solidFill>
              </a:rPr>
              <a:t>9</a:t>
            </a:r>
            <a:r>
              <a:rPr lang="uk-UA" sz="2400" b="1" dirty="0">
                <a:solidFill>
                  <a:srgbClr val="0070C0"/>
                </a:solidFill>
              </a:rPr>
              <a:t>% </a:t>
            </a:r>
            <a:r>
              <a:rPr lang="uk-UA" sz="2400" dirty="0"/>
              <a:t>робили тест на наявність гепатиту </a:t>
            </a:r>
            <a:r>
              <a:rPr lang="uk-UA" sz="2400" dirty="0" smtClean="0"/>
              <a:t>С</a:t>
            </a:r>
            <a:endParaRPr lang="uk-UA" sz="2400" dirty="0"/>
          </a:p>
          <a:p>
            <a:pPr marL="285750" indent="-285750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0070C0"/>
                </a:solidFill>
              </a:rPr>
              <a:t>8% </a:t>
            </a:r>
            <a:r>
              <a:rPr lang="uk-UA" sz="2400" dirty="0"/>
              <a:t>не впевнені, чи здавали вони цей </a:t>
            </a:r>
            <a:r>
              <a:rPr lang="uk-UA" sz="2400" dirty="0" smtClean="0"/>
              <a:t>тест</a:t>
            </a:r>
            <a:endParaRPr lang="uk-UA" sz="2400" dirty="0"/>
          </a:p>
          <a:p>
            <a:pPr marL="285750" indent="-285750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0070C0"/>
                </a:solidFill>
              </a:rPr>
              <a:t>2% </a:t>
            </a:r>
            <a:r>
              <a:rPr lang="uk-UA" sz="2400" dirty="0"/>
              <a:t>повідомили про виявлену в них наявність вірусу гепатиту С </a:t>
            </a:r>
            <a:endParaRPr lang="uk-UA" dirty="0" smtClean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842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335846"/>
            <a:ext cx="8568952" cy="607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400" b="1" dirty="0"/>
              <a:t>33%  </a:t>
            </a:r>
            <a:r>
              <a:rPr lang="uk-UA" sz="2400" dirty="0"/>
              <a:t>хоча б раз в житті затримувалися </a:t>
            </a:r>
            <a:r>
              <a:rPr lang="uk-UA" sz="2400" b="1" dirty="0">
                <a:solidFill>
                  <a:srgbClr val="002060"/>
                </a:solidFill>
              </a:rPr>
              <a:t>представниками органів правопорядку</a:t>
            </a:r>
            <a:r>
              <a:rPr lang="uk-UA" sz="2400" dirty="0"/>
              <a:t>: </a:t>
            </a:r>
            <a:r>
              <a:rPr lang="uk-UA" sz="2400" b="1" dirty="0"/>
              <a:t>хлопці (39%), дівчата (22%)</a:t>
            </a:r>
            <a:endParaRPr lang="ru-RU" sz="2400" dirty="0"/>
          </a:p>
          <a:p>
            <a:r>
              <a:rPr lang="uk-UA" sz="2400" b="1" dirty="0"/>
              <a:t> </a:t>
            </a:r>
            <a:endParaRPr lang="ru-RU" sz="2400" dirty="0"/>
          </a:p>
          <a:p>
            <a:r>
              <a:rPr lang="uk-UA" sz="2400" b="1" u="sng" dirty="0">
                <a:solidFill>
                  <a:srgbClr val="002060"/>
                </a:solidFill>
              </a:rPr>
              <a:t>ДОСВІД ПЕРЕЖИВАННЯ </a:t>
            </a:r>
            <a:r>
              <a:rPr lang="uk-UA" sz="2400" b="1" u="sng" dirty="0" smtClean="0">
                <a:solidFill>
                  <a:srgbClr val="002060"/>
                </a:solidFill>
              </a:rPr>
              <a:t>НАСИЛЬСТВА</a:t>
            </a:r>
          </a:p>
          <a:p>
            <a:endParaRPr lang="ru-RU" sz="500" u="sng" dirty="0">
              <a:solidFill>
                <a:srgbClr val="002060"/>
              </a:solidFill>
            </a:endParaRPr>
          </a:p>
          <a:p>
            <a:r>
              <a:rPr lang="uk-UA" sz="2400" b="1" dirty="0"/>
              <a:t>За останні 12 місяців підлітки піддавалися:</a:t>
            </a:r>
            <a:endParaRPr lang="ru-RU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2400" b="1" dirty="0"/>
              <a:t>85% </a:t>
            </a:r>
            <a:r>
              <a:rPr lang="uk-UA" sz="2400" dirty="0"/>
              <a:t>психологічному насильству</a:t>
            </a:r>
            <a:endParaRPr lang="ru-RU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2400" b="1" dirty="0"/>
              <a:t>57% </a:t>
            </a:r>
            <a:r>
              <a:rPr lang="uk-UA" sz="2400" dirty="0"/>
              <a:t> фінансовому насильству </a:t>
            </a:r>
            <a:endParaRPr lang="ru-RU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2400" b="1" dirty="0"/>
              <a:t>19% </a:t>
            </a:r>
            <a:r>
              <a:rPr lang="uk-UA" sz="2400" dirty="0"/>
              <a:t>сексуальному насильству </a:t>
            </a:r>
            <a:endParaRPr lang="ru-RU" sz="2400" dirty="0"/>
          </a:p>
          <a:p>
            <a:r>
              <a:rPr lang="uk-UA" sz="2400" b="1" dirty="0"/>
              <a:t> </a:t>
            </a:r>
            <a:endParaRPr lang="ru-RU" sz="2400" dirty="0"/>
          </a:p>
          <a:p>
            <a:r>
              <a:rPr lang="uk-UA" sz="2400" b="1" u="sng" dirty="0">
                <a:solidFill>
                  <a:srgbClr val="002060"/>
                </a:solidFill>
              </a:rPr>
              <a:t>ДОСВІД БУЛЛІНГУ</a:t>
            </a:r>
            <a:endParaRPr lang="ru-RU" sz="2400" b="1" u="sng" dirty="0">
              <a:solidFill>
                <a:srgbClr val="00206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2400" b="1" dirty="0"/>
              <a:t>47% </a:t>
            </a:r>
            <a:r>
              <a:rPr lang="uk-UA" sz="2400" dirty="0"/>
              <a:t>мали досвід приниження іншими підлітками </a:t>
            </a:r>
            <a:endParaRPr lang="ru-RU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2400" b="1" dirty="0"/>
              <a:t>38% </a:t>
            </a:r>
            <a:r>
              <a:rPr lang="uk-UA" sz="2400" dirty="0"/>
              <a:t>самі брали участь у </a:t>
            </a:r>
            <a:r>
              <a:rPr lang="uk-UA" sz="2400" dirty="0" err="1"/>
              <a:t>буллінгу</a:t>
            </a:r>
            <a:endParaRPr lang="ru-RU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2400" dirty="0"/>
              <a:t>Дівчат </a:t>
            </a:r>
            <a:r>
              <a:rPr lang="uk-UA" sz="2400" dirty="0" smtClean="0"/>
              <a:t>частіше принижували</a:t>
            </a:r>
            <a:r>
              <a:rPr lang="uk-UA" sz="2400" dirty="0"/>
              <a:t>, </a:t>
            </a:r>
            <a:r>
              <a:rPr lang="uk-UA" sz="2400" dirty="0" smtClean="0"/>
              <a:t>ніж </a:t>
            </a:r>
            <a:r>
              <a:rPr lang="uk-UA" sz="2400" dirty="0"/>
              <a:t>хлопців (52% та 45% </a:t>
            </a:r>
            <a:r>
              <a:rPr lang="uk-UA" sz="2400" dirty="0" smtClean="0"/>
              <a:t>відп.) </a:t>
            </a:r>
            <a:endParaRPr lang="ru-RU" sz="2400" dirty="0"/>
          </a:p>
          <a:p>
            <a:r>
              <a:rPr lang="uk-UA" sz="2400" dirty="0"/>
              <a:t>У разі переживання приниження: </a:t>
            </a:r>
            <a:endParaRPr lang="ru-RU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2400" b="1" dirty="0"/>
              <a:t>45% </a:t>
            </a:r>
            <a:r>
              <a:rPr lang="uk-UA" sz="2400" dirty="0"/>
              <a:t>підлітків ділилися даною ситуацією з друзями</a:t>
            </a:r>
            <a:endParaRPr lang="ru-RU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C00000"/>
                </a:solidFill>
              </a:rPr>
              <a:t>42%</a:t>
            </a:r>
            <a:r>
              <a:rPr lang="uk-UA" sz="2400" b="1" dirty="0"/>
              <a:t> </a:t>
            </a:r>
            <a:r>
              <a:rPr lang="uk-UA" sz="2400" dirty="0" smtClean="0"/>
              <a:t>взагалі </a:t>
            </a:r>
            <a:r>
              <a:rPr lang="uk-UA" sz="2400" dirty="0"/>
              <a:t>нікуди не зверталися та нікому не розповідали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8113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79907" y="1116025"/>
            <a:ext cx="8064896" cy="44711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chemeClr val="tx1"/>
                </a:solidFill>
              </a:rPr>
              <a:t>Усі підлітки </a:t>
            </a:r>
            <a:r>
              <a:rPr lang="uk-UA" sz="2400" dirty="0" smtClean="0">
                <a:solidFill>
                  <a:schemeClr val="tx1"/>
                </a:solidFill>
              </a:rPr>
              <a:t>зазначають, що отримують </a:t>
            </a:r>
            <a:r>
              <a:rPr lang="uk-UA" sz="2400" dirty="0">
                <a:solidFill>
                  <a:schemeClr val="tx1"/>
                </a:solidFill>
              </a:rPr>
              <a:t>освіту у навчальних закладах: школа, школа-інтернат, </a:t>
            </a:r>
            <a:r>
              <a:rPr lang="uk-UA" sz="2400" dirty="0" smtClean="0">
                <a:solidFill>
                  <a:schemeClr val="tx1"/>
                </a:solidFill>
              </a:rPr>
              <a:t>училище, </a:t>
            </a:r>
            <a:r>
              <a:rPr lang="uk-UA" sz="2400" dirty="0">
                <a:solidFill>
                  <a:schemeClr val="tx1"/>
                </a:solidFill>
              </a:rPr>
              <a:t>коледж, технікум, </a:t>
            </a:r>
            <a:r>
              <a:rPr lang="uk-UA" sz="2400" dirty="0" smtClean="0">
                <a:solidFill>
                  <a:schemeClr val="tx1"/>
                </a:solidFill>
              </a:rPr>
              <a:t>університет.</a:t>
            </a:r>
          </a:p>
          <a:p>
            <a:endParaRPr lang="uk-UA" sz="24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 smtClean="0">
                <a:solidFill>
                  <a:schemeClr val="tx1"/>
                </a:solidFill>
              </a:rPr>
              <a:t>Часто підлітки прогулюють навчання і займаються у цей час тимчасовими підробітками.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24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chemeClr val="tx1"/>
                </a:solidFill>
              </a:rPr>
              <a:t>Найпоширенішим фактором, який підштовхує підлітків проводити більше часу на вулиці є конфлікти та проблеми з батьками, які не приділяють належної уваги дітям, вживають алкоголь та застосовують фізичне </a:t>
            </a:r>
            <a:r>
              <a:rPr lang="uk-UA" sz="2400" dirty="0" smtClean="0">
                <a:solidFill>
                  <a:schemeClr val="tx1"/>
                </a:solidFill>
              </a:rPr>
              <a:t>насильство.</a:t>
            </a:r>
            <a:endParaRPr lang="ru-RU" sz="2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AutoShape 5" descr="Картинки по запросу работа учеба на веса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64278" y="161918"/>
            <a:ext cx="78961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ШВИДКА ОЦІНКА СИТУАЦІЇ  </a:t>
            </a:r>
          </a:p>
          <a:p>
            <a:pPr algn="ctr"/>
            <a:r>
              <a:rPr lang="uk-UA" sz="2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В </a:t>
            </a:r>
            <a:r>
              <a:rPr lang="ru-RU" sz="2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ДОНЕЦЬКІЙ ТА</a:t>
            </a:r>
            <a:r>
              <a:rPr lang="uk-UA" sz="2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 ЛУГАНСЬКІЙ ОБЛАСТЯХ</a:t>
            </a:r>
            <a:endParaRPr lang="ru-RU" sz="28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8600" y="5681217"/>
            <a:ext cx="86648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Palatino Linotype" pitchFamily="18" charset="0"/>
              </a:rPr>
              <a:t>Географія</a:t>
            </a:r>
            <a:r>
              <a:rPr lang="uk-UA" dirty="0">
                <a:latin typeface="Palatino Linotype" pitchFamily="18" charset="0"/>
              </a:rPr>
              <a:t>:  </a:t>
            </a:r>
            <a:r>
              <a:rPr lang="ru-RU" i="1" dirty="0" err="1">
                <a:latin typeface="Palatino Linotype" pitchFamily="18" charset="0"/>
              </a:rPr>
              <a:t>Донецька</a:t>
            </a:r>
            <a:r>
              <a:rPr lang="uk-UA" i="1" dirty="0">
                <a:latin typeface="Palatino Linotype" pitchFamily="18" charset="0"/>
              </a:rPr>
              <a:t> область:</a:t>
            </a:r>
            <a:r>
              <a:rPr lang="uk-UA" dirty="0">
                <a:latin typeface="Palatino Linotype" pitchFamily="18" charset="0"/>
              </a:rPr>
              <a:t> мм. </a:t>
            </a:r>
            <a:r>
              <a:rPr lang="uk-UA" dirty="0" err="1">
                <a:latin typeface="Palatino Linotype" pitchFamily="18" charset="0"/>
              </a:rPr>
              <a:t>Бахмут</a:t>
            </a:r>
            <a:r>
              <a:rPr lang="uk-UA" dirty="0">
                <a:latin typeface="Palatino Linotype" pitchFamily="18" charset="0"/>
              </a:rPr>
              <a:t>, Краматорськ, Слов’янськ;  </a:t>
            </a:r>
            <a:r>
              <a:rPr lang="uk-UA" i="1" dirty="0">
                <a:latin typeface="Palatino Linotype" pitchFamily="18" charset="0"/>
              </a:rPr>
              <a:t>Луганська область:</a:t>
            </a:r>
            <a:r>
              <a:rPr lang="uk-UA" b="1" dirty="0">
                <a:latin typeface="Palatino Linotype" pitchFamily="18" charset="0"/>
              </a:rPr>
              <a:t> </a:t>
            </a:r>
            <a:r>
              <a:rPr lang="uk-UA" dirty="0">
                <a:latin typeface="Palatino Linotype" pitchFamily="18" charset="0"/>
              </a:rPr>
              <a:t>мм. Сєвєродонецьк, Лисичанськ, </a:t>
            </a:r>
            <a:r>
              <a:rPr lang="uk-UA" dirty="0" smtClean="0">
                <a:latin typeface="Palatino Linotype" pitchFamily="18" charset="0"/>
              </a:rPr>
              <a:t>Рубіжне</a:t>
            </a:r>
          </a:p>
          <a:p>
            <a:r>
              <a:rPr lang="uk-UA" b="1" dirty="0" smtClean="0">
                <a:latin typeface="Palatino Linotype" pitchFamily="18" charset="0"/>
              </a:rPr>
              <a:t>Методи: </a:t>
            </a:r>
            <a:r>
              <a:rPr lang="uk-UA" dirty="0" smtClean="0">
                <a:latin typeface="Palatino Linotype" pitchFamily="18" charset="0"/>
              </a:rPr>
              <a:t>інтерв'ю та групові інтерв'ю з експертами та підлітками</a:t>
            </a:r>
            <a:endParaRPr lang="uk-UA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04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3103</TotalTime>
  <Words>1047</Words>
  <Application>Microsoft Office PowerPoint</Application>
  <PresentationFormat>Экран (4:3)</PresentationFormat>
  <Paragraphs>161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UISR1</cp:lastModifiedBy>
  <cp:revision>237</cp:revision>
  <cp:lastPrinted>2015-09-04T11:51:09Z</cp:lastPrinted>
  <dcterms:created xsi:type="dcterms:W3CDTF">2015-09-03T12:03:51Z</dcterms:created>
  <dcterms:modified xsi:type="dcterms:W3CDTF">2018-04-12T00:04:47Z</dcterms:modified>
</cp:coreProperties>
</file>