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6"/>
  </p:notesMasterIdLst>
  <p:sldIdLst>
    <p:sldId id="256" r:id="rId3"/>
    <p:sldId id="329" r:id="rId4"/>
    <p:sldId id="332" r:id="rId5"/>
    <p:sldId id="330" r:id="rId6"/>
    <p:sldId id="333" r:id="rId7"/>
    <p:sldId id="337" r:id="rId8"/>
    <p:sldId id="346" r:id="rId9"/>
    <p:sldId id="313" r:id="rId10"/>
    <p:sldId id="285" r:id="rId11"/>
    <p:sldId id="314" r:id="rId12"/>
    <p:sldId id="306" r:id="rId13"/>
    <p:sldId id="265" r:id="rId14"/>
    <p:sldId id="338" r:id="rId15"/>
    <p:sldId id="308" r:id="rId16"/>
    <p:sldId id="334" r:id="rId17"/>
    <p:sldId id="345" r:id="rId18"/>
    <p:sldId id="335" r:id="rId19"/>
    <p:sldId id="341" r:id="rId20"/>
    <p:sldId id="342" r:id="rId21"/>
    <p:sldId id="343" r:id="rId22"/>
    <p:sldId id="344" r:id="rId23"/>
    <p:sldId id="303" r:id="rId24"/>
    <p:sldId id="287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0C28E-B643-44D0-BEBB-7C1DC01B9AC8}" type="doc">
      <dgm:prSet loTypeId="urn:microsoft.com/office/officeart/2009/layout/CircleArrowProcess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7049A21-D591-4E86-BAD5-A01056B0351D}">
      <dgm:prSet phldrT="[Текст]"/>
      <dgm:spPr/>
      <dgm:t>
        <a:bodyPr/>
        <a:lstStyle/>
        <a:p>
          <a:r>
            <a:rPr lang="uk-UA" dirty="0"/>
            <a:t>Робота із дитиною</a:t>
          </a:r>
          <a:r>
            <a:rPr lang="en-US" dirty="0"/>
            <a:t>/</a:t>
          </a:r>
          <a:r>
            <a:rPr lang="uk-UA" dirty="0"/>
            <a:t>дітьми</a:t>
          </a:r>
        </a:p>
      </dgm:t>
    </dgm:pt>
    <dgm:pt modelId="{EC391DDC-AB0D-4E83-9C93-F21B4C89B641}" type="parTrans" cxnId="{F468F09C-8A2D-4B2E-A7CA-C72F1F61BAC9}">
      <dgm:prSet/>
      <dgm:spPr/>
      <dgm:t>
        <a:bodyPr/>
        <a:lstStyle/>
        <a:p>
          <a:endParaRPr lang="uk-UA"/>
        </a:p>
      </dgm:t>
    </dgm:pt>
    <dgm:pt modelId="{F9B068B3-62C3-4224-AE19-6E931CEA6EAA}" type="sibTrans" cxnId="{F468F09C-8A2D-4B2E-A7CA-C72F1F61BAC9}">
      <dgm:prSet/>
      <dgm:spPr/>
      <dgm:t>
        <a:bodyPr/>
        <a:lstStyle/>
        <a:p>
          <a:endParaRPr lang="uk-UA"/>
        </a:p>
      </dgm:t>
    </dgm:pt>
    <dgm:pt modelId="{6EBB85A6-F5C0-46FF-BCF9-0B9765D1DC2A}">
      <dgm:prSet phldrT="[Текст]"/>
      <dgm:spPr/>
      <dgm:t>
        <a:bodyPr/>
        <a:lstStyle/>
        <a:p>
          <a:r>
            <a:rPr lang="uk-UA" dirty="0"/>
            <a:t>Робота із біологічною сім'єю</a:t>
          </a:r>
        </a:p>
      </dgm:t>
    </dgm:pt>
    <dgm:pt modelId="{1743DA68-4C3C-4DC7-80A4-4883E86764D7}" type="parTrans" cxnId="{B625DEC1-34FC-4ABE-9B84-789E56B3214E}">
      <dgm:prSet/>
      <dgm:spPr/>
      <dgm:t>
        <a:bodyPr/>
        <a:lstStyle/>
        <a:p>
          <a:endParaRPr lang="uk-UA"/>
        </a:p>
      </dgm:t>
    </dgm:pt>
    <dgm:pt modelId="{7F3F96D5-BB21-4224-B332-22656758E615}" type="sibTrans" cxnId="{B625DEC1-34FC-4ABE-9B84-789E56B3214E}">
      <dgm:prSet/>
      <dgm:spPr/>
      <dgm:t>
        <a:bodyPr/>
        <a:lstStyle/>
        <a:p>
          <a:endParaRPr lang="uk-UA"/>
        </a:p>
      </dgm:t>
    </dgm:pt>
    <dgm:pt modelId="{8C611842-F6F1-424E-8DE2-1F17AFE6005E}">
      <dgm:prSet phldrT="[Текст]"/>
      <dgm:spPr/>
      <dgm:t>
        <a:bodyPr/>
        <a:lstStyle/>
        <a:p>
          <a:r>
            <a:rPr lang="uk-UA" dirty="0"/>
            <a:t>Пошук нової родини</a:t>
          </a:r>
        </a:p>
      </dgm:t>
    </dgm:pt>
    <dgm:pt modelId="{4320D43F-066B-4C4D-AD64-D1AE21F8B57E}" type="parTrans" cxnId="{F57C0414-EE99-4BA7-B1B2-45DCFE29593E}">
      <dgm:prSet/>
      <dgm:spPr/>
      <dgm:t>
        <a:bodyPr/>
        <a:lstStyle/>
        <a:p>
          <a:endParaRPr lang="uk-UA"/>
        </a:p>
      </dgm:t>
    </dgm:pt>
    <dgm:pt modelId="{02A45384-750B-4CFC-BE1A-820B3A3361E9}" type="sibTrans" cxnId="{F57C0414-EE99-4BA7-B1B2-45DCFE29593E}">
      <dgm:prSet/>
      <dgm:spPr/>
      <dgm:t>
        <a:bodyPr/>
        <a:lstStyle/>
        <a:p>
          <a:endParaRPr lang="uk-UA"/>
        </a:p>
      </dgm:t>
    </dgm:pt>
    <dgm:pt modelId="{45ABAAA3-6C2C-47E1-8F3F-5857469E82C6}" type="pres">
      <dgm:prSet presAssocID="{CA30C28E-B643-44D0-BEBB-7C1DC01B9AC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5267AEB-D449-46C5-9E41-51D33702CEE2}" type="pres">
      <dgm:prSet presAssocID="{37049A21-D591-4E86-BAD5-A01056B0351D}" presName="Accent1" presStyleCnt="0"/>
      <dgm:spPr/>
    </dgm:pt>
    <dgm:pt modelId="{427B9C09-E5FD-421A-B70F-721DF4A01E23}" type="pres">
      <dgm:prSet presAssocID="{37049A21-D591-4E86-BAD5-A01056B0351D}" presName="Accent" presStyleLbl="node1" presStyleIdx="0" presStyleCnt="3"/>
      <dgm:spPr/>
    </dgm:pt>
    <dgm:pt modelId="{B47982CE-00C5-4471-BB39-29B000EF8513}" type="pres">
      <dgm:prSet presAssocID="{37049A21-D591-4E86-BAD5-A01056B035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9B0487-25F3-4E79-8730-64E541BCE650}" type="pres">
      <dgm:prSet presAssocID="{6EBB85A6-F5C0-46FF-BCF9-0B9765D1DC2A}" presName="Accent2" presStyleCnt="0"/>
      <dgm:spPr/>
    </dgm:pt>
    <dgm:pt modelId="{29FC2402-EEB2-4BD9-B701-93452B960002}" type="pres">
      <dgm:prSet presAssocID="{6EBB85A6-F5C0-46FF-BCF9-0B9765D1DC2A}" presName="Accent" presStyleLbl="node1" presStyleIdx="1" presStyleCnt="3"/>
      <dgm:spPr/>
    </dgm:pt>
    <dgm:pt modelId="{C987FD8D-04F3-4321-BDC9-C6FBF85897C2}" type="pres">
      <dgm:prSet presAssocID="{6EBB85A6-F5C0-46FF-BCF9-0B9765D1DC2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2A9A3D-FE41-44E9-85D1-209665750B15}" type="pres">
      <dgm:prSet presAssocID="{8C611842-F6F1-424E-8DE2-1F17AFE6005E}" presName="Accent3" presStyleCnt="0"/>
      <dgm:spPr/>
    </dgm:pt>
    <dgm:pt modelId="{6C7C1E8B-42B4-4098-9F93-A0FF98D1ADFF}" type="pres">
      <dgm:prSet presAssocID="{8C611842-F6F1-424E-8DE2-1F17AFE6005E}" presName="Accent" presStyleLbl="node1" presStyleIdx="2" presStyleCnt="3"/>
      <dgm:spPr/>
    </dgm:pt>
    <dgm:pt modelId="{FE4A3E69-0466-453F-B40C-FA71DD3E2E1F}" type="pres">
      <dgm:prSet presAssocID="{8C611842-F6F1-424E-8DE2-1F17AFE6005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DDF00F0-E4C0-4DBF-B31F-AEB5D75CEB34}" type="presOf" srcId="{6EBB85A6-F5C0-46FF-BCF9-0B9765D1DC2A}" destId="{C987FD8D-04F3-4321-BDC9-C6FBF85897C2}" srcOrd="0" destOrd="0" presId="urn:microsoft.com/office/officeart/2009/layout/CircleArrowProcess"/>
    <dgm:cxn modelId="{41545BCE-5119-48BF-97A6-64DA03B97450}" type="presOf" srcId="{CA30C28E-B643-44D0-BEBB-7C1DC01B9AC8}" destId="{45ABAAA3-6C2C-47E1-8F3F-5857469E82C6}" srcOrd="0" destOrd="0" presId="urn:microsoft.com/office/officeart/2009/layout/CircleArrowProcess"/>
    <dgm:cxn modelId="{D2846581-839A-4139-9131-155B35494475}" type="presOf" srcId="{8C611842-F6F1-424E-8DE2-1F17AFE6005E}" destId="{FE4A3E69-0466-453F-B40C-FA71DD3E2E1F}" srcOrd="0" destOrd="0" presId="urn:microsoft.com/office/officeart/2009/layout/CircleArrowProcess"/>
    <dgm:cxn modelId="{B625DEC1-34FC-4ABE-9B84-789E56B3214E}" srcId="{CA30C28E-B643-44D0-BEBB-7C1DC01B9AC8}" destId="{6EBB85A6-F5C0-46FF-BCF9-0B9765D1DC2A}" srcOrd="1" destOrd="0" parTransId="{1743DA68-4C3C-4DC7-80A4-4883E86764D7}" sibTransId="{7F3F96D5-BB21-4224-B332-22656758E615}"/>
    <dgm:cxn modelId="{F57C0414-EE99-4BA7-B1B2-45DCFE29593E}" srcId="{CA30C28E-B643-44D0-BEBB-7C1DC01B9AC8}" destId="{8C611842-F6F1-424E-8DE2-1F17AFE6005E}" srcOrd="2" destOrd="0" parTransId="{4320D43F-066B-4C4D-AD64-D1AE21F8B57E}" sibTransId="{02A45384-750B-4CFC-BE1A-820B3A3361E9}"/>
    <dgm:cxn modelId="{F468F09C-8A2D-4B2E-A7CA-C72F1F61BAC9}" srcId="{CA30C28E-B643-44D0-BEBB-7C1DC01B9AC8}" destId="{37049A21-D591-4E86-BAD5-A01056B0351D}" srcOrd="0" destOrd="0" parTransId="{EC391DDC-AB0D-4E83-9C93-F21B4C89B641}" sibTransId="{F9B068B3-62C3-4224-AE19-6E931CEA6EAA}"/>
    <dgm:cxn modelId="{07FD3A1E-848E-4F53-AAFC-49B5B6F189F6}" type="presOf" srcId="{37049A21-D591-4E86-BAD5-A01056B0351D}" destId="{B47982CE-00C5-4471-BB39-29B000EF8513}" srcOrd="0" destOrd="0" presId="urn:microsoft.com/office/officeart/2009/layout/CircleArrowProcess"/>
    <dgm:cxn modelId="{B0DFB9F2-D66C-4038-AC54-9C72A86A596B}" type="presParOf" srcId="{45ABAAA3-6C2C-47E1-8F3F-5857469E82C6}" destId="{F5267AEB-D449-46C5-9E41-51D33702CEE2}" srcOrd="0" destOrd="0" presId="urn:microsoft.com/office/officeart/2009/layout/CircleArrowProcess"/>
    <dgm:cxn modelId="{AEADDE3B-FF7E-4697-ADF8-5EB645003599}" type="presParOf" srcId="{F5267AEB-D449-46C5-9E41-51D33702CEE2}" destId="{427B9C09-E5FD-421A-B70F-721DF4A01E23}" srcOrd="0" destOrd="0" presId="urn:microsoft.com/office/officeart/2009/layout/CircleArrowProcess"/>
    <dgm:cxn modelId="{6B993865-0B94-48EE-84E7-7565CB285E4A}" type="presParOf" srcId="{45ABAAA3-6C2C-47E1-8F3F-5857469E82C6}" destId="{B47982CE-00C5-4471-BB39-29B000EF8513}" srcOrd="1" destOrd="0" presId="urn:microsoft.com/office/officeart/2009/layout/CircleArrowProcess"/>
    <dgm:cxn modelId="{4807B109-983D-437C-B329-B5220F61F62A}" type="presParOf" srcId="{45ABAAA3-6C2C-47E1-8F3F-5857469E82C6}" destId="{0F9B0487-25F3-4E79-8730-64E541BCE650}" srcOrd="2" destOrd="0" presId="urn:microsoft.com/office/officeart/2009/layout/CircleArrowProcess"/>
    <dgm:cxn modelId="{B9B4F721-60A4-4DAD-8BBA-0059B9C11B45}" type="presParOf" srcId="{0F9B0487-25F3-4E79-8730-64E541BCE650}" destId="{29FC2402-EEB2-4BD9-B701-93452B960002}" srcOrd="0" destOrd="0" presId="urn:microsoft.com/office/officeart/2009/layout/CircleArrowProcess"/>
    <dgm:cxn modelId="{559A2973-3DC9-47DC-A684-42FC5DD6C7EA}" type="presParOf" srcId="{45ABAAA3-6C2C-47E1-8F3F-5857469E82C6}" destId="{C987FD8D-04F3-4321-BDC9-C6FBF85897C2}" srcOrd="3" destOrd="0" presId="urn:microsoft.com/office/officeart/2009/layout/CircleArrowProcess"/>
    <dgm:cxn modelId="{B4764762-9041-436D-B81A-74566A2F583C}" type="presParOf" srcId="{45ABAAA3-6C2C-47E1-8F3F-5857469E82C6}" destId="{DE2A9A3D-FE41-44E9-85D1-209665750B15}" srcOrd="4" destOrd="0" presId="urn:microsoft.com/office/officeart/2009/layout/CircleArrowProcess"/>
    <dgm:cxn modelId="{A1919F20-D79E-4981-B1D6-F39A278F0563}" type="presParOf" srcId="{DE2A9A3D-FE41-44E9-85D1-209665750B15}" destId="{6C7C1E8B-42B4-4098-9F93-A0FF98D1ADFF}" srcOrd="0" destOrd="0" presId="urn:microsoft.com/office/officeart/2009/layout/CircleArrowProcess"/>
    <dgm:cxn modelId="{F97ECD67-0D87-49FB-8143-F5B42DC91309}" type="presParOf" srcId="{45ABAAA3-6C2C-47E1-8F3F-5857469E82C6}" destId="{FE4A3E69-0466-453F-B40C-FA71DD3E2E1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9C09-E5FD-421A-B70F-721DF4A01E23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982CE-00C5-4471-BB39-29B000EF8513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Робота із дитиною</a:t>
          </a:r>
          <a:r>
            <a:rPr lang="en-US" sz="1500" kern="1200" dirty="0"/>
            <a:t>/</a:t>
          </a:r>
          <a:r>
            <a:rPr lang="uk-UA" sz="1500" kern="1200" dirty="0"/>
            <a:t>дітьми</a:t>
          </a:r>
        </a:p>
      </dsp:txBody>
      <dsp:txXfrm>
        <a:off x="3698614" y="941764"/>
        <a:ext cx="1449298" cy="724475"/>
      </dsp:txXfrm>
    </dsp:sp>
    <dsp:sp modelId="{29FC2402-EEB2-4BD9-B701-93452B960002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7FD8D-04F3-4321-BDC9-C6FBF85897C2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Робота із біологічною сім'єю</a:t>
          </a:r>
        </a:p>
      </dsp:txBody>
      <dsp:txXfrm>
        <a:off x="2977148" y="2449237"/>
        <a:ext cx="1449298" cy="724475"/>
      </dsp:txXfrm>
    </dsp:sp>
    <dsp:sp modelId="{6C7C1E8B-42B4-4098-9F93-A0FF98D1ADFF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4A3E69-0466-453F-B40C-FA71DD3E2E1F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Пошук нової родини</a:t>
          </a:r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C893A-76BA-42B9-A5CB-515E3C4F58E8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30744-E0AB-4756-8BF2-A55E49034B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37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xmlns="" id="{8E97E3F6-F694-40EF-AD2F-83FCCCF41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xmlns="" id="{1826EB0D-8551-4638-A556-8CA3BB12C2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altLang="ru-RU"/>
              <a:t> </a:t>
            </a:r>
            <a:endParaRPr lang="en-US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xmlns="" id="{5D059613-6B75-4B85-96FC-6B96CA12A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E9691-4BB3-481A-B396-141CD957992F}" type="slidenum">
              <a:rPr lang="uk-UA" altLang="ru-R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altLang="ru-RU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6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9862A-874E-407C-B461-B2740CF94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1227A97-21DB-4142-A3E5-FD33E1805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433054E-66D2-4776-9205-7AC86ADF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51AC8EC-1ACD-4526-87F8-11A0C58E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236A3BE-9750-4130-826C-5F78532F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5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16058-2D08-4451-B367-75B07A32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49B26071-501E-4B92-B0B8-C9EF87557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F5902DA-048D-4E2C-9939-24BE7415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E46536D-6FB0-4551-80A3-FBA0EF7E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7F60815-3B07-463D-9BE6-FC064819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16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9BF8F5E5-C5DC-41EF-949F-ACA0D13F2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012B4461-09ED-425C-A95D-2DB33BFEA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2AC3940-5768-4C80-8E3B-96CBAE75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F699380-ADE2-4C70-AB8C-A458DC04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779C06A-0DB9-48DD-AF20-59CA0D1E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8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pic>
        <p:nvPicPr>
          <p:cNvPr id="10" name="Picture 19" descr="logo_p4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1" y="5445126"/>
            <a:ext cx="407881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723" y="1935480"/>
            <a:ext cx="7982677" cy="3437736"/>
          </a:xfrm>
        </p:spPr>
        <p:txBody>
          <a:bodyPr bIns="1224000"/>
          <a:lstStyle>
            <a:lvl1pPr>
              <a:defRPr sz="20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>
                <a:latin typeface="Candar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75520" y="704088"/>
            <a:ext cx="9806880" cy="1143000"/>
          </a:xfrm>
        </p:spPr>
        <p:txBody>
          <a:bodyPr lIns="2592000" rIns="108000">
            <a:normAutofit/>
          </a:bodyPr>
          <a:lstStyle>
            <a:lvl1pPr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831E5215-8C6E-4518-9030-DBECBD8393EA}" type="datetimeFigureOut">
              <a:rPr lang="uk-UA"/>
              <a:pPr>
                <a:defRPr/>
              </a:pPr>
              <a:t>11.04.2018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2094-E203-4C15-860F-F4137252DB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2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0BB70-5DE8-4414-9846-811EA3013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E85A954-B911-4EF1-BC82-0BF753A9B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D754EEF-150A-448B-8D8F-DB90EB9F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14B873D-046E-4B2D-838F-787172E0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1D51B86-BF4F-4596-A5DF-BC59D4C6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7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0AD09-2807-4846-8035-B4436BAA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4EB4C0C-1331-43CA-9D27-8AD47644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7EDF6BC-9FFE-4A33-9FE5-A1B1FEC8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70C0C77-3B60-43A0-B60C-237A4DA7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201BE05-444F-4626-A231-FD626ADC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6C733-2E18-49D7-B0F3-5F8BC479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E7E59A4-81D7-49FB-AA86-244E6748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39EC333-7D66-45B0-8D15-DD21BF3E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5B1C8D6-DE97-4FD3-969C-B99A32E5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FA617D6-9F13-4A9E-9180-6310E4C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2FABB-C0AC-4027-9C4E-60C89CAF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EE102BA-0536-420B-853E-A4811ADF4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47A7EA2A-7D0C-4DC6-88AA-115A271E1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785F162-0E6F-4F7A-B3C7-F12DFC82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E504084-41C8-47D0-98C9-57ED9FCD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E069337-5890-4BFD-B09A-D4C7A559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FB1946-4E25-49EB-8521-69182CDB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290F8CA-DE00-482E-A168-2FE57E1DB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C6849D9-B91F-458A-9543-749637509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DE901DE8-AE1D-4218-90CA-0E934B33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4D125E93-9A6E-494B-9DC6-0D90CDAEC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E7160E1D-10B8-4164-B0EE-FAD1C118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53A0048D-44CA-4019-9EED-1EA47DFC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341386AD-B675-4D02-B81A-0864EBC8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3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1FBF06-8C2A-4AE4-B5FF-A531B9C0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CDA631BE-E6D1-40E7-BCD2-F78E71B7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E87C317D-5BEA-4589-A938-5C8CB8BB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FC9CE02B-693E-4B58-AF16-DDC8F90E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18303556-BC84-4283-AC4C-CF6914E3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1CFC0505-AA1E-4772-B8F0-088B0CFF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55C5A9E1-B428-4310-A99D-3CA367C8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F61E3-404A-4F11-A0D5-99DB0788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A818F7F-0922-49E2-A584-80692070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1D7850F-28C5-40D8-93E9-369C2786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7EFBB9A-BDAF-4851-B19E-882AD128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7EC2D9D-F108-4A58-9884-EB4C77FE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13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EEAED1-BF86-4182-86A8-85BA3A31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E5D7B98-BEBE-4135-A87C-8BBC4A9F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F9A6FCBD-F1DF-46D2-BFA4-0CD193F2B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3ECF2D96-A21F-48EE-B309-6076D27E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D43991C-651B-4220-853F-68A544FF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9B13DC1C-6489-40F8-A70A-F131FAD7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74DF3-4EBF-4FCF-9C6A-CA977814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176E410F-3A31-4E75-A846-5C7DC3CE1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09D69077-1442-45F6-92D9-F1A45E67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69E6505F-C8E7-40D5-906B-D9B82CA1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55ED69C5-6DEB-4B07-8873-B514795D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F3E62F8E-B81C-48D4-9BBC-83200E7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106DB-F1C5-4708-AEFA-7FB4FD81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C08C1F13-BF11-4B85-AFEA-B691ACE74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FC3FDEA-21E9-4F52-8187-F98DD8B5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BDAEB38-A708-4FDE-9573-5289E0A7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2DF9E4B-876C-4261-8CC5-FD67817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4AA3AB03-927A-478B-8E7A-26CDDC94B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365B65A9-B408-4942-879F-F51109E3F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7034AC2-72A4-4F72-9552-A3D05F44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AD0020F-1DAD-4004-BE99-A380DF71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78B6B17-2269-4CAD-89DE-A443966F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F561C3-0753-4ECA-9ED3-59786E3F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F7E7DDB0-BB8C-433C-AE1C-9CA69EDAC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9956DDC-9786-4A5E-AF1C-CBB13D37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93750BA-EF2D-4E60-9CAA-D6C7B631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EE0FE7E-4C85-4046-9CF2-70CC159B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9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0EAC7-73C7-4C2E-90A1-92BCF834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35F723D-428E-4DAD-8AD6-09604BBEC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86C0D1B-A453-46A6-8749-98ED7364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4F04E02-E2A2-488D-8A1C-3821AFCF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6B01E525-1D73-48A2-9FBB-8537EE43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4E1ABEC-80E8-410C-BBF6-402B90E4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57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C725A9-1F10-48ED-9121-A3A280C6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413467E-5B97-471A-AE0E-480FC7437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CFBC267-F293-4D52-87CF-14E15CE0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F15950B7-9076-4C96-910B-FFF2BBD93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87CCF686-ABF5-4540-B6AE-672308327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A7E9196C-452C-4FB7-9CC1-A55DE6D2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E8AA8381-FB0B-4A24-AB5A-CC9F2261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856D4B8F-0093-4754-BE25-C525FC7D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88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0E229-30D7-40F9-B31A-1750EB4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741C6EE6-F55E-4965-AD0A-36B8BB59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0B234AF-A1BA-445E-A5BE-9ED5D4E6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9F84F845-C37C-4CDE-AC12-CCE0E9BE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16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AEAF0B6F-F499-45FA-A65C-7238A345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BB2D0FF0-6178-4DB4-9885-4BFC789D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7AAE3502-4C60-4C24-847D-C24C68B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6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69443-BF40-4183-AF50-2B5B5DEA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C60FC7C-BF8F-46F3-8E70-DBF9E035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AF17C977-A80A-47DE-9B93-F286CB286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C5EC530B-C227-405B-B9CE-98E56699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5539E0CE-9B57-4267-9DBF-D37D7EF9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002D259-A042-4782-94E1-75D5FE6D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1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D64F11-4C62-4F0E-B96C-E8128F63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6CCC85BE-F4E9-4255-9CC4-940D6E8C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F6255342-EE72-46AA-B5B1-13956F0AF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0C7F0E27-A29E-4475-8DED-AB18FD60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CBC6924-DEBF-4A88-A555-E3CB80A1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625675FE-B80B-49BE-AC12-B6AD5E19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33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07C10796-C1F8-4E2C-B62A-1BB885F9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AEE8015-09F4-414B-A29D-ECEF60346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2D503B3-CEE5-49C2-AE0B-8FF8EC7F1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6C5B-0FFD-43AF-B73E-16F0928E2D07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1997B16-E273-4DD4-82BF-5B7B5E0D2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FE62F8A-D262-4E3B-B9E7-3CAEB38EA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68A0-F08A-467C-A0BD-4DD07323A8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0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BBA667B9-DBC4-46A9-8344-53095CE1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14CA93D-8E1F-4A56-818E-4B66AEA5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A1A15B4-B11F-488B-9825-C6579444A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2092-B70F-41C3-A064-B08A924B911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AB9AEFB-6B44-4270-8082-1C41DCCB8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2BF2CD4-755C-475C-8C35-DD8018491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BB91-C0D8-4B4F-B41A-427AFFB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P\AppData\Local\Microsoft\Windows\INetCache\Content.Word\cm 12.jpg">
            <a:extLst>
              <a:ext uri="{FF2B5EF4-FFF2-40B4-BE49-F238E27FC236}">
                <a16:creationId xmlns:a16="http://schemas.microsoft.com/office/drawing/2014/main" xmlns="" id="{94449F4B-E8CA-4685-9D5A-DF1D6B01C5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9" b="1121"/>
          <a:stretch/>
        </p:blipFill>
        <p:spPr bwMode="auto">
          <a:xfrm>
            <a:off x="20" y="-197064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F7F25-1DA9-4634-BD8F-62723D2C2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uk-UA" sz="2500"/>
              <a:t>Реабілітація підлітків та відновлення їхніх родинних зав’язків шляхом запровадження послуги з патронату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A053E10-3A6F-4058-8FAA-46C1411DD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uk-UA" sz="1600"/>
              <a:t>Лариса Пєтушкова</a:t>
            </a:r>
          </a:p>
          <a:p>
            <a:r>
              <a:rPr lang="uk-UA" sz="1600"/>
              <a:t>МБО Партнерство «Кожній дитині»</a:t>
            </a:r>
          </a:p>
        </p:txBody>
      </p:sp>
    </p:spTree>
    <p:extLst>
      <p:ext uri="{BB962C8B-B14F-4D97-AF65-F5344CB8AC3E}">
        <p14:creationId xmlns:p14="http://schemas.microsoft.com/office/powerpoint/2010/main" val="419287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451928" y="5969399"/>
            <a:ext cx="974007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364" y="235528"/>
            <a:ext cx="11582399" cy="900546"/>
          </a:xfrm>
          <a:solidFill>
            <a:srgbClr val="40AC49"/>
          </a:solidFill>
        </p:spPr>
        <p:txBody>
          <a:bodyPr anchor="ctr"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Які діти можуть перебувати під патронатом?</a:t>
            </a:r>
            <a:endParaRPr lang="en-US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538917"/>
            <a:ext cx="1951827" cy="12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2473408" y="5984462"/>
            <a:ext cx="7118791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rus" pitchFamily="2" charset="0"/>
                <a:ea typeface="+mj-ea"/>
                <a:cs typeface="+mj-cs"/>
              </a:rPr>
              <a:t>СІМЕЙНИЙ ПАТРОНАТ: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ACB66C8-DDB3-4F9C-97B9-D1F1D32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1260764"/>
            <a:ext cx="9744261" cy="4708634"/>
          </a:xfrm>
        </p:spPr>
        <p:txBody>
          <a:bodyPr>
            <a:normAutofit/>
          </a:bodyPr>
          <a:lstStyle/>
          <a:p>
            <a:pPr algn="l" eaLnBrk="0" hangingPunct="0"/>
            <a:r>
              <a:rPr lang="uk-UA" sz="2100" b="1" dirty="0"/>
              <a:t>Діти, які потрапили в складні життєві обставини та за різних обставин певний час не можуть перебувати у власній сім‘ї або їхні батьки чи особи, які їх заміняють, не можуть піклуватись про них, в тому числі:</a:t>
            </a:r>
          </a:p>
          <a:p>
            <a:pPr algn="l" eaLnBrk="0" hangingPunct="0"/>
            <a:endParaRPr lang="uk-UA" sz="2100" b="1" dirty="0"/>
          </a:p>
          <a:p>
            <a:pPr marL="1714500" lvl="3" indent="-342900" algn="just" eaLnBrk="0" hangingPunct="0">
              <a:buFont typeface="Wingdings" pitchFamily="2" charset="2"/>
              <a:buChar char="ü"/>
            </a:pPr>
            <a:r>
              <a:rPr lang="uk-UA" sz="2100" dirty="0"/>
              <a:t>новонароджені діти, від яких відмовились батьки;</a:t>
            </a:r>
            <a:endParaRPr lang="en-US" sz="2100" dirty="0"/>
          </a:p>
          <a:p>
            <a:pPr marL="1714500" lvl="3" indent="-342900" algn="just" eaLnBrk="0" hangingPunct="0">
              <a:buFont typeface="Wingdings" pitchFamily="2" charset="2"/>
              <a:buChar char="ü"/>
            </a:pPr>
            <a:r>
              <a:rPr lang="uk-UA" sz="2100" dirty="0"/>
              <a:t>підкинуті, безпритульні діти;</a:t>
            </a:r>
            <a:endParaRPr lang="en-US" sz="2100" dirty="0"/>
          </a:p>
          <a:p>
            <a:pPr marL="1714500" lvl="3" indent="-342900" algn="just" eaLnBrk="0" hangingPunct="0">
              <a:buFont typeface="Wingdings" pitchFamily="2" charset="2"/>
              <a:buChar char="ü"/>
            </a:pPr>
            <a:r>
              <a:rPr lang="uk-UA" sz="2100" dirty="0"/>
              <a:t>діти з сімей, в яких існує загроза їх життю та здоров‘ю;</a:t>
            </a:r>
            <a:endParaRPr lang="en-US" sz="2100" dirty="0"/>
          </a:p>
          <a:p>
            <a:pPr marL="1714500" lvl="3" indent="-342900" algn="just" eaLnBrk="0" hangingPunct="0">
              <a:buFont typeface="Wingdings" pitchFamily="2" charset="2"/>
              <a:buChar char="ü"/>
            </a:pPr>
            <a:r>
              <a:rPr lang="uk-UA" sz="2100" dirty="0"/>
              <a:t>діти, які зазнали насильства, жорстокого поводження;</a:t>
            </a:r>
            <a:endParaRPr lang="en-US" sz="2100" dirty="0"/>
          </a:p>
          <a:p>
            <a:pPr marL="1714500" lvl="3" indent="-342900" algn="just" eaLnBrk="0" hangingPunct="0">
              <a:buFont typeface="Wingdings" pitchFamily="2" charset="2"/>
              <a:buChar char="ü"/>
            </a:pPr>
            <a:r>
              <a:rPr lang="uk-UA" sz="2100" dirty="0"/>
              <a:t>діти, батьки або особи, які їх заміняють, померли, пропали безвісті.</a:t>
            </a:r>
            <a:r>
              <a:rPr lang="uk-UA" sz="2100" b="1" dirty="0"/>
              <a:t> </a:t>
            </a:r>
          </a:p>
          <a:p>
            <a:pPr marL="342900" lvl="0" indent="-342900" algn="just" eaLnBrk="0" hangingPunct="0"/>
            <a:endParaRPr lang="en-US" sz="2000" dirty="0"/>
          </a:p>
          <a:p>
            <a:pPr eaLnBrk="0" hangingPunct="0"/>
            <a:r>
              <a:rPr lang="uk-UA" sz="2000" u="sng" dirty="0"/>
              <a:t>Одночасно до сім’ї патронатного вихователя можуть бути влаштовані тільки діти, які є між собою рідними братами та сестрами, або діти, які виховувалися в одній сім’ї.</a:t>
            </a:r>
            <a:endParaRPr lang="en-US" sz="2000" u="sng" dirty="0"/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endParaRPr lang="uk-UA" sz="2000" dirty="0">
              <a:solidFill>
                <a:schemeClr val="tx1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9" name="Місце для вмісту 2">
            <a:extLst>
              <a:ext uri="{FF2B5EF4-FFF2-40B4-BE49-F238E27FC236}">
                <a16:creationId xmlns:a16="http://schemas.microsoft.com/office/drawing/2014/main" xmlns="" id="{96482EAA-4971-4838-A86F-92EF917B2D7A}"/>
              </a:ext>
            </a:extLst>
          </p:cNvPr>
          <p:cNvSpPr txBox="1">
            <a:spLocks/>
          </p:cNvSpPr>
          <p:nvPr/>
        </p:nvSpPr>
        <p:spPr>
          <a:xfrm>
            <a:off x="789709" y="1242387"/>
            <a:ext cx="10848109" cy="488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02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07818" y="6096001"/>
            <a:ext cx="11984182" cy="652272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27" y="184903"/>
            <a:ext cx="11623963" cy="1118227"/>
          </a:xfrm>
          <a:solidFill>
            <a:srgbClr val="40AC49"/>
          </a:solidFill>
        </p:spPr>
        <p:txBody>
          <a:bodyPr anchor="ctr">
            <a:no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ambria" pitchFamily="18" charset="0"/>
              </a:rPr>
              <a:t>Діти, які перебували під патронатом</a:t>
            </a:r>
            <a:br>
              <a:rPr lang="uk-UA" sz="32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(2009 - червень 2017рр.)</a:t>
            </a:r>
            <a:endParaRPr lang="en-US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2" y="4693790"/>
            <a:ext cx="1951827" cy="12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429491" y="5984462"/>
            <a:ext cx="9162709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rus" pitchFamily="2" charset="0"/>
                <a:ea typeface="+mj-ea"/>
                <a:cs typeface="+mj-cs"/>
              </a:rPr>
              <a:t>СІМЕЙНИЙ ПАТРОНАТ: 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xmlns="" id="{5C096DCA-F08D-4FC6-80B6-D0004397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0" y="1454728"/>
            <a:ext cx="1130530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за соціальними причинам: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 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діти з сімей, в яких існувала загроза їх життю чи  здоров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 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 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діти, батьки яких за різних обставин певний час не могли піклуватись про них (хвороба, вимушене переселення..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8 % 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новонароджені діти, від яких відмовились батьки, чи вилучені від батьків 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безпритульні діти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7% -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діти, чиї батьки або особи, які їх заміняють, померли / пропали безвісти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4 %) -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малолітні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/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неповнолітні мами під час вагітності та після народження разом з малюками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657600" marR="0" lvl="8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9100"/>
              </a:buClr>
              <a:buSzPct val="95000"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за віком:</a:t>
            </a:r>
          </a:p>
          <a:p>
            <a:pPr marL="4000500" marR="0" lvl="8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до 3-х років -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42%             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3-7 років -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25 %</a:t>
            </a:r>
          </a:p>
          <a:p>
            <a:pPr marL="4000500" marR="0" lvl="8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7-11 років -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19%                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12-16 років -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14 %</a:t>
            </a:r>
          </a:p>
        </p:txBody>
      </p:sp>
    </p:spTree>
    <p:extLst>
      <p:ext uri="{BB962C8B-B14F-4D97-AF65-F5344CB8AC3E}">
        <p14:creationId xmlns:p14="http://schemas.microsoft.com/office/powerpoint/2010/main" val="329633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51165" y="1385455"/>
            <a:ext cx="11249890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 це спеціаліст, який пройшов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навчання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за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спеціальною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програмою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та на договірній основі здійснює догляд, виховання,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забезпечує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реабілітацію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тимчасово </a:t>
            </a:r>
            <a:r>
              <a:rPr kumimoji="0" lang="uk-U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влаштован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в його сім’ю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дітей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несе відповідальність за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їх</a:t>
            </a:r>
            <a:r>
              <a:rPr kumimoji="0" lang="uk-U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нє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життя та здоров’я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в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період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надання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цим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дітям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послуги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патронату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47A1DA5A-6A34-479F-9E7B-12E6F6406FA4}"/>
              </a:ext>
            </a:extLst>
          </p:cNvPr>
          <p:cNvSpPr>
            <a:spLocks/>
          </p:cNvSpPr>
          <p:nvPr/>
        </p:nvSpPr>
        <p:spPr bwMode="auto">
          <a:xfrm>
            <a:off x="4765965" y="2618510"/>
            <a:ext cx="6996544" cy="42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95000"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ПАТРОНАТНИЙ ВИХОВАТЕЛЬ…</a:t>
            </a:r>
          </a:p>
          <a:p>
            <a:pPr marL="273050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допоможе дитині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подолати стрес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зумовлений відсутністю чи втратою прихильності у біологічній сім’ї;</a:t>
            </a:r>
          </a:p>
          <a:p>
            <a:pPr marL="273050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створить 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позитивний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емоційний контакт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із дитиною, правильно реагуватиме на її потреби;</a:t>
            </a:r>
          </a:p>
          <a:p>
            <a:pPr marL="273050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представлятиме інтереси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дитини перед іншими фахівцями соціальної сфери;</a:t>
            </a:r>
          </a:p>
          <a:p>
            <a:pPr marL="273050" marR="0" lvl="0" indent="-2730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стане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посередником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між дитиною та її біологічними батьками / особами, які їх заміняють чи усиновителями / прийомними батьками.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619EFB2-9E9B-4D32-B6B1-9B737DB69431}"/>
              </a:ext>
            </a:extLst>
          </p:cNvPr>
          <p:cNvSpPr txBox="1">
            <a:spLocks/>
          </p:cNvSpPr>
          <p:nvPr/>
        </p:nvSpPr>
        <p:spPr>
          <a:xfrm>
            <a:off x="457201" y="207818"/>
            <a:ext cx="11374582" cy="997527"/>
          </a:xfrm>
          <a:prstGeom prst="rect">
            <a:avLst/>
          </a:prstGeom>
          <a:solidFill>
            <a:srgbClr val="40AC4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Патронатний вихователь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8A8BBC6E-FA71-40C4-AB26-DC0097DA4039}"/>
              </a:ext>
            </a:extLst>
          </p:cNvPr>
          <p:cNvSpPr/>
          <p:nvPr/>
        </p:nvSpPr>
        <p:spPr>
          <a:xfrm>
            <a:off x="2451928" y="5969399"/>
            <a:ext cx="974007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AA28C0F-B96C-4EE3-AB71-719E4092A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538917"/>
            <a:ext cx="1951827" cy="12093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1772F05-ADC4-42C7-A47D-AE60ED0EA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D4128EB2-1EFF-4EBA-81F7-B437FD04E5E9}"/>
              </a:ext>
            </a:extLst>
          </p:cNvPr>
          <p:cNvSpPr txBox="1">
            <a:spLocks/>
          </p:cNvSpPr>
          <p:nvPr/>
        </p:nvSpPr>
        <p:spPr>
          <a:xfrm>
            <a:off x="2473408" y="5984462"/>
            <a:ext cx="7118791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rus" pitchFamily="2" charset="0"/>
                <a:ea typeface="+mj-ea"/>
                <a:cs typeface="+mj-cs"/>
              </a:rPr>
              <a:t>СІМЕЙНИЙ ПАТРОНАТ: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DA2E50-2EDE-470C-97AA-ABCDAB4C8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t="20000" r="12465"/>
          <a:stretch/>
        </p:blipFill>
        <p:spPr>
          <a:xfrm>
            <a:off x="1095700" y="2719378"/>
            <a:ext cx="3526096" cy="26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07818" y="6096001"/>
            <a:ext cx="11984182" cy="652272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27" y="184903"/>
            <a:ext cx="11623963" cy="1118227"/>
          </a:xfrm>
          <a:solidFill>
            <a:srgbClr val="40AC49"/>
          </a:solidFill>
        </p:spPr>
        <p:txBody>
          <a:bodyPr anchor="ctr">
            <a:no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ambria" pitchFamily="18" charset="0"/>
              </a:rPr>
              <a:t>Діти, які перебували під патронатом</a:t>
            </a:r>
            <a:br>
              <a:rPr lang="uk-UA" sz="32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uk-UA" sz="3200" dirty="0" smtClean="0">
                <a:solidFill>
                  <a:schemeClr val="bg1"/>
                </a:solidFill>
                <a:latin typeface="Cambria" pitchFamily="18" charset="0"/>
              </a:rPr>
              <a:t>2009 - червень 2017рр.)</a:t>
            </a:r>
            <a:endParaRPr lang="en-US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2" y="4693790"/>
            <a:ext cx="1951827" cy="12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429491" y="5984462"/>
            <a:ext cx="9162709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400" b="1" dirty="0">
                <a:solidFill>
                  <a:schemeClr val="bg1"/>
                </a:solidFill>
                <a:latin typeface="Taurus" pitchFamily="2" charset="0"/>
              </a:rPr>
              <a:t>СІМЕЙНИЙ ПАТРОНАТ: </a:t>
            </a:r>
            <a:r>
              <a:rPr lang="uk-UA" sz="1400" b="1" dirty="0" smtClean="0">
                <a:solidFill>
                  <a:schemeClr val="bg1"/>
                </a:solidFill>
                <a:latin typeface="Taurus" pitchFamily="2" charset="0"/>
              </a:rPr>
              <a:t> </a:t>
            </a:r>
            <a:r>
              <a:rPr lang="uk-U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запровадження </a:t>
            </a:r>
            <a: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кращих практик альтернативного догляду дітей, які тимчасово залишилися без батьківського піклування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xmlns="" id="{5C096DCA-F08D-4FC6-80B6-D0004397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0" y="1454728"/>
            <a:ext cx="1130530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09100"/>
              </a:buClr>
              <a:buSzPct val="95000"/>
            </a:pPr>
            <a:r>
              <a:rPr lang="uk-UA" sz="2400" b="1" dirty="0">
                <a:cs typeface="Arial" pitchFamily="34" charset="0"/>
              </a:rPr>
              <a:t>за соціальними </a:t>
            </a:r>
            <a:r>
              <a:rPr lang="uk-UA" sz="2400" b="1" dirty="0" smtClean="0">
                <a:cs typeface="Arial" pitchFamily="34" charset="0"/>
              </a:rPr>
              <a:t>причинам:</a:t>
            </a:r>
            <a:endParaRPr lang="uk-UA" sz="2400" b="1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09100"/>
              </a:buClr>
              <a:buSzPct val="95000"/>
              <a:buFont typeface="Arial" panose="020B0604020202020204" pitchFamily="34" charset="0"/>
              <a:buChar char="•"/>
            </a:pPr>
            <a:r>
              <a:rPr lang="uk-UA" sz="2000" b="1" dirty="0" smtClean="0"/>
              <a:t>45% - </a:t>
            </a:r>
            <a:r>
              <a:rPr lang="uk-UA" sz="2000" dirty="0" smtClean="0"/>
              <a:t>діти з сімей, в яких існувала загроза їх життю чи  здоров</a:t>
            </a:r>
            <a:r>
              <a:rPr lang="en-US" sz="2000" dirty="0" smtClean="0"/>
              <a:t>’</a:t>
            </a:r>
            <a:r>
              <a:rPr lang="uk-UA" sz="2000" dirty="0" smtClean="0"/>
              <a:t>ю </a:t>
            </a:r>
            <a:endParaRPr lang="uk-UA" sz="2000" b="1" dirty="0" smtClean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09100"/>
              </a:buClr>
              <a:buSzPct val="95000"/>
              <a:buFont typeface="Arial" panose="020B0604020202020204" pitchFamily="34" charset="0"/>
              <a:buChar char="•"/>
            </a:pPr>
            <a:r>
              <a:rPr lang="uk-UA" sz="2000" b="1" dirty="0" smtClean="0"/>
              <a:t>18% - </a:t>
            </a:r>
            <a:r>
              <a:rPr lang="uk-UA" sz="2000" dirty="0" smtClean="0"/>
              <a:t>діти, батьки яких за різних обставин певний час не могли піклуватись про них (хвороба, вимушене переселення..</a:t>
            </a:r>
            <a:endParaRPr lang="uk-UA" sz="2000" b="1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F09100"/>
              </a:buClr>
              <a:buSzPct val="95000"/>
              <a:buFont typeface="Arial" panose="020B0604020202020204" pitchFamily="34" charset="0"/>
              <a:buChar char="•"/>
            </a:pPr>
            <a:r>
              <a:rPr lang="uk-UA" sz="2000" b="1" dirty="0" smtClean="0">
                <a:cs typeface="Arial" pitchFamily="34" charset="0"/>
              </a:rPr>
              <a:t>8 % - </a:t>
            </a:r>
            <a:r>
              <a:rPr lang="uk-UA" sz="2000" dirty="0" smtClean="0">
                <a:cs typeface="Arial" pitchFamily="34" charset="0"/>
              </a:rPr>
              <a:t>новонароджені </a:t>
            </a:r>
            <a:r>
              <a:rPr lang="uk-UA" sz="2000" dirty="0">
                <a:cs typeface="Arial" pitchFamily="34" charset="0"/>
              </a:rPr>
              <a:t>діти, від яких відмовились батьки, чи вилучені від батьків </a:t>
            </a:r>
            <a:endParaRPr lang="uk-UA" sz="2000" b="1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09100"/>
              </a:buClr>
              <a:buSzPct val="95000"/>
              <a:buFont typeface="Wingdings" pitchFamily="2" charset="2"/>
              <a:buChar char="§"/>
            </a:pPr>
            <a:r>
              <a:rPr lang="uk-UA" sz="2000" dirty="0" smtClean="0"/>
              <a:t> </a:t>
            </a:r>
            <a:r>
              <a:rPr lang="uk-UA" sz="2000" b="1" dirty="0" smtClean="0"/>
              <a:t>8% </a:t>
            </a:r>
            <a:r>
              <a:rPr lang="uk-UA" sz="2000" b="1" dirty="0" smtClean="0">
                <a:cs typeface="Arial" pitchFamily="34" charset="0"/>
              </a:rPr>
              <a:t> - </a:t>
            </a:r>
            <a:r>
              <a:rPr lang="uk-UA" sz="2000" dirty="0" smtClean="0"/>
              <a:t>безпритульні діти</a:t>
            </a:r>
            <a:endParaRPr lang="uk-UA" sz="2000" b="1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09100"/>
              </a:buClr>
              <a:buSzPct val="95000"/>
              <a:buFont typeface="Wingdings" pitchFamily="2" charset="2"/>
              <a:buChar char="§"/>
            </a:pPr>
            <a:r>
              <a:rPr lang="uk-UA" sz="2000" b="1" dirty="0" smtClean="0">
                <a:cs typeface="Arial" pitchFamily="34" charset="0"/>
              </a:rPr>
              <a:t>7% - </a:t>
            </a:r>
            <a:r>
              <a:rPr lang="uk-UA" sz="2000" dirty="0" smtClean="0"/>
              <a:t>діти</a:t>
            </a:r>
            <a:r>
              <a:rPr lang="uk-UA" sz="2000" dirty="0"/>
              <a:t>, чиї батьки або особи, які їх заміняють, померли / пропали </a:t>
            </a:r>
            <a:r>
              <a:rPr lang="uk-UA" sz="2000" dirty="0" smtClean="0"/>
              <a:t>безвісти</a:t>
            </a:r>
            <a:endParaRPr lang="uk-UA" sz="2000" b="1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09100"/>
              </a:buClr>
              <a:buSzPct val="95000"/>
              <a:buFont typeface="Wingdings" pitchFamily="2" charset="2"/>
              <a:buChar char="§"/>
            </a:pPr>
            <a:r>
              <a:rPr lang="uk-UA" sz="2000" b="1" dirty="0" smtClean="0">
                <a:cs typeface="Arial" pitchFamily="34" charset="0"/>
              </a:rPr>
              <a:t>4 %) -</a:t>
            </a:r>
            <a:r>
              <a:rPr lang="uk-UA" sz="2000" dirty="0" smtClean="0">
                <a:cs typeface="Arial" pitchFamily="34" charset="0"/>
              </a:rPr>
              <a:t> малолітні</a:t>
            </a:r>
            <a:r>
              <a:rPr lang="en-US" sz="2000" dirty="0">
                <a:cs typeface="Arial" pitchFamily="34" charset="0"/>
              </a:rPr>
              <a:t>/</a:t>
            </a:r>
            <a:r>
              <a:rPr lang="uk-UA" sz="2000" dirty="0">
                <a:cs typeface="Arial" pitchFamily="34" charset="0"/>
              </a:rPr>
              <a:t>неповнолітні мами під час вагітності та після народження разом з </a:t>
            </a:r>
            <a:r>
              <a:rPr lang="uk-UA" sz="2000" dirty="0" smtClean="0">
                <a:cs typeface="Arial" pitchFamily="34" charset="0"/>
              </a:rPr>
              <a:t>малюками</a:t>
            </a:r>
            <a:endParaRPr lang="uk-UA" sz="2000" b="1" dirty="0">
              <a:cs typeface="Arial" pitchFamily="34" charset="0"/>
            </a:endParaRPr>
          </a:p>
          <a:p>
            <a:pPr lvl="8" eaLnBrk="0" hangingPunct="0">
              <a:spcBef>
                <a:spcPct val="20000"/>
              </a:spcBef>
              <a:buClr>
                <a:srgbClr val="F09100"/>
              </a:buClr>
              <a:buSzPct val="95000"/>
            </a:pPr>
            <a:r>
              <a:rPr lang="uk-UA" sz="2000" b="1" dirty="0">
                <a:cs typeface="Arial" pitchFamily="34" charset="0"/>
              </a:rPr>
              <a:t>за </a:t>
            </a:r>
            <a:r>
              <a:rPr lang="uk-UA" sz="2000" b="1" dirty="0" smtClean="0">
                <a:cs typeface="Arial" pitchFamily="34" charset="0"/>
              </a:rPr>
              <a:t>віком:</a:t>
            </a:r>
            <a:endParaRPr lang="uk-UA" sz="2000" b="1" dirty="0">
              <a:cs typeface="Arial" pitchFamily="34" charset="0"/>
            </a:endParaRPr>
          </a:p>
          <a:p>
            <a:pPr marL="4000500" lvl="8" indent="-342900" eaLnBrk="0" hangingPunct="0">
              <a:spcBef>
                <a:spcPct val="20000"/>
              </a:spcBef>
              <a:buClr>
                <a:srgbClr val="009999"/>
              </a:buClr>
              <a:buSzPct val="95000"/>
              <a:buFont typeface="Arial" pitchFamily="34" charset="0"/>
              <a:buChar char="•"/>
            </a:pPr>
            <a:r>
              <a:rPr lang="uk-UA" sz="2000" dirty="0">
                <a:cs typeface="Arial" pitchFamily="34" charset="0"/>
              </a:rPr>
              <a:t>до 3-х років </a:t>
            </a:r>
            <a:r>
              <a:rPr lang="uk-UA" sz="2000" dirty="0" smtClean="0">
                <a:cs typeface="Arial" pitchFamily="34" charset="0"/>
              </a:rPr>
              <a:t>- </a:t>
            </a:r>
            <a:r>
              <a:rPr lang="uk-UA" sz="2000" b="1" dirty="0" smtClean="0">
                <a:cs typeface="Arial" pitchFamily="34" charset="0"/>
              </a:rPr>
              <a:t>42%              </a:t>
            </a:r>
            <a:r>
              <a:rPr lang="uk-UA" sz="2000" dirty="0" smtClean="0">
                <a:cs typeface="Arial" pitchFamily="34" charset="0"/>
              </a:rPr>
              <a:t>3-7 </a:t>
            </a:r>
            <a:r>
              <a:rPr lang="uk-UA" sz="2000" dirty="0">
                <a:cs typeface="Arial" pitchFamily="34" charset="0"/>
              </a:rPr>
              <a:t>років </a:t>
            </a:r>
            <a:r>
              <a:rPr lang="uk-UA" sz="2000" dirty="0" smtClean="0">
                <a:cs typeface="Arial" pitchFamily="34" charset="0"/>
              </a:rPr>
              <a:t>- </a:t>
            </a:r>
            <a:r>
              <a:rPr lang="uk-UA" sz="2000" b="1" dirty="0" smtClean="0">
                <a:cs typeface="Arial" pitchFamily="34" charset="0"/>
              </a:rPr>
              <a:t>25 </a:t>
            </a:r>
            <a:r>
              <a:rPr lang="uk-UA" sz="2000" b="1" dirty="0">
                <a:cs typeface="Arial" pitchFamily="34" charset="0"/>
              </a:rPr>
              <a:t>%</a:t>
            </a:r>
          </a:p>
          <a:p>
            <a:pPr marL="4000500" lvl="8" indent="-342900" eaLnBrk="0" hangingPunct="0">
              <a:spcBef>
                <a:spcPct val="20000"/>
              </a:spcBef>
              <a:buClr>
                <a:srgbClr val="009999"/>
              </a:buClr>
              <a:buSzPct val="95000"/>
              <a:buFont typeface="Arial" pitchFamily="34" charset="0"/>
              <a:buChar char="•"/>
            </a:pPr>
            <a:r>
              <a:rPr lang="uk-UA" sz="2000" dirty="0" smtClean="0">
                <a:cs typeface="Arial" pitchFamily="34" charset="0"/>
              </a:rPr>
              <a:t>7-11 </a:t>
            </a:r>
            <a:r>
              <a:rPr lang="uk-UA" sz="2000" dirty="0">
                <a:cs typeface="Arial" pitchFamily="34" charset="0"/>
              </a:rPr>
              <a:t>років </a:t>
            </a:r>
            <a:r>
              <a:rPr lang="uk-UA" sz="2000" dirty="0" smtClean="0">
                <a:cs typeface="Arial" pitchFamily="34" charset="0"/>
              </a:rPr>
              <a:t>-</a:t>
            </a:r>
            <a:r>
              <a:rPr lang="uk-UA" sz="2000" b="1" dirty="0" smtClean="0">
                <a:cs typeface="Arial" pitchFamily="34" charset="0"/>
              </a:rPr>
              <a:t> </a:t>
            </a:r>
            <a:r>
              <a:rPr lang="uk-UA" sz="2000" b="1" dirty="0">
                <a:cs typeface="Arial" pitchFamily="34" charset="0"/>
              </a:rPr>
              <a:t>19</a:t>
            </a:r>
            <a:r>
              <a:rPr lang="uk-UA" sz="2000" b="1" dirty="0" smtClean="0">
                <a:cs typeface="Arial" pitchFamily="34" charset="0"/>
              </a:rPr>
              <a:t>%                 </a:t>
            </a:r>
            <a:r>
              <a:rPr lang="uk-UA" sz="2000" dirty="0" smtClean="0">
                <a:cs typeface="Arial" pitchFamily="34" charset="0"/>
              </a:rPr>
              <a:t>12-16 років - </a:t>
            </a:r>
            <a:r>
              <a:rPr lang="uk-UA" sz="2000" b="1" dirty="0">
                <a:cs typeface="Arial" pitchFamily="34" charset="0"/>
              </a:rPr>
              <a:t>14 %</a:t>
            </a:r>
          </a:p>
        </p:txBody>
      </p:sp>
    </p:spTree>
    <p:extLst>
      <p:ext uri="{BB962C8B-B14F-4D97-AF65-F5344CB8AC3E}">
        <p14:creationId xmlns:p14="http://schemas.microsoft.com/office/powerpoint/2010/main" val="181764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451927" y="1079037"/>
            <a:ext cx="7140271" cy="3881065"/>
          </a:xfrm>
          <a:prstGeom prst="triangle">
            <a:avLst>
              <a:gd name="adj" fmla="val 50528"/>
            </a:avLst>
          </a:prstGeom>
          <a:solidFill>
            <a:schemeClr val="accent6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28406" y="2537608"/>
            <a:ext cx="2187313" cy="1897432"/>
          </a:xfrm>
          <a:prstGeom prst="ellipse">
            <a:avLst/>
          </a:prstGeom>
          <a:solidFill>
            <a:srgbClr val="F091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Дитина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яка потребує захисту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 txBox="1">
            <a:spLocks/>
          </p:cNvSpPr>
          <p:nvPr/>
        </p:nvSpPr>
        <p:spPr>
          <a:xfrm>
            <a:off x="568036" y="50727"/>
            <a:ext cx="11263745" cy="824761"/>
          </a:xfrm>
          <a:prstGeom prst="rect">
            <a:avLst/>
          </a:prstGeom>
          <a:solidFill>
            <a:srgbClr val="40AC49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Патронат над дитиною: взаємодія та відповідальність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8829067">
            <a:off x="715236" y="2753793"/>
            <a:ext cx="5518117" cy="731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Тимчасовий догляд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виховання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реабілітація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дитини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790032">
            <a:off x="795956" y="1794296"/>
            <a:ext cx="2785634" cy="1605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Патронатний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вихователь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799418">
            <a:off x="6150362" y="2637496"/>
            <a:ext cx="5091305" cy="789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Комплексна підтримка  батьків дитини у вирішенні сімейних</a:t>
            </a:r>
            <a:r>
              <a:rPr kumimoji="0" lang="ru-RU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проблем та </a:t>
            </a:r>
            <a:r>
              <a:rPr kumimoji="0" lang="uk-UA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подоланні СЖО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683149">
            <a:off x="7854161" y="2106689"/>
            <a:ext cx="3841390" cy="675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Фахівець з соціальної роботи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0364" y="5297642"/>
            <a:ext cx="7140271" cy="9756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Прийняття рішень в найкращих інтересах дитини </a:t>
            </a:r>
            <a:r>
              <a:rPr kumimoji="0" lang="uk-UA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(повернення до батьків чи влаштування в СФВ)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6620" y="5194836"/>
            <a:ext cx="1618760" cy="4369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ССД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03707" y="6382751"/>
            <a:ext cx="5879456" cy="299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Забезпечення фінансування -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УПСЗН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07013" y="6212120"/>
            <a:ext cx="1618760" cy="122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1E27CE-999C-4F56-B1D6-AF57EA573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0268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1A0C97F6-2ED4-47FA-885B-F74EBE6A0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901" y="3147934"/>
            <a:ext cx="4271099" cy="2569934"/>
          </a:xfrm>
          <a:prstGeom prst="rect">
            <a:avLst/>
          </a:prstGeom>
          <a:gradFill flip="none" rotWithShape="1">
            <a:gsLst>
              <a:gs pos="0">
                <a:srgbClr val="996600">
                  <a:tint val="66000"/>
                  <a:satMod val="160000"/>
                </a:srgbClr>
              </a:gs>
              <a:gs pos="50000">
                <a:srgbClr val="996600">
                  <a:tint val="44500"/>
                  <a:satMod val="160000"/>
                </a:srgbClr>
              </a:gs>
              <a:gs pos="100000">
                <a:srgbClr val="9966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разі неможливості повернення дитини до її сім’ї, органи опіки підшукують кандидатів в усиновителі, опікуни чи прийомні батьки. І коли ми впевнені, що саме ці кандидати будуть найкращими для дитини, допомагаємо їм налагодити контакти з дитиною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створюємо умови,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щоб вона проводила з ними більше часу,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 врешті сама дитина захотіла мати таких батьків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Тетяна </a:t>
            </a:r>
            <a:r>
              <a:rPr lang="uk-UA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Гурська</a:t>
            </a:r>
            <a:r>
              <a:rPr lang="uk-UA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патронатний вихователь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 Узин, Київська обл.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1A5AAF-9091-4E0E-AD9F-0B0F1FCD6CC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542020" cy="358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10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uk-UA" dirty="0" smtClean="0"/>
              <a:t>Реабілітаційна робота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19550" cy="4351338"/>
          </a:xfrm>
        </p:spPr>
        <p:txBody>
          <a:bodyPr/>
          <a:lstStyle/>
          <a:p>
            <a:r>
              <a:rPr lang="uk-UA" dirty="0" smtClean="0"/>
              <a:t>Подолання негативних наслідків фізичного, психологічного, соціального розвитку </a:t>
            </a:r>
            <a:r>
              <a:rPr lang="uk-UA" dirty="0" err="1" smtClean="0"/>
              <a:t>підлітка</a:t>
            </a:r>
            <a:r>
              <a:rPr lang="uk-UA" dirty="0" smtClean="0"/>
              <a:t>. Створення умов для позитивного  становлення його самосвідомості, ставлення до світу та власне до себе.</a:t>
            </a:r>
            <a:endParaRPr lang="uk-UA" dirty="0"/>
          </a:p>
        </p:txBody>
      </p:sp>
      <p:pic>
        <p:nvPicPr>
          <p:cNvPr id="4" name="Рисунок 3" descr="C:\Users\Dima\AppData\Local\Temp\сm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22" y="1825625"/>
            <a:ext cx="4751705" cy="356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24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2E5B2E-34D8-4D73-B92C-1C5A08C6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02246" cy="1325563"/>
          </a:xfrm>
        </p:spPr>
        <p:txBody>
          <a:bodyPr/>
          <a:lstStyle/>
          <a:p>
            <a:r>
              <a:rPr lang="uk-UA" b="1" dirty="0">
                <a:latin typeface="GaramondNarrowC-Bold"/>
              </a:rPr>
              <a:t>Оцінка розвитку дитини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8B693E3-10B9-4F65-9D20-76689605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7" y="1918740"/>
            <a:ext cx="11272603" cy="493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GaramondNarrowC-Bold"/>
              </a:rPr>
              <a:t>Базова</a:t>
            </a:r>
            <a:r>
              <a:rPr lang="ru-RU" b="1" dirty="0">
                <a:latin typeface="GaramondNarrowC-Bold"/>
              </a:rPr>
              <a:t> </a:t>
            </a:r>
            <a:r>
              <a:rPr lang="ru-RU" b="1" dirty="0" err="1">
                <a:latin typeface="GaramondNarrowC-Bold"/>
              </a:rPr>
              <a:t>оцінка</a:t>
            </a:r>
            <a:r>
              <a:rPr lang="ru-RU" b="1" dirty="0">
                <a:latin typeface="GaramondNarrowC-Bold"/>
              </a:rPr>
              <a:t> </a:t>
            </a:r>
            <a:r>
              <a:rPr lang="ru-RU" dirty="0">
                <a:latin typeface="GaramondNarrowC-Light"/>
              </a:rPr>
              <a:t>(як правило, </a:t>
            </a:r>
            <a:r>
              <a:rPr lang="ru-RU" dirty="0" err="1">
                <a:latin typeface="GaramondNarrowC-Light"/>
              </a:rPr>
              <a:t>експертна</a:t>
            </a:r>
            <a:r>
              <a:rPr lang="ru-RU" dirty="0">
                <a:latin typeface="GaramondNarrowC-Light"/>
              </a:rPr>
              <a:t>) проводиться </a:t>
            </a:r>
            <a:r>
              <a:rPr lang="ru-RU" dirty="0" err="1">
                <a:latin typeface="GaramondNarrowC-Light"/>
              </a:rPr>
              <a:t>спочатку</a:t>
            </a:r>
            <a:r>
              <a:rPr lang="ru-RU" dirty="0">
                <a:latin typeface="GaramondNarrowC-Light"/>
              </a:rPr>
              <a:t> на </a:t>
            </a:r>
            <a:r>
              <a:rPr lang="ru-RU" dirty="0" err="1">
                <a:latin typeface="GaramondNarrowC-Light"/>
              </a:rPr>
              <a:t>етапі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влаштування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дитини</a:t>
            </a:r>
            <a:r>
              <a:rPr lang="ru-RU" dirty="0">
                <a:latin typeface="GaramondNarrowC-Light"/>
              </a:rPr>
              <a:t> в </a:t>
            </a:r>
            <a:r>
              <a:rPr lang="ru-RU" dirty="0" err="1">
                <a:latin typeface="GaramondNarrowC-Light"/>
              </a:rPr>
              <a:t>патронатну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сім’ю</a:t>
            </a:r>
            <a:r>
              <a:rPr lang="ru-RU" dirty="0">
                <a:latin typeface="GaramondNarrowC-Light"/>
              </a:rPr>
              <a:t> і </a:t>
            </a:r>
            <a:r>
              <a:rPr lang="ru-RU" dirty="0" err="1">
                <a:latin typeface="GaramondNarrowC-Light"/>
              </a:rPr>
              <a:t>включає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загальну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інформацію</a:t>
            </a:r>
            <a:r>
              <a:rPr lang="ru-RU" dirty="0">
                <a:latin typeface="GaramondNarrowC-Light"/>
              </a:rPr>
              <a:t> про </a:t>
            </a:r>
            <a:r>
              <a:rPr lang="ru-RU" dirty="0" err="1">
                <a:latin typeface="GaramondNarrowC-Light"/>
              </a:rPr>
              <a:t>дитину</a:t>
            </a:r>
            <a:r>
              <a:rPr lang="ru-RU" dirty="0">
                <a:latin typeface="GaramondNarrowC-Light"/>
              </a:rPr>
              <a:t>, а </a:t>
            </a:r>
            <a:r>
              <a:rPr lang="ru-RU" dirty="0" err="1">
                <a:latin typeface="GaramondNarrowC-Light"/>
              </a:rPr>
              <a:t>також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результати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діагностики</a:t>
            </a:r>
            <a:r>
              <a:rPr lang="ru-RU" dirty="0">
                <a:latin typeface="GaramondNarrowC-Light"/>
              </a:rPr>
              <a:t> стану </a:t>
            </a:r>
            <a:r>
              <a:rPr lang="ru-RU" dirty="0" err="1">
                <a:latin typeface="GaramondNarrowC-Light"/>
              </a:rPr>
              <a:t>здоров’я</a:t>
            </a:r>
            <a:r>
              <a:rPr lang="ru-RU" dirty="0">
                <a:latin typeface="GaramondNarrowC-Light"/>
              </a:rPr>
              <a:t> та </a:t>
            </a:r>
            <a:r>
              <a:rPr lang="ru-RU" dirty="0" err="1">
                <a:latin typeface="GaramondNarrowC-Light"/>
              </a:rPr>
              <a:t>розвитку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дитини</a:t>
            </a:r>
            <a:r>
              <a:rPr lang="ru-RU" dirty="0">
                <a:latin typeface="GaramondNarrowC-Light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GaramondNarrowC-Light"/>
              </a:rPr>
              <a:t>На </a:t>
            </a:r>
            <a:r>
              <a:rPr lang="ru-RU" dirty="0" err="1">
                <a:latin typeface="GaramondNarrowC-Light"/>
              </a:rPr>
              <a:t>підставі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даної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оцінки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 smtClean="0">
                <a:latin typeface="GaramondNarrowC-Light"/>
              </a:rPr>
              <a:t>складається</a:t>
            </a:r>
            <a:r>
              <a:rPr lang="ru-RU" dirty="0" smtClean="0">
                <a:latin typeface="GaramondNarrowC-Light"/>
              </a:rPr>
              <a:t> </a:t>
            </a:r>
            <a:r>
              <a:rPr lang="ru-RU" dirty="0">
                <a:latin typeface="GaramondNarrowC-Light"/>
              </a:rPr>
              <a:t>план </a:t>
            </a:r>
            <a:r>
              <a:rPr lang="ru-RU" dirty="0" err="1">
                <a:latin typeface="GaramondNarrowC-Light"/>
              </a:rPr>
              <a:t>роботи</a:t>
            </a:r>
            <a:r>
              <a:rPr lang="ru-RU" dirty="0">
                <a:latin typeface="GaramondNarrowC-Light"/>
              </a:rPr>
              <a:t> з </a:t>
            </a:r>
            <a:r>
              <a:rPr lang="ru-RU" dirty="0" err="1">
                <a:latin typeface="GaramondNarrowC-Light"/>
              </a:rPr>
              <a:t>дитиною</a:t>
            </a:r>
            <a:r>
              <a:rPr lang="ru-RU" dirty="0">
                <a:latin typeface="GaramondNarrowC-Light"/>
              </a:rPr>
              <a:t> та </a:t>
            </a:r>
            <a:r>
              <a:rPr lang="ru-RU" dirty="0" err="1">
                <a:latin typeface="GaramondNarrowC-Light"/>
              </a:rPr>
              <a:t>її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сімєю</a:t>
            </a:r>
            <a:r>
              <a:rPr lang="ru-RU" dirty="0">
                <a:latin typeface="GaramondNarrowC-Light"/>
              </a:rPr>
              <a:t>. </a:t>
            </a:r>
          </a:p>
          <a:p>
            <a:pPr marL="0" indent="0">
              <a:buNone/>
            </a:pPr>
            <a:r>
              <a:rPr lang="ru-RU" b="1" dirty="0" err="1">
                <a:latin typeface="GaramondNarrowC-Bold"/>
              </a:rPr>
              <a:t>Поточна</a:t>
            </a:r>
            <a:r>
              <a:rPr lang="ru-RU" b="1" dirty="0">
                <a:latin typeface="GaramondNarrowC-Bold"/>
              </a:rPr>
              <a:t> </a:t>
            </a:r>
            <a:r>
              <a:rPr lang="ru-RU" b="1" dirty="0" err="1">
                <a:latin typeface="GaramondNarrowC-Bold"/>
              </a:rPr>
              <a:t>оцінка</a:t>
            </a:r>
            <a:r>
              <a:rPr lang="ru-RU" b="1" dirty="0">
                <a:latin typeface="GaramondNarrowC-Bold"/>
              </a:rPr>
              <a:t> </a:t>
            </a:r>
            <a:r>
              <a:rPr lang="ru-RU" dirty="0" err="1">
                <a:latin typeface="GaramondNarrowC-Light"/>
              </a:rPr>
              <a:t>здійснюється</a:t>
            </a:r>
            <a:r>
              <a:rPr lang="ru-RU" dirty="0">
                <a:latin typeface="GaramondNarrowC-Light"/>
              </a:rPr>
              <a:t> методом </a:t>
            </a:r>
            <a:r>
              <a:rPr lang="ru-RU" dirty="0" err="1">
                <a:latin typeface="GaramondNarrowC-Light"/>
              </a:rPr>
              <a:t>порівняння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попередніх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даних</a:t>
            </a:r>
            <a:r>
              <a:rPr lang="ru-RU" dirty="0">
                <a:latin typeface="GaramondNarrowC-Light"/>
              </a:rPr>
              <a:t> з </a:t>
            </a:r>
            <a:r>
              <a:rPr lang="ru-RU" dirty="0" err="1">
                <a:latin typeface="GaramondNarrowC-Light"/>
              </a:rPr>
              <a:t>поточними</a:t>
            </a:r>
            <a:r>
              <a:rPr lang="ru-RU" dirty="0">
                <a:latin typeface="GaramondNarrowC-Light"/>
              </a:rPr>
              <a:t> і </a:t>
            </a:r>
            <a:r>
              <a:rPr lang="ru-RU" dirty="0" err="1">
                <a:latin typeface="GaramondNarrowC-Light"/>
              </a:rPr>
              <a:t>слугує</a:t>
            </a:r>
            <a:r>
              <a:rPr lang="ru-RU" dirty="0">
                <a:latin typeface="GaramondNarrowC-Light"/>
              </a:rPr>
              <a:t> основою для </a:t>
            </a:r>
            <a:r>
              <a:rPr lang="ru-RU" dirty="0" err="1">
                <a:latin typeface="GaramondNarrowC-Light"/>
              </a:rPr>
              <a:t>корегування</a:t>
            </a:r>
            <a:r>
              <a:rPr lang="ru-RU" dirty="0">
                <a:latin typeface="GaramondNarrowC-Light"/>
              </a:rPr>
              <a:t> плану. </a:t>
            </a:r>
          </a:p>
          <a:p>
            <a:pPr marL="0" indent="0">
              <a:buNone/>
            </a:pPr>
            <a:r>
              <a:rPr lang="ru-RU" b="1" dirty="0" err="1">
                <a:latin typeface="GaramondNarrowC-Bold"/>
              </a:rPr>
              <a:t>Завершальна</a:t>
            </a:r>
            <a:r>
              <a:rPr lang="ru-RU" b="1" dirty="0">
                <a:latin typeface="GaramondNarrowC-Bold"/>
              </a:rPr>
              <a:t> </a:t>
            </a:r>
            <a:r>
              <a:rPr lang="ru-RU" b="1" dirty="0" err="1">
                <a:latin typeface="GaramondNarrowC-Bold"/>
              </a:rPr>
              <a:t>оцінка</a:t>
            </a:r>
            <a:r>
              <a:rPr lang="ru-RU" b="1" dirty="0">
                <a:latin typeface="GaramondNarrowC-Bold"/>
              </a:rPr>
              <a:t> </a:t>
            </a:r>
            <a:r>
              <a:rPr lang="ru-RU" dirty="0">
                <a:latin typeface="GaramondNarrowC-Light"/>
              </a:rPr>
              <a:t>проводиться за </a:t>
            </a:r>
            <a:r>
              <a:rPr lang="ru-RU" dirty="0" err="1">
                <a:latin typeface="GaramondNarrowC-Light"/>
              </a:rPr>
              <a:t>тиждень</a:t>
            </a:r>
            <a:r>
              <a:rPr lang="ru-RU" dirty="0">
                <a:latin typeface="GaramondNarrowC-Light"/>
              </a:rPr>
              <a:t> до </a:t>
            </a:r>
            <a:r>
              <a:rPr lang="ru-RU" dirty="0" err="1">
                <a:latin typeface="GaramondNarrowC-Light"/>
              </a:rPr>
              <a:t>виходу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дитини</a:t>
            </a:r>
            <a:r>
              <a:rPr lang="ru-RU" dirty="0">
                <a:latin typeface="GaramondNarrowC-Light"/>
              </a:rPr>
              <a:t> з </a:t>
            </a:r>
            <a:r>
              <a:rPr lang="ru-RU" dirty="0" err="1">
                <a:latin typeface="GaramondNarrowC-Light"/>
              </a:rPr>
              <a:t>патронатної</a:t>
            </a:r>
            <a:r>
              <a:rPr lang="ru-RU" dirty="0">
                <a:latin typeface="GaramondNarrowC-Light"/>
              </a:rPr>
              <a:t> </a:t>
            </a:r>
            <a:r>
              <a:rPr lang="ru-RU" dirty="0" err="1">
                <a:latin typeface="GaramondNarrowC-Light"/>
              </a:rPr>
              <a:t>сім’ї</a:t>
            </a:r>
            <a:r>
              <a:rPr lang="ru-RU" dirty="0">
                <a:latin typeface="GaramondNarrowC-Light"/>
              </a:rPr>
              <a:t>.</a:t>
            </a:r>
            <a:endParaRPr lang="uk-UA" dirty="0"/>
          </a:p>
        </p:txBody>
      </p:sp>
      <p:sp>
        <p:nvSpPr>
          <p:cNvPr id="4" name="AutoShape 2" descr="ÐÐ°ÑÑÐ¸Ð½ÐºÐ¸ Ð¿Ð¾ Ð·Ð°Ð¿ÑÐ¾ÑÑ ÑÐ¾Ð·Ð²Ð¸ÑÐ¾Ðº Ð¿ÑÐ´Ð»ÑÑÐºÐ°">
            <a:extLst>
              <a:ext uri="{FF2B5EF4-FFF2-40B4-BE49-F238E27FC236}">
                <a16:creationId xmlns:a16="http://schemas.microsoft.com/office/drawing/2014/main" xmlns="" id="{833A9E7D-65EB-45A6-B88E-CD3935F820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34E408-CCBB-45E3-9148-82D56B43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165" y="10398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451928" y="5969399"/>
            <a:ext cx="974007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73" y="235527"/>
            <a:ext cx="11388436" cy="979840"/>
          </a:xfrm>
          <a:solidFill>
            <a:srgbClr val="40AC49"/>
          </a:solidFill>
        </p:spPr>
        <p:txBody>
          <a:bodyPr anchor="ctr">
            <a:noAutofit/>
          </a:bodyPr>
          <a:lstStyle/>
          <a:p>
            <a:r>
              <a:rPr lang="uk-UA" sz="3000" dirty="0">
                <a:solidFill>
                  <a:schemeClr val="bg1"/>
                </a:solidFill>
                <a:latin typeface="Cambria" pitchFamily="18" charset="0"/>
              </a:rPr>
              <a:t>ПІДГОТОВКА ПАТРОНАТНИХ ВИХОВАТЕЛІВ ТА </a:t>
            </a:r>
            <a:r>
              <a:rPr lang="uk-UA" sz="3000" dirty="0" smtClean="0">
                <a:solidFill>
                  <a:schemeClr val="bg1"/>
                </a:solidFill>
                <a:latin typeface="Cambria" pitchFamily="18" charset="0"/>
              </a:rPr>
              <a:t>                            СПЕЦІАЛІСТІВ </a:t>
            </a:r>
            <a:r>
              <a:rPr lang="uk-UA" sz="3000" dirty="0">
                <a:solidFill>
                  <a:schemeClr val="bg1"/>
                </a:solidFill>
                <a:latin typeface="Cambria" pitchFamily="18" charset="0"/>
              </a:rPr>
              <a:t>ГРОМАДИ</a:t>
            </a:r>
            <a:endParaRPr lang="en-US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538917"/>
            <a:ext cx="1951827" cy="12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2473408" y="5984462"/>
            <a:ext cx="7118791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400" b="1" dirty="0">
                <a:solidFill>
                  <a:prstClr val="white"/>
                </a:solidFill>
                <a:latin typeface="Taurus" pitchFamily="2" charset="0"/>
              </a:rPr>
              <a:t>СІМЕЙНИЙ ПАТРОНАТ: </a:t>
            </a:r>
          </a:p>
          <a:p>
            <a:pPr algn="l"/>
            <a:r>
              <a:rPr lang="uk-UA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C499CC1B-473C-4B06-A938-F05497119612}"/>
              </a:ext>
            </a:extLst>
          </p:cNvPr>
          <p:cNvSpPr>
            <a:spLocks/>
          </p:cNvSpPr>
          <p:nvPr/>
        </p:nvSpPr>
        <p:spPr bwMode="auto">
          <a:xfrm>
            <a:off x="1903227" y="1422498"/>
            <a:ext cx="9090837" cy="422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009999"/>
              </a:buClr>
              <a:buSzPct val="95000"/>
              <a:buFontTx/>
              <a:buAutoNum type="arabicPeriod"/>
            </a:pPr>
            <a:endParaRPr lang="uk-UA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xmlns="" id="{5F423EBD-B032-4FA4-9804-C1FD73E28E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5855" y="1469028"/>
          <a:ext cx="10848109" cy="390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472">
                  <a:extLst>
                    <a:ext uri="{9D8B030D-6E8A-4147-A177-3AD203B41FA5}">
                      <a16:colId xmlns:a16="http://schemas.microsoft.com/office/drawing/2014/main" xmlns="" val="3679353421"/>
                    </a:ext>
                  </a:extLst>
                </a:gridCol>
                <a:gridCol w="6511637">
                  <a:extLst>
                    <a:ext uri="{9D8B030D-6E8A-4147-A177-3AD203B41FA5}">
                      <a16:colId xmlns:a16="http://schemas.microsoft.com/office/drawing/2014/main" xmlns="" val="2262187090"/>
                    </a:ext>
                  </a:extLst>
                </a:gridCol>
              </a:tblGrid>
              <a:tr h="3909288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uk-UA" b="1" dirty="0"/>
                        <a:t>УЧАСНИКИ НАВЧАННЯ </a:t>
                      </a:r>
                      <a:r>
                        <a:rPr lang="uk-UA" b="1" dirty="0" smtClean="0"/>
                        <a:t>:</a:t>
                      </a:r>
                      <a:endParaRPr lang="uk-UA" b="1" dirty="0"/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uk-UA" b="1" dirty="0"/>
                    </a:p>
                    <a:p>
                      <a:pPr marL="342900" indent="-342900" algn="just">
                        <a:buFont typeface="+mj-lt"/>
                        <a:buNone/>
                      </a:pPr>
                      <a:r>
                        <a:rPr lang="uk-UA" b="1" dirty="0" smtClean="0"/>
                        <a:t>1. КАНДИДАТ </a:t>
                      </a:r>
                      <a:r>
                        <a:rPr lang="uk-UA" b="1" dirty="0"/>
                        <a:t>В ПАТРОНАТНІ ВИХОВАТЕЛІ ТА  ТА ЙОГО </a:t>
                      </a:r>
                      <a:r>
                        <a:rPr lang="uk-UA" b="1" dirty="0" smtClean="0"/>
                        <a:t>ПОМІЧНИК</a:t>
                      </a:r>
                    </a:p>
                    <a:p>
                      <a:pPr marL="342900" indent="-342900" algn="just">
                        <a:buFont typeface="+mj-lt"/>
                        <a:buNone/>
                      </a:pPr>
                      <a:endParaRPr lang="uk-UA" b="1" dirty="0" smtClean="0"/>
                    </a:p>
                    <a:p>
                      <a:pPr marL="342900" indent="-342900" algn="just">
                        <a:buNone/>
                      </a:pPr>
                      <a:r>
                        <a:rPr lang="uk-UA" b="1" dirty="0" smtClean="0"/>
                        <a:t>2. ЧЛЕНИ </a:t>
                      </a:r>
                      <a:r>
                        <a:rPr lang="uk-UA" b="1" dirty="0"/>
                        <a:t>СІМ’Ї, ЯКІ ПРОЖИВАЮТЬ РАЗОМ З </a:t>
                      </a:r>
                      <a:r>
                        <a:rPr lang="uk-UA" b="1" dirty="0" smtClean="0"/>
                        <a:t>КАНДИДАТОМ</a:t>
                      </a:r>
                    </a:p>
                    <a:p>
                      <a:pPr marL="342900" indent="-342900" algn="just">
                        <a:buNone/>
                      </a:pPr>
                      <a:endParaRPr lang="uk-UA" b="1" dirty="0"/>
                    </a:p>
                    <a:p>
                      <a:pPr marL="342900" indent="-342900" algn="just">
                        <a:buNone/>
                      </a:pPr>
                      <a:r>
                        <a:rPr lang="uk-UA" b="1" dirty="0" smtClean="0"/>
                        <a:t>3.  КОМАНДА </a:t>
                      </a:r>
                      <a:r>
                        <a:rPr lang="uk-UA" b="1" dirty="0"/>
                        <a:t>СПЕЦІАЛІСТІВ ГРОМАДИ (ССД, ФСР, СІМЕЙНИЙ ЛІКАР, ПСИХОЛОГ, СОЦІАЛЬНИЙ ПЕДАГОГ ШКОЛИ..) </a:t>
                      </a:r>
                      <a:endParaRPr lang="en-US" dirty="0"/>
                    </a:p>
                  </a:txBody>
                  <a:tcPr>
                    <a:solidFill>
                      <a:srgbClr val="83B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anose="020B0604020202020204" pitchFamily="34" charset="0"/>
                        </a:rPr>
                        <a:t>Мета та </a:t>
                      </a:r>
                      <a:r>
                        <a:rPr lang="uk-UA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anose="020B0604020202020204" pitchFamily="34" charset="0"/>
                        </a:rPr>
                        <a:t>завдання: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anose="020B0604020202020204" pitchFamily="34" charset="0"/>
                        </a:rPr>
                        <a:t>формування компетентності патронатних вихователів у питаннях догляду, виховання та реабілітації влаштованих під патронат дітей, взаємодії з їх батьками/законними представниками та спеціалістами, залученими до організації послуги патронату для забезпечення найкращих інтересів дитини.</a:t>
                      </a:r>
                      <a:endParaRPr lang="ru-RU" sz="2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anose="020B0604020202020204" pitchFamily="34" charset="0"/>
                      </a:endParaRPr>
                    </a:p>
                    <a:p>
                      <a:endParaRPr lang="en-US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607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21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451928" y="5969399"/>
            <a:ext cx="974007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6" y="234352"/>
            <a:ext cx="11651673" cy="1008901"/>
          </a:xfrm>
          <a:solidFill>
            <a:srgbClr val="40AC49"/>
          </a:solidFill>
        </p:spPr>
        <p:txBody>
          <a:bodyPr anchor="ctr"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Програма навчання сімей кандидатів у патронатні вихователі</a:t>
            </a:r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складається з…</a:t>
            </a:r>
            <a:endParaRPr lang="en-US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2473408" y="5984462"/>
            <a:ext cx="7118791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400" b="1" dirty="0">
                <a:solidFill>
                  <a:prstClr val="white"/>
                </a:solidFill>
                <a:latin typeface="Taurus" pitchFamily="2" charset="0"/>
              </a:rPr>
              <a:t>СІМЕЙНИЙ ПАТРОНАТ: </a:t>
            </a:r>
          </a:p>
          <a:p>
            <a:pPr algn="l"/>
            <a:r>
              <a:rPr lang="uk-UA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ACB66C8-DDB3-4F9C-97B9-D1F1D32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594" y="1711842"/>
            <a:ext cx="9424417" cy="3744933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endParaRPr lang="uk-UA" sz="23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endParaRPr lang="uk-UA" dirty="0">
              <a:solidFill>
                <a:schemeClr val="tx1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xmlns="" id="{1944ED40-B0F2-40D6-BE95-E62EB648D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64417"/>
              </p:ext>
            </p:extLst>
          </p:nvPr>
        </p:nvGraphicFramePr>
        <p:xfrm>
          <a:off x="100014" y="1371081"/>
          <a:ext cx="11618334" cy="464386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62545">
                  <a:extLst>
                    <a:ext uri="{9D8B030D-6E8A-4147-A177-3AD203B41FA5}">
                      <a16:colId xmlns:a16="http://schemas.microsoft.com/office/drawing/2014/main" xmlns="" val="4065313563"/>
                    </a:ext>
                  </a:extLst>
                </a:gridCol>
                <a:gridCol w="1002817">
                  <a:extLst>
                    <a:ext uri="{9D8B030D-6E8A-4147-A177-3AD203B41FA5}">
                      <a16:colId xmlns:a16="http://schemas.microsoft.com/office/drawing/2014/main" xmlns="" val="115178456"/>
                    </a:ext>
                  </a:extLst>
                </a:gridCol>
                <a:gridCol w="9252972">
                  <a:extLst>
                    <a:ext uri="{9D8B030D-6E8A-4147-A177-3AD203B41FA5}">
                      <a16:colId xmlns:a16="http://schemas.microsoft.com/office/drawing/2014/main" xmlns="" val="4249285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Заняття 1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Сім'я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як система: </a:t>
                      </a:r>
                      <a:r>
                        <a:rPr lang="ru-RU" sz="1400" dirty="0" err="1">
                          <a:effectLst/>
                        </a:rPr>
                        <a:t>особливості</a:t>
                      </a:r>
                      <a:r>
                        <a:rPr lang="ru-RU" sz="1400" dirty="0">
                          <a:effectLst/>
                        </a:rPr>
                        <a:t>, характеристики та </a:t>
                      </a:r>
                      <a:r>
                        <a:rPr lang="ru-RU" sz="1400" dirty="0" err="1">
                          <a:effectLst/>
                        </a:rPr>
                        <a:t>цінності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2650863234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Заняття 2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Сім’я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 </a:t>
                      </a:r>
                      <a:r>
                        <a:rPr lang="ru-RU" sz="1400" dirty="0" err="1">
                          <a:effectLst/>
                        </a:rPr>
                        <a:t>дітьми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фактори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ризику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пошук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рішень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найкращих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інтересах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дитини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 err="1" smtClean="0">
                          <a:effectLst/>
                        </a:rPr>
                        <a:t>Задоволення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потреб </a:t>
                      </a:r>
                      <a:r>
                        <a:rPr lang="ru-RU" sz="1400" dirty="0" err="1">
                          <a:effectLst/>
                        </a:rPr>
                        <a:t>дитини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формування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прив’язаності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3281700166"/>
                  </a:ext>
                </a:extLst>
              </a:tr>
              <a:tr h="473659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3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7 год.</a:t>
                      </a:r>
                    </a:p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Послуга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патронату в </a:t>
                      </a:r>
                      <a:r>
                        <a:rPr lang="ru-RU" sz="1400" dirty="0" err="1">
                          <a:effectLst/>
                        </a:rPr>
                        <a:t>системі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підтримки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сімей</a:t>
                      </a:r>
                      <a:r>
                        <a:rPr lang="ru-RU" sz="1400" dirty="0">
                          <a:effectLst/>
                        </a:rPr>
                        <a:t> з </a:t>
                      </a:r>
                      <a:r>
                        <a:rPr lang="ru-RU" sz="1400" dirty="0" err="1">
                          <a:effectLst/>
                        </a:rPr>
                        <a:t>дітьми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забезпечення</a:t>
                      </a:r>
                      <a:r>
                        <a:rPr lang="ru-RU" sz="1400" dirty="0">
                          <a:effectLst/>
                        </a:rPr>
                        <a:t> прав дітей</a:t>
                      </a: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3799513056"/>
                  </a:ext>
                </a:extLst>
              </a:tr>
              <a:tr h="401918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4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Організація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процесу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переміщення</a:t>
                      </a:r>
                      <a:r>
                        <a:rPr lang="ru-RU" sz="1400" dirty="0">
                          <a:effectLst/>
                        </a:rPr>
                        <a:t> при </a:t>
                      </a:r>
                      <a:r>
                        <a:rPr lang="ru-RU" sz="1400" dirty="0" err="1">
                          <a:effectLst/>
                        </a:rPr>
                        <a:t>влаштуванні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дитини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сім’ю</a:t>
                      </a:r>
                      <a:r>
                        <a:rPr lang="ru-RU" sz="1400" dirty="0">
                          <a:effectLst/>
                        </a:rPr>
                        <a:t> патронатного </a:t>
                      </a:r>
                      <a:r>
                        <a:rPr lang="ru-RU" sz="1400" dirty="0" err="1">
                          <a:effectLst/>
                        </a:rPr>
                        <a:t>вихователя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1096694232"/>
                  </a:ext>
                </a:extLst>
              </a:tr>
              <a:tr h="309464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5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/>
                        </a:rPr>
                        <a:t>Підтримка </a:t>
                      </a:r>
                      <a:r>
                        <a:rPr lang="uk-UA" sz="1400" dirty="0">
                          <a:effectLst/>
                        </a:rPr>
                        <a:t>зв’язків дитини з її біологічною родиною</a:t>
                      </a: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4265944720"/>
                  </a:ext>
                </a:extLst>
              </a:tr>
              <a:tr h="309464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6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Основні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закономірності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розвитку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дитини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різних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вікових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етапах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19538407"/>
                  </a:ext>
                </a:extLst>
              </a:tr>
              <a:tr h="309464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7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Травма </a:t>
                      </a:r>
                      <a:r>
                        <a:rPr lang="ru-RU" sz="1400" dirty="0">
                          <a:effectLst/>
                        </a:rPr>
                        <a:t>та </a:t>
                      </a:r>
                      <a:r>
                        <a:rPr lang="ru-RU" sz="1400" dirty="0" err="1">
                          <a:effectLst/>
                        </a:rPr>
                        <a:t>її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наслідки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3186876715"/>
                  </a:ext>
                </a:extLst>
              </a:tr>
              <a:tr h="309464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8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Тимчасовий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догляд, </a:t>
                      </a:r>
                      <a:r>
                        <a:rPr lang="ru-RU" sz="1400" dirty="0" err="1">
                          <a:effectLst/>
                        </a:rPr>
                        <a:t>виховання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реабілітація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дитини</a:t>
                      </a:r>
                      <a:r>
                        <a:rPr lang="ru-RU" sz="1400" dirty="0">
                          <a:effectLst/>
                        </a:rPr>
                        <a:t> в сім’ї патронатного </a:t>
                      </a:r>
                      <a:r>
                        <a:rPr lang="ru-RU" sz="1400" dirty="0" err="1">
                          <a:effectLst/>
                        </a:rPr>
                        <a:t>вихователя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3111864152"/>
                  </a:ext>
                </a:extLst>
              </a:tr>
              <a:tr h="494371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9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Особливості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процесу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переміщення</a:t>
                      </a:r>
                      <a:r>
                        <a:rPr lang="ru-RU" sz="1400" dirty="0">
                          <a:effectLst/>
                        </a:rPr>
                        <a:t> при </a:t>
                      </a:r>
                      <a:r>
                        <a:rPr lang="ru-RU" sz="1400" dirty="0" err="1">
                          <a:effectLst/>
                        </a:rPr>
                        <a:t>вибутті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дитини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із</a:t>
                      </a:r>
                      <a:r>
                        <a:rPr lang="ru-RU" sz="1400" dirty="0">
                          <a:effectLst/>
                        </a:rPr>
                        <a:t> сім’ї патронатного </a:t>
                      </a:r>
                      <a:r>
                        <a:rPr lang="ru-RU" sz="1400" dirty="0" err="1">
                          <a:effectLst/>
                        </a:rPr>
                        <a:t>вихователя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 err="1" smtClean="0">
                          <a:effectLst/>
                        </a:rPr>
                        <a:t>Попередження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стресових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ситуацій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Усвідомлений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вибір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2658538793"/>
                  </a:ext>
                </a:extLst>
              </a:tr>
              <a:tr h="40191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Заняття 10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4-5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Виїзне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заняття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сім’ї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кандидатів</a:t>
                      </a:r>
                      <a:r>
                        <a:rPr lang="ru-RU" sz="1400" dirty="0">
                          <a:effectLst/>
                        </a:rPr>
                        <a:t> у </a:t>
                      </a:r>
                      <a:r>
                        <a:rPr lang="ru-RU" sz="1400" dirty="0" err="1">
                          <a:effectLst/>
                        </a:rPr>
                        <a:t>патронатні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вихователі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3916818220"/>
                  </a:ext>
                </a:extLst>
              </a:tr>
              <a:tr h="401918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11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Алгоритм </a:t>
                      </a:r>
                      <a:r>
                        <a:rPr lang="ru-RU" sz="1400" dirty="0" err="1">
                          <a:effectLst/>
                        </a:rPr>
                        <a:t>роботи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міждисциплінарної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команди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процесі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надання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послуги</a:t>
                      </a:r>
                      <a:r>
                        <a:rPr lang="ru-RU" sz="1400" dirty="0">
                          <a:effectLst/>
                        </a:rPr>
                        <a:t> патронату</a:t>
                      </a: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2228261927"/>
                  </a:ext>
                </a:extLst>
              </a:tr>
              <a:tr h="401918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Заняття 12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 год.</a:t>
                      </a:r>
                    </a:p>
                  </a:txBody>
                  <a:tcPr marL="60234" marR="60234" marT="15059" marB="15059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</a:rPr>
                        <a:t>Міждисциплінарна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команда: партнерство та </a:t>
                      </a:r>
                      <a:r>
                        <a:rPr lang="ru-RU" sz="1400" dirty="0" err="1">
                          <a:effectLst/>
                        </a:rPr>
                        <a:t>прийняття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рішень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найкращих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інтересах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дитини</a:t>
                      </a:r>
                      <a:endParaRPr lang="ru-RU" sz="1400" dirty="0">
                        <a:effectLst/>
                      </a:endParaRPr>
                    </a:p>
                  </a:txBody>
                  <a:tcPr marL="60234" marR="60234" marT="15059" marB="15059"/>
                </a:tc>
                <a:extLst>
                  <a:ext uri="{0D108BD9-81ED-4DB2-BD59-A6C34878D82A}">
                    <a16:rowId xmlns:a16="http://schemas.microsoft.com/office/drawing/2014/main" xmlns="" val="41753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0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84053" y="252762"/>
            <a:ext cx="6480175" cy="5715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uk-UA" sz="3200" b="1" dirty="0">
                <a:solidFill>
                  <a:srgbClr val="007272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МБО «ПАРТНЕРСТВО «КОЖНІЙ ДИТИНІ»    </a:t>
            </a:r>
            <a:endParaRPr lang="uk-UA" altLang="uk-UA" b="1" dirty="0">
              <a:solidFill>
                <a:srgbClr val="008094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marL="0" indent="0">
              <a:buNone/>
            </a:pPr>
            <a:endParaRPr lang="ru-RU" altLang="uk-UA" sz="3200" b="1" dirty="0">
              <a:solidFill>
                <a:srgbClr val="008094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23555" name="Подзаголовок 2"/>
          <p:cNvSpPr txBox="1">
            <a:spLocks/>
          </p:cNvSpPr>
          <p:nvPr/>
        </p:nvSpPr>
        <p:spPr bwMode="auto">
          <a:xfrm>
            <a:off x="2265450" y="2213536"/>
            <a:ext cx="63833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 eaLnBrk="1" hangingPunct="1">
              <a:buClr>
                <a:srgbClr val="00CC00"/>
              </a:buClr>
            </a:pPr>
            <a:r>
              <a:rPr lang="uk-UA" altLang="uk-UA" sz="20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Професійна допомога сім</a:t>
            </a:r>
            <a:r>
              <a:rPr lang="en-US" altLang="uk-UA" sz="20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’</a:t>
            </a:r>
            <a:r>
              <a:rPr lang="uk-UA" altLang="ja-JP" sz="20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ям, громадам та державі забезпечувати право кожної дитини жити і виховуватися в сприятливому сімейному середовищі. </a:t>
            </a:r>
          </a:p>
          <a:p>
            <a:pPr lvl="1" eaLnBrk="1" hangingPunct="1">
              <a:buClr>
                <a:srgbClr val="00CC00"/>
              </a:buClr>
            </a:pPr>
            <a:endParaRPr lang="uk-UA" altLang="uk-UA" sz="2000" dirty="0">
              <a:solidFill>
                <a:srgbClr val="00206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00CC00"/>
              </a:buClr>
            </a:pPr>
            <a:r>
              <a:rPr lang="uk-UA" altLang="uk-UA" sz="20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Робити все можливе для того, аби кожна дитина могла скористатися своїм правом на сім</a:t>
            </a:r>
            <a:r>
              <a:rPr lang="en-US" altLang="uk-UA" sz="20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’</a:t>
            </a:r>
            <a:r>
              <a:rPr lang="uk-UA" altLang="ja-JP" sz="20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ю, а дітей в інтернатних закладах ставало все менше і менше. </a:t>
            </a:r>
          </a:p>
          <a:p>
            <a:pPr lvl="1" eaLnBrk="1" hangingPunct="1">
              <a:buClr>
                <a:srgbClr val="00CC00"/>
              </a:buClr>
            </a:pPr>
            <a:endParaRPr lang="uk-UA" altLang="uk-UA" sz="14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00CC00"/>
              </a:buClr>
            </a:pPr>
            <a:endParaRPr lang="uk-UA" altLang="uk-UA" sz="14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00CC00"/>
              </a:buClr>
            </a:pPr>
            <a:endParaRPr lang="uk-UA" altLang="uk-UA" sz="14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CC00"/>
              </a:buClr>
            </a:pPr>
            <a:endParaRPr lang="en-US" altLang="uk-UA" sz="20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604264" y="2292468"/>
            <a:ext cx="46038" cy="12176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cs typeface="Arial" charset="0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2611103" y="3729344"/>
            <a:ext cx="45719" cy="11525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5"/>
                </a:solidFill>
              </a:ln>
              <a:solidFill>
                <a:schemeClr val="lt1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9579" y="886817"/>
            <a:ext cx="34563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Працює в Україні з 1998 року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635363" y="6229293"/>
            <a:ext cx="1944216" cy="454620"/>
          </a:xfrm>
          <a:prstGeom prst="rect">
            <a:avLst/>
          </a:prstGeom>
          <a:solidFill>
            <a:srgbClr val="0090A4"/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Ведення випадку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1635363" y="5633443"/>
            <a:ext cx="1944216" cy="454620"/>
          </a:xfrm>
          <a:prstGeom prst="rect">
            <a:avLst/>
          </a:prstGeom>
          <a:solidFill>
            <a:srgbClr val="0090A4"/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Оцінка потреб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775870" y="5633443"/>
            <a:ext cx="2187538" cy="454620"/>
          </a:xfrm>
          <a:prstGeom prst="rect">
            <a:avLst/>
          </a:prstGeom>
          <a:solidFill>
            <a:srgbClr val="0090A4"/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Як стати успішним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685818" y="6229293"/>
            <a:ext cx="1944216" cy="4546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Впевнений старт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5775870" y="6213173"/>
            <a:ext cx="2187538" cy="454620"/>
          </a:xfrm>
          <a:prstGeom prst="rect">
            <a:avLst/>
          </a:prstGeom>
          <a:solidFill>
            <a:srgbClr val="0090A4"/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Країна Гідності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8101829" y="6213173"/>
            <a:ext cx="691454" cy="4546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ННС 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685818" y="5633443"/>
            <a:ext cx="1944216" cy="4546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Послуга патронату 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8101830" y="5633443"/>
            <a:ext cx="699271" cy="4546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9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andara" panose="020E0502030303020204" pitchFamily="34" charset="0"/>
              </a:rPr>
              <a:t>ФСР 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EEBDA32D-6450-448E-B610-330761C597CF}"/>
              </a:ext>
            </a:extLst>
          </p:cNvPr>
          <p:cNvSpPr txBox="1">
            <a:spLocks/>
          </p:cNvSpPr>
          <p:nvPr/>
        </p:nvSpPr>
        <p:spPr>
          <a:xfrm>
            <a:off x="2084874" y="1611185"/>
            <a:ext cx="5878535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uk-UA" b="1" dirty="0">
                <a:solidFill>
                  <a:srgbClr val="007272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      </a:t>
            </a:r>
            <a:r>
              <a:rPr lang="ru-RU" altLang="uk-UA" sz="2400" b="1" dirty="0">
                <a:solidFill>
                  <a:srgbClr val="007272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МІСІЯ ОРГАНІЗАЦІЇ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uk-UA" b="1" dirty="0">
              <a:solidFill>
                <a:srgbClr val="008094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pic>
        <p:nvPicPr>
          <p:cNvPr id="20" name="Picture 13" descr="Child.jpg">
            <a:extLst>
              <a:ext uri="{FF2B5EF4-FFF2-40B4-BE49-F238E27FC236}">
                <a16:creationId xmlns:a16="http://schemas.microsoft.com/office/drawing/2014/main" xmlns="" id="{C39EA2A8-8E81-4C04-9A78-784F247B2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80" y="-9738"/>
            <a:ext cx="3456384" cy="52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Logo_Eng_www_mini_CMYK.jpg">
            <a:extLst>
              <a:ext uri="{FF2B5EF4-FFF2-40B4-BE49-F238E27FC236}">
                <a16:creationId xmlns:a16="http://schemas.microsoft.com/office/drawing/2014/main" xmlns="" id="{16465E3A-849C-4D1D-8A3B-F1412FD6F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944139"/>
            <a:ext cx="186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57744"/>
            <a:ext cx="6797965" cy="38238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528" y="207818"/>
            <a:ext cx="11333017" cy="9452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2600" b="1" dirty="0">
                <a:solidFill>
                  <a:prstClr val="white"/>
                </a:solidFill>
                <a:latin typeface="Cambria" pitchFamily="18" charset="0"/>
              </a:rPr>
              <a:t>Команда тренерів з підготовки патронатних вихователів</a:t>
            </a:r>
            <a:endParaRPr lang="uk-UA" sz="26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94789"/>
            <a:ext cx="2715490" cy="782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27" y="1313117"/>
            <a:ext cx="1959864" cy="1685544"/>
          </a:xfrm>
          <a:prstGeom prst="rect">
            <a:avLst/>
          </a:prstGeom>
        </p:spPr>
      </p:pic>
      <p:pic>
        <p:nvPicPr>
          <p:cNvPr id="1026" name="Рисунок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82" y="5910761"/>
            <a:ext cx="447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84" y="5829684"/>
            <a:ext cx="2633053" cy="77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58" y="3270412"/>
            <a:ext cx="5096741" cy="33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0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18" y="109219"/>
            <a:ext cx="5529868" cy="3374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28276"/>
            <a:ext cx="3456384" cy="23042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38" y="3590930"/>
            <a:ext cx="3873684" cy="2178948"/>
          </a:xfrm>
          <a:prstGeom prst="rect">
            <a:avLst/>
          </a:prstGeom>
        </p:spPr>
      </p:pic>
      <p:sp>
        <p:nvSpPr>
          <p:cNvPr id="7" name="Прямоугольник 8"/>
          <p:cNvSpPr/>
          <p:nvPr/>
        </p:nvSpPr>
        <p:spPr>
          <a:xfrm>
            <a:off x="1919536" y="5769878"/>
            <a:ext cx="4392488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b="1" dirty="0">
                <a:solidFill>
                  <a:prstClr val="white"/>
                </a:solidFill>
              </a:rPr>
              <a:t>група кандидатів Дніпропетровської обл. (листопад 2016р.- січень 2017р.)</a:t>
            </a:r>
          </a:p>
        </p:txBody>
      </p:sp>
      <p:sp>
        <p:nvSpPr>
          <p:cNvPr id="8" name="Прямоугольник 8"/>
          <p:cNvSpPr/>
          <p:nvPr/>
        </p:nvSpPr>
        <p:spPr>
          <a:xfrm>
            <a:off x="6672065" y="5750828"/>
            <a:ext cx="3795811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b="1" dirty="0">
                <a:solidFill>
                  <a:prstClr val="white"/>
                </a:solidFill>
              </a:rPr>
              <a:t>група кандидатів Черкаської обл. (грудень 2016р.- лютий 2017р.)</a:t>
            </a:r>
          </a:p>
        </p:txBody>
      </p:sp>
    </p:spTree>
    <p:extLst>
      <p:ext uri="{BB962C8B-B14F-4D97-AF65-F5344CB8AC3E}">
        <p14:creationId xmlns:p14="http://schemas.microsoft.com/office/powerpoint/2010/main" val="131203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arysa\AppData\Local\Microsoft\Windows\INetCache\Content.Word\Патронат 15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8" y="0"/>
            <a:ext cx="1135281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13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451928" y="5969399"/>
            <a:ext cx="974007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5" y="438911"/>
            <a:ext cx="11293432" cy="925259"/>
          </a:xfrm>
          <a:solidFill>
            <a:srgbClr val="40AC49"/>
          </a:solidFill>
        </p:spPr>
        <p:txBody>
          <a:bodyPr anchor="ctr">
            <a:normAutofit/>
          </a:bodyPr>
          <a:lstStyle/>
          <a:p>
            <a:r>
              <a:rPr lang="uk-UA" dirty="0">
                <a:solidFill>
                  <a:schemeClr val="bg1"/>
                </a:solidFill>
                <a:latin typeface="Taurus" pitchFamily="2" charset="0"/>
              </a:rPr>
              <a:t>Більше інформації</a:t>
            </a:r>
            <a:endParaRPr lang="en-US" dirty="0">
              <a:solidFill>
                <a:schemeClr val="bg1"/>
              </a:solidFill>
              <a:latin typeface="Taurus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538917"/>
            <a:ext cx="1951827" cy="12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2473408" y="5984462"/>
            <a:ext cx="7118791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rus" pitchFamily="2" charset="0"/>
                <a:ea typeface="+mj-ea"/>
                <a:cs typeface="+mj-cs"/>
              </a:rPr>
              <a:t>СІМЕЙНИЙ ПАТРОНАТ: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DB9A7DF-66BF-4716-926D-C71E66782BF4}"/>
              </a:ext>
            </a:extLst>
          </p:cNvPr>
          <p:cNvSpPr txBox="1">
            <a:spLocks/>
          </p:cNvSpPr>
          <p:nvPr/>
        </p:nvSpPr>
        <p:spPr>
          <a:xfrm>
            <a:off x="2367253" y="2375001"/>
            <a:ext cx="4821414" cy="1833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Сайт: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patronat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.in.ua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7A0BFAA-B477-4EFE-A9D9-D3CBA9713F17}"/>
              </a:ext>
            </a:extLst>
          </p:cNvPr>
          <p:cNvSpPr txBox="1">
            <a:spLocks/>
          </p:cNvSpPr>
          <p:nvPr/>
        </p:nvSpPr>
        <p:spPr>
          <a:xfrm>
            <a:off x="2367250" y="2495843"/>
            <a:ext cx="8261695" cy="10322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Ролик «Родина замість інтернату»: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www.youtube.com/watch?v=gNXrJ_S1e1M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BC6DE91-8909-41CE-B1B0-5C607B635692}"/>
              </a:ext>
            </a:extLst>
          </p:cNvPr>
          <p:cNvSpPr txBox="1">
            <a:spLocks/>
          </p:cNvSpPr>
          <p:nvPr/>
        </p:nvSpPr>
        <p:spPr>
          <a:xfrm>
            <a:off x="2367249" y="4232621"/>
            <a:ext cx="8261695" cy="10322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Серія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в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ебінар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ів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: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СІМЕЙНИЙ ПАТРОНАТ: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коротко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про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головне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bit.ly/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patronat_webinars_brief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patronat@p4ec.org.ua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9" descr="2.png">
            <a:extLst>
              <a:ext uri="{FF2B5EF4-FFF2-40B4-BE49-F238E27FC236}">
                <a16:creationId xmlns:a16="http://schemas.microsoft.com/office/drawing/2014/main" xmlns="" id="{4A7024EE-0744-4831-9D96-3AB5B3ADD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2" r="-11192"/>
          <a:stretch>
            <a:fillRect/>
          </a:stretch>
        </p:blipFill>
        <p:spPr>
          <a:xfrm>
            <a:off x="0" y="1592263"/>
            <a:ext cx="4594225" cy="3979863"/>
          </a:xfrm>
        </p:spPr>
      </p:pic>
      <p:sp>
        <p:nvSpPr>
          <p:cNvPr id="6147" name="Rectangle 5">
            <a:extLst>
              <a:ext uri="{FF2B5EF4-FFF2-40B4-BE49-F238E27FC236}">
                <a16:creationId xmlns:a16="http://schemas.microsoft.com/office/drawing/2014/main" xmlns="" id="{13E2B240-DD26-4A76-A4EC-95F9D93B9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4727575"/>
            <a:ext cx="2286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>
              <a:buClr>
                <a:srgbClr val="009999"/>
              </a:buClr>
              <a:buSzPct val="95000"/>
              <a:buFontTx/>
              <a:buNone/>
            </a:pPr>
            <a:endParaRPr lang="ru-RU" altLang="ru-RU" sz="2200">
              <a:solidFill>
                <a:srgbClr val="003760"/>
              </a:solidFill>
              <a:latin typeface="Cambria" panose="02040503050406030204" pitchFamily="18" charset="0"/>
            </a:endParaRPr>
          </a:p>
        </p:txBody>
      </p:sp>
      <p:sp>
        <p:nvSpPr>
          <p:cNvPr id="6148" name="Подзаголовок 2">
            <a:extLst>
              <a:ext uri="{FF2B5EF4-FFF2-40B4-BE49-F238E27FC236}">
                <a16:creationId xmlns:a16="http://schemas.microsoft.com/office/drawing/2014/main" xmlns="" id="{7B145B13-B992-44E1-B861-0FA5BC104FF0}"/>
              </a:ext>
            </a:extLst>
          </p:cNvPr>
          <p:cNvSpPr txBox="1">
            <a:spLocks/>
          </p:cNvSpPr>
          <p:nvPr/>
        </p:nvSpPr>
        <p:spPr bwMode="auto">
          <a:xfrm>
            <a:off x="4403725" y="3813968"/>
            <a:ext cx="338455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224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SzPct val="95000"/>
              <a:buFont typeface="Wingdings" panose="05000000000000000000" pitchFamily="2" charset="2"/>
              <a:buNone/>
            </a:pPr>
            <a:r>
              <a:rPr lang="uk-UA" altLang="ru-RU" sz="24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... Дитині для повного та гармонійного розвитку її особистості необхідно зростати в сімейному оточенні, в атмосфері щастя, любові та розуміння ...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xmlns="" id="{CC775BD1-B487-443A-AD26-3345A9C51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54013"/>
            <a:ext cx="8137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900" b="1">
                <a:solidFill>
                  <a:srgbClr val="21596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Право на сім</a:t>
            </a:r>
            <a:r>
              <a:rPr lang="en-US" altLang="ru-RU" sz="3900" b="1">
                <a:solidFill>
                  <a:srgbClr val="21596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’</a:t>
            </a:r>
            <a:r>
              <a:rPr lang="ru-RU" altLang="ru-RU" sz="3900" b="1">
                <a:solidFill>
                  <a:srgbClr val="21596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ю</a:t>
            </a:r>
            <a:endParaRPr lang="uk-UA" altLang="ru-RU" sz="3900" b="1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pic>
        <p:nvPicPr>
          <p:cNvPr id="6150" name="Picture 10" descr="Logo_Eng_www_mini_CMYK.jpg">
            <a:extLst>
              <a:ext uri="{FF2B5EF4-FFF2-40B4-BE49-F238E27FC236}">
                <a16:creationId xmlns:a16="http://schemas.microsoft.com/office/drawing/2014/main" xmlns="" id="{6DC6F433-3919-4096-940A-FE419D7C7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118226"/>
            <a:ext cx="186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02_infografika_family">
            <a:extLst>
              <a:ext uri="{FF2B5EF4-FFF2-40B4-BE49-F238E27FC236}">
                <a16:creationId xmlns:a16="http://schemas.microsoft.com/office/drawing/2014/main" xmlns="" id="{1E2FCFA0-A849-482D-A826-D268B9B1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2" y="503237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2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894" y="1628800"/>
            <a:ext cx="8617586" cy="404813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400" b="1" dirty="0">
                <a:solidFill>
                  <a:srgbClr val="008091"/>
                </a:solidFill>
                <a:latin typeface="Candara" panose="020E0502030303020204" pitchFamily="34" charset="0"/>
              </a:rPr>
              <a:t>ДІТИ,</a:t>
            </a:r>
            <a:r>
              <a:rPr lang="ru-RU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 </a:t>
            </a:r>
            <a:r>
              <a:rPr lang="uk-UA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які тимчасово</a:t>
            </a:r>
            <a:r>
              <a:rPr lang="ru-RU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 не </a:t>
            </a:r>
            <a:r>
              <a:rPr lang="uk-UA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можуть</a:t>
            </a:r>
            <a:r>
              <a:rPr lang="ru-RU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 </a:t>
            </a:r>
            <a:r>
              <a:rPr lang="uk-UA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проживати</a:t>
            </a:r>
            <a:r>
              <a:rPr lang="ru-RU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 у </a:t>
            </a:r>
            <a:r>
              <a:rPr lang="uk-UA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власній</a:t>
            </a:r>
            <a:r>
              <a:rPr lang="ru-RU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 </a:t>
            </a:r>
            <a:r>
              <a:rPr lang="uk-UA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родині</a:t>
            </a:r>
            <a:r>
              <a:rPr lang="ru-RU" sz="6200" b="1" dirty="0">
                <a:solidFill>
                  <a:srgbClr val="008091"/>
                </a:solidFill>
                <a:latin typeface="Candara" panose="020E0502030303020204" pitchFamily="34" charset="0"/>
              </a:rPr>
              <a:t> </a:t>
            </a:r>
          </a:p>
          <a:p>
            <a:endParaRPr lang="en-US" sz="4800" b="1" dirty="0">
              <a:latin typeface="Candara" panose="020E0502030303020204" pitchFamily="34" charset="0"/>
            </a:endParaRPr>
          </a:p>
          <a:p>
            <a:endParaRPr lang="en-US" b="1" dirty="0"/>
          </a:p>
          <a:p>
            <a:pPr marL="0" indent="0">
              <a:buNone/>
            </a:pPr>
            <a:r>
              <a:rPr lang="ru-RU" b="1" dirty="0"/>
              <a:t>     </a:t>
            </a:r>
          </a:p>
          <a:p>
            <a:endParaRPr lang="ru-RU" b="1" dirty="0">
              <a:solidFill>
                <a:srgbClr val="178095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178095"/>
                </a:solidFill>
              </a:rPr>
              <a:t>              </a:t>
            </a:r>
          </a:p>
          <a:p>
            <a:pPr marL="0" indent="0">
              <a:buNone/>
            </a:pPr>
            <a:endParaRPr lang="ru-RU" b="1" dirty="0">
              <a:solidFill>
                <a:srgbClr val="178095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178095"/>
                </a:solidFill>
              </a:rPr>
              <a:t>             </a:t>
            </a:r>
            <a:endParaRPr lang="en-US" b="1" dirty="0">
              <a:solidFill>
                <a:srgbClr val="178095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178095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178095"/>
                </a:solidFill>
              </a:rPr>
              <a:t> </a:t>
            </a:r>
            <a:r>
              <a:rPr lang="en-US" b="1" dirty="0">
                <a:solidFill>
                  <a:srgbClr val="178095"/>
                </a:solidFill>
              </a:rPr>
              <a:t>                     </a:t>
            </a:r>
          </a:p>
          <a:p>
            <a:pPr marL="0" indent="0">
              <a:buNone/>
            </a:pPr>
            <a:endParaRPr lang="en-US" b="1" dirty="0">
              <a:solidFill>
                <a:srgbClr val="178095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178095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78095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78095"/>
                </a:solidFill>
              </a:rPr>
              <a:t>                               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178095"/>
                </a:solidFill>
                <a:latin typeface="Candara" panose="020E0502030303020204" pitchFamily="34" charset="0"/>
              </a:rPr>
              <a:t>                               </a:t>
            </a:r>
          </a:p>
          <a:p>
            <a:pPr marL="0" indent="0">
              <a:buNone/>
            </a:pPr>
            <a:endParaRPr lang="en-US" sz="4000" b="1" dirty="0">
              <a:solidFill>
                <a:srgbClr val="178095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178095"/>
                </a:solidFill>
                <a:latin typeface="Candara" panose="020E0502030303020204" pitchFamily="34" charset="0"/>
              </a:rPr>
              <a:t>                        </a:t>
            </a:r>
            <a:r>
              <a:rPr lang="ru-RU" sz="7400" b="1" dirty="0">
                <a:solidFill>
                  <a:srgbClr val="178095"/>
                </a:solidFill>
                <a:latin typeface="Candara" panose="020E0502030303020204" pitchFamily="34" charset="0"/>
              </a:rPr>
              <a:t>УВАГА: </a:t>
            </a:r>
            <a:r>
              <a:rPr lang="uk-UA" sz="7400" dirty="0">
                <a:solidFill>
                  <a:srgbClr val="178095"/>
                </a:solidFill>
                <a:latin typeface="Candara" panose="020E0502030303020204" pitchFamily="34" charset="0"/>
              </a:rPr>
              <a:t>порушення</a:t>
            </a:r>
            <a:r>
              <a:rPr lang="ru-RU" sz="7400" dirty="0">
                <a:solidFill>
                  <a:srgbClr val="178095"/>
                </a:solidFill>
                <a:latin typeface="Candara" panose="020E0502030303020204" pitchFamily="34" charset="0"/>
              </a:rPr>
              <a:t> права дитини </a:t>
            </a:r>
            <a:r>
              <a:rPr lang="en-US" sz="7400" dirty="0">
                <a:solidFill>
                  <a:srgbClr val="178095"/>
                </a:solidFill>
                <a:latin typeface="Candara" panose="020E0502030303020204" pitchFamily="34" charset="0"/>
              </a:rPr>
              <a:t>н</a:t>
            </a:r>
            <a:r>
              <a:rPr lang="ru-RU" sz="7400" dirty="0">
                <a:solidFill>
                  <a:srgbClr val="178095"/>
                </a:solidFill>
                <a:latin typeface="Candara" panose="020E0502030303020204" pitchFamily="34" charset="0"/>
              </a:rPr>
              <a:t>а </a:t>
            </a:r>
            <a:r>
              <a:rPr lang="uk-UA" sz="7400" dirty="0">
                <a:solidFill>
                  <a:srgbClr val="178095"/>
                </a:solidFill>
                <a:latin typeface="Candara" panose="020E0502030303020204" pitchFamily="34" charset="0"/>
              </a:rPr>
              <a:t>виховання</a:t>
            </a:r>
            <a:r>
              <a:rPr lang="ru-RU" sz="7400" dirty="0">
                <a:solidFill>
                  <a:srgbClr val="178095"/>
                </a:solidFill>
                <a:latin typeface="Candara" panose="020E0502030303020204" pitchFamily="34" charset="0"/>
              </a:rPr>
              <a:t> в </a:t>
            </a:r>
            <a:r>
              <a:rPr lang="uk-UA" sz="7400" dirty="0">
                <a:solidFill>
                  <a:srgbClr val="178095"/>
                </a:solidFill>
                <a:latin typeface="Candara" panose="020E0502030303020204" pitchFamily="34" charset="0"/>
              </a:rPr>
              <a:t>сім’ї</a:t>
            </a:r>
            <a:r>
              <a:rPr lang="uk-UA" sz="11100" dirty="0">
                <a:solidFill>
                  <a:srgbClr val="178095"/>
                </a:solidFill>
                <a:latin typeface="Candara" panose="020E0502030303020204" pitchFamily="34" charset="0"/>
              </a:rPr>
              <a:t> </a:t>
            </a:r>
            <a:endParaRPr lang="uk-UA" sz="7400" dirty="0">
              <a:solidFill>
                <a:srgbClr val="178095"/>
              </a:solidFill>
              <a:latin typeface="Candara" panose="020E0502030303020204" pitchFamily="34" charset="0"/>
            </a:endParaRPr>
          </a:p>
          <a:p>
            <a:endParaRPr lang="ru-RU" b="1" dirty="0"/>
          </a:p>
          <a:p>
            <a:endParaRPr lang="uk-UA" dirty="0"/>
          </a:p>
          <a:p>
            <a:endParaRPr lang="ru-RU" dirty="0"/>
          </a:p>
          <a:p>
            <a:pPr marL="0" indent="0">
              <a:buNone/>
            </a:pPr>
            <a:r>
              <a:rPr lang="en-US" sz="1800" b="1" dirty="0">
                <a:solidFill>
                  <a:srgbClr val="178095"/>
                </a:solidFill>
              </a:rPr>
              <a:t>                </a:t>
            </a:r>
            <a:endParaRPr lang="ru-RU" dirty="0">
              <a:solidFill>
                <a:srgbClr val="178095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3912514" y="2904048"/>
            <a:ext cx="1804411" cy="1027421"/>
          </a:xfrm>
          <a:prstGeom prst="actionButtonHom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Segoe UI Light"/>
              </a:rPr>
              <a:t>Будинок дитини </a:t>
            </a:r>
            <a:r>
              <a:rPr lang="en-US" b="1" dirty="0">
                <a:solidFill>
                  <a:prstClr val="black"/>
                </a:solidFill>
                <a:latin typeface="Segoe UI Light"/>
              </a:rPr>
              <a:t>                         </a:t>
            </a:r>
            <a:r>
              <a:rPr lang="en-US" sz="1050" dirty="0">
                <a:solidFill>
                  <a:prstClr val="black"/>
                </a:solidFill>
                <a:latin typeface="Segoe UI Light"/>
              </a:rPr>
              <a:t>(</a:t>
            </a:r>
            <a:r>
              <a:rPr lang="uk-UA" sz="1050" dirty="0">
                <a:solidFill>
                  <a:prstClr val="black"/>
                </a:solidFill>
                <a:latin typeface="Segoe UI Light"/>
              </a:rPr>
              <a:t>до 6 міс. з правом продовжити перебування)</a:t>
            </a:r>
            <a:endParaRPr lang="ru-RU" sz="1050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0" name="Управляющая кнопка: домой 9">
            <a:hlinkClick r:id="" action="ppaction://noaction" highlightClick="1"/>
          </p:cNvPr>
          <p:cNvSpPr/>
          <p:nvPr/>
        </p:nvSpPr>
        <p:spPr>
          <a:xfrm>
            <a:off x="6283575" y="2904048"/>
            <a:ext cx="1865703" cy="1012469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prstClr val="black"/>
                </a:solidFill>
                <a:latin typeface="Segoe UI Light"/>
              </a:rPr>
              <a:t>ЦСПР</a:t>
            </a:r>
          </a:p>
          <a:p>
            <a:pPr algn="ctr"/>
            <a:r>
              <a:rPr lang="uk-UA" sz="1050" dirty="0">
                <a:solidFill>
                  <a:prstClr val="black"/>
                </a:solidFill>
                <a:latin typeface="Segoe UI Light"/>
              </a:rPr>
              <a:t>(до 9 міс. з правом повторного влаштування)</a:t>
            </a:r>
            <a:endParaRPr lang="ru-RU" sz="1050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1" name="Управляющая кнопка: домой 10">
            <a:hlinkClick r:id="" action="ppaction://noaction" highlightClick="1"/>
          </p:cNvPr>
          <p:cNvSpPr/>
          <p:nvPr/>
        </p:nvSpPr>
        <p:spPr>
          <a:xfrm>
            <a:off x="8374108" y="2894283"/>
            <a:ext cx="1817543" cy="98157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prstClr val="black"/>
                </a:solidFill>
                <a:latin typeface="Segoe UI Light"/>
              </a:rPr>
              <a:t>Інтернат</a:t>
            </a:r>
          </a:p>
          <a:p>
            <a:pPr algn="ctr"/>
            <a:r>
              <a:rPr lang="uk-UA" sz="1050" dirty="0">
                <a:solidFill>
                  <a:prstClr val="black"/>
                </a:solidFill>
                <a:latin typeface="Segoe UI Light"/>
              </a:rPr>
              <a:t>(термін обмежено повноліттям)</a:t>
            </a:r>
            <a:endParaRPr lang="ru-RU" sz="1050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6" name="Управляющая кнопка: домой 15">
            <a:hlinkClick r:id="" action="ppaction://noaction" highlightClick="1"/>
          </p:cNvPr>
          <p:cNvSpPr/>
          <p:nvPr/>
        </p:nvSpPr>
        <p:spPr>
          <a:xfrm>
            <a:off x="1870791" y="2894283"/>
            <a:ext cx="1816945" cy="104648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prstClr val="black"/>
                </a:solidFill>
                <a:latin typeface="Segoe UI Light"/>
              </a:rPr>
              <a:t>Лікарня</a:t>
            </a:r>
            <a:r>
              <a:rPr lang="uk-UA" sz="2700" dirty="0">
                <a:solidFill>
                  <a:prstClr val="black"/>
                </a:solidFill>
                <a:latin typeface="Segoe UI Light"/>
              </a:rPr>
              <a:t>, </a:t>
            </a:r>
          </a:p>
          <a:p>
            <a:pPr algn="ctr"/>
            <a:r>
              <a:rPr lang="uk-UA" sz="1050" dirty="0">
                <a:solidFill>
                  <a:prstClr val="black"/>
                </a:solidFill>
                <a:latin typeface="Segoe UI Light"/>
              </a:rPr>
              <a:t>поруч з хворими дітками</a:t>
            </a:r>
            <a:endParaRPr lang="ru-RU" sz="1050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6165" y="5827734"/>
            <a:ext cx="7600816" cy="82328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Потрібна</a:t>
            </a:r>
            <a:r>
              <a:rPr lang="en-US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 п</a:t>
            </a:r>
            <a:r>
              <a:rPr lang="ru-RU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ослуга</a:t>
            </a:r>
            <a:r>
              <a:rPr lang="en-US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 </a:t>
            </a:r>
            <a:r>
              <a:rPr lang="ru-RU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«</a:t>
            </a:r>
            <a:r>
              <a:rPr lang="ru-RU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термінов</a:t>
            </a:r>
            <a:r>
              <a:rPr lang="en-US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ої</a:t>
            </a:r>
            <a:r>
              <a:rPr lang="ru-RU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 </a:t>
            </a:r>
            <a:r>
              <a:rPr lang="ru-RU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швидк</a:t>
            </a:r>
            <a:r>
              <a:rPr lang="en-US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ої</a:t>
            </a:r>
            <a:r>
              <a:rPr lang="ru-RU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 </a:t>
            </a:r>
            <a:r>
              <a:rPr lang="ru-RU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допомог</a:t>
            </a:r>
            <a:r>
              <a:rPr lang="en-US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и</a:t>
            </a:r>
            <a:r>
              <a:rPr lang="ru-RU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 </a:t>
            </a:r>
            <a:r>
              <a:rPr lang="ru-RU" sz="2175" b="1" dirty="0" err="1">
                <a:solidFill>
                  <a:srgbClr val="178095"/>
                </a:solidFill>
                <a:latin typeface="Candara" panose="020E0502030303020204" pitchFamily="34" charset="0"/>
              </a:rPr>
              <a:t>дитині</a:t>
            </a:r>
            <a:r>
              <a:rPr lang="ru-RU" sz="2175" b="1" dirty="0">
                <a:solidFill>
                  <a:srgbClr val="178095"/>
                </a:solidFill>
                <a:latin typeface="Candara" panose="020E0502030303020204" pitchFamily="34" charset="0"/>
              </a:rPr>
              <a:t>» </a:t>
            </a:r>
            <a:r>
              <a:rPr lang="ru-RU" sz="2175" dirty="0">
                <a:solidFill>
                  <a:prstClr val="black"/>
                </a:solidFill>
                <a:latin typeface="Candara" panose="020E0502030303020204" pitchFamily="34" charset="0"/>
              </a:rPr>
              <a:t>- </a:t>
            </a:r>
          </a:p>
          <a:p>
            <a:r>
              <a:rPr lang="ru-RU" sz="2175" dirty="0">
                <a:solidFill>
                  <a:prstClr val="black"/>
                </a:solidFill>
                <a:latin typeface="Candara" panose="020E0502030303020204" pitchFamily="34" charset="0"/>
              </a:rPr>
              <a:t>альтернатива </a:t>
            </a:r>
            <a:r>
              <a:rPr lang="uk-UA" sz="2175" dirty="0">
                <a:solidFill>
                  <a:prstClr val="black"/>
                </a:solidFill>
                <a:latin typeface="Candara" panose="020E0502030303020204" pitchFamily="34" charset="0"/>
              </a:rPr>
              <a:t>її</a:t>
            </a:r>
            <a:r>
              <a:rPr lang="ru-RU" sz="217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2175" dirty="0" err="1">
                <a:solidFill>
                  <a:prstClr val="black"/>
                </a:solidFill>
                <a:latin typeface="Candara" panose="020E0502030303020204" pitchFamily="34" charset="0"/>
              </a:rPr>
              <a:t>інституційному</a:t>
            </a:r>
            <a:r>
              <a:rPr lang="ru-RU" sz="2175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ru-RU" sz="2175" dirty="0" err="1">
                <a:solidFill>
                  <a:prstClr val="black"/>
                </a:solidFill>
                <a:latin typeface="Candara" panose="020E0502030303020204" pitchFamily="34" charset="0"/>
              </a:rPr>
              <a:t>розміщенню</a:t>
            </a:r>
            <a:r>
              <a:rPr lang="ru-RU" sz="2175" dirty="0">
                <a:solidFill>
                  <a:prstClr val="black"/>
                </a:solidFill>
                <a:latin typeface="Candara" panose="020E0502030303020204" pitchFamily="34" charset="0"/>
              </a:rPr>
              <a:t>  </a:t>
            </a:r>
          </a:p>
        </p:txBody>
      </p:sp>
      <p:cxnSp>
        <p:nvCxnSpPr>
          <p:cNvPr id="9" name="Пряма зі стрілкою 8"/>
          <p:cNvCxnSpPr/>
          <p:nvPr/>
        </p:nvCxnSpPr>
        <p:spPr>
          <a:xfrm>
            <a:off x="8339788" y="2311401"/>
            <a:ext cx="625861" cy="41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6728878" y="2351702"/>
            <a:ext cx="519602" cy="41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 flipH="1">
            <a:off x="4655841" y="2398464"/>
            <a:ext cx="518677" cy="390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H="1">
            <a:off x="2596405" y="2311401"/>
            <a:ext cx="854837" cy="41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/>
          <p:cNvSpPr/>
          <p:nvPr/>
        </p:nvSpPr>
        <p:spPr>
          <a:xfrm>
            <a:off x="1524000" y="0"/>
            <a:ext cx="9144000" cy="1158116"/>
          </a:xfrm>
          <a:prstGeom prst="rect">
            <a:avLst/>
          </a:prstGeom>
          <a:solidFill>
            <a:srgbClr val="009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white"/>
                </a:solidFill>
                <a:latin typeface="Candara" panose="020E0502030303020204" pitchFamily="34" charset="0"/>
              </a:rPr>
              <a:t>Аналіз</a:t>
            </a:r>
            <a:r>
              <a:rPr lang="en-US" sz="28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ru-RU" sz="2800" dirty="0">
                <a:solidFill>
                  <a:prstClr val="white"/>
                </a:solidFill>
                <a:latin typeface="Candara" panose="020E0502030303020204" pitchFamily="34" charset="0"/>
              </a:rPr>
              <a:t>систем</a:t>
            </a:r>
            <a:r>
              <a:rPr lang="en-US" sz="2800" dirty="0">
                <a:solidFill>
                  <a:prstClr val="white"/>
                </a:solidFill>
                <a:latin typeface="Candara" panose="020E0502030303020204" pitchFamily="34" charset="0"/>
              </a:rPr>
              <a:t>и</a:t>
            </a:r>
            <a:r>
              <a:rPr lang="ru-RU" sz="28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uk-UA" sz="2800" dirty="0">
                <a:solidFill>
                  <a:prstClr val="white"/>
                </a:solidFill>
                <a:latin typeface="Candara" panose="020E0502030303020204" pitchFamily="34" charset="0"/>
              </a:rPr>
              <a:t>захисту</a:t>
            </a:r>
            <a:r>
              <a:rPr lang="ru-RU" sz="28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uk-UA" sz="2800" dirty="0">
                <a:solidFill>
                  <a:prstClr val="white"/>
                </a:solidFill>
                <a:latin typeface="Candara" panose="020E0502030303020204" pitchFamily="34" charset="0"/>
              </a:rPr>
              <a:t>дітей</a:t>
            </a:r>
            <a:r>
              <a:rPr lang="en-US" sz="28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ru-RU" sz="2800" dirty="0">
                <a:solidFill>
                  <a:prstClr val="white"/>
                </a:solidFill>
                <a:latin typeface="Candara" panose="020E0502030303020204" pitchFamily="34" charset="0"/>
              </a:rPr>
              <a:t>та </a:t>
            </a:r>
            <a:r>
              <a:rPr lang="uk-UA" sz="2800" dirty="0">
                <a:solidFill>
                  <a:prstClr val="white"/>
                </a:solidFill>
                <a:latin typeface="Candara" panose="020E0502030303020204" pitchFamily="34" charset="0"/>
              </a:rPr>
              <a:t>підтримки сімей з дітьми</a:t>
            </a:r>
            <a:r>
              <a:rPr lang="en-US" sz="28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ru-RU" sz="2800" dirty="0">
                <a:solidFill>
                  <a:prstClr val="white"/>
                </a:solidFill>
                <a:latin typeface="Candara" panose="020E0502030303020204" pitchFamily="34" charset="0"/>
              </a:rPr>
              <a:t>в </a:t>
            </a:r>
            <a:r>
              <a:rPr lang="uk-UA" sz="2800" dirty="0">
                <a:solidFill>
                  <a:prstClr val="white"/>
                </a:solidFill>
                <a:latin typeface="Candara" panose="020E0502030303020204" pitchFamily="34" charset="0"/>
              </a:rPr>
              <a:t>Україні виокремлює</a:t>
            </a:r>
            <a:r>
              <a:rPr lang="ru-RU" sz="28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uk-UA" sz="2800" b="1" dirty="0">
                <a:solidFill>
                  <a:prstClr val="white"/>
                </a:solidFill>
                <a:latin typeface="Candara" panose="020E0502030303020204" pitchFamily="34" charset="0"/>
              </a:rPr>
              <a:t>одну</a:t>
            </a:r>
            <a:r>
              <a:rPr lang="en-US" sz="2800" b="1" dirty="0">
                <a:solidFill>
                  <a:prstClr val="white"/>
                </a:solidFill>
                <a:latin typeface="Candara" panose="020E0502030303020204" pitchFamily="34" charset="0"/>
              </a:rPr>
              <a:t> з</a:t>
            </a:r>
            <a:r>
              <a:rPr lang="ru-RU" sz="2800" b="1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uk-UA" sz="2800" b="1" dirty="0">
                <a:solidFill>
                  <a:prstClr val="white"/>
                </a:solidFill>
                <a:latin typeface="Candara" panose="020E0502030303020204" pitchFamily="34" charset="0"/>
              </a:rPr>
              <a:t>найвразливіших</a:t>
            </a:r>
            <a:r>
              <a:rPr lang="ru-RU" sz="2800" b="1" dirty="0">
                <a:solidFill>
                  <a:prstClr val="white"/>
                </a:solidFill>
                <a:latin typeface="Candara" panose="020E0502030303020204" pitchFamily="34" charset="0"/>
              </a:rPr>
              <a:t>  </a:t>
            </a:r>
            <a:r>
              <a:rPr lang="uk-UA" sz="2800" b="1" dirty="0">
                <a:solidFill>
                  <a:prstClr val="white"/>
                </a:solidFill>
                <a:latin typeface="Candara" panose="020E0502030303020204" pitchFamily="34" charset="0"/>
              </a:rPr>
              <a:t>категорій</a:t>
            </a:r>
            <a:r>
              <a:rPr lang="ru-RU" sz="2800" b="1" dirty="0">
                <a:solidFill>
                  <a:prstClr val="white"/>
                </a:solidFill>
                <a:latin typeface="Candara" panose="020E0502030303020204" pitchFamily="34" charset="0"/>
              </a:rPr>
              <a:t>:</a:t>
            </a:r>
            <a:endParaRPr lang="uk-UA" sz="28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19" name="Picture 10" descr="Logo_Eng_www_mini_CMYK.jpg">
            <a:extLst>
              <a:ext uri="{FF2B5EF4-FFF2-40B4-BE49-F238E27FC236}">
                <a16:creationId xmlns:a16="http://schemas.microsoft.com/office/drawing/2014/main" xmlns="" id="{D1262FEF-E1AF-49C7-8B38-A8A53785D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942553"/>
            <a:ext cx="186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Documents and Settings\Admin\Рабочий стол\Новая папка (13)\4631169-puppet-with-exclamation-mark-of-red-color.jpg">
            <a:extLst>
              <a:ext uri="{FF2B5EF4-FFF2-40B4-BE49-F238E27FC236}">
                <a16:creationId xmlns:a16="http://schemas.microsoft.com/office/drawing/2014/main" xmlns="" id="{0ED67720-5E34-43DF-BE65-A2F46020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80" y="4255538"/>
            <a:ext cx="691114" cy="9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http://openingdoors.org.ua/graphics/tiny_mce/images/fae4a954e2f2e0d915bbcf045425cf2f.jpg">
            <a:extLst>
              <a:ext uri="{FF2B5EF4-FFF2-40B4-BE49-F238E27FC236}">
                <a16:creationId xmlns:a16="http://schemas.microsoft.com/office/drawing/2014/main" xmlns="" id="{2E2F6FA5-AA8C-48F5-9B86-8B7BCE663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205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B76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6E7ED-0A15-47E2-BEE6-365A3160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94878"/>
            <a:ext cx="6586490" cy="1484020"/>
          </a:xfrm>
        </p:spPr>
        <p:txBody>
          <a:bodyPr anchor="b">
            <a:normAutofit/>
          </a:bodyPr>
          <a:lstStyle/>
          <a:p>
            <a:r>
              <a:rPr lang="uk-UA" dirty="0"/>
              <a:t>Що означає життя в інтернаті?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xmlns="" id="{367EEBA6-06B8-423F-999E-CC7BA0BD4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1678898"/>
            <a:ext cx="7286625" cy="4984215"/>
          </a:xfrm>
        </p:spPr>
        <p:txBody>
          <a:bodyPr>
            <a:normAutofit fontScale="92500" lnSpcReduction="10000"/>
          </a:bodyPr>
          <a:lstStyle/>
          <a:p>
            <a:endParaRPr lang="uk-UA" sz="2000" dirty="0"/>
          </a:p>
          <a:p>
            <a:r>
              <a:rPr lang="uk-UA" sz="2400" dirty="0"/>
              <a:t>Закритість, ізоляція від навколишнього світу, осуд суспільства.</a:t>
            </a:r>
          </a:p>
          <a:p>
            <a:r>
              <a:rPr lang="uk-UA" sz="2400" dirty="0"/>
              <a:t>Розрив з родиною, відсутність взаємодії, спілкування з родичами, відсутність позитивної моделі сім’ї, самотність, нестача тепла та любові.</a:t>
            </a:r>
          </a:p>
          <a:p>
            <a:r>
              <a:rPr lang="uk-UA" sz="2400" dirty="0"/>
              <a:t>Втрата індивідуальності внаслідок групового підходу, насильство, приниження та нівелювання особистості.</a:t>
            </a:r>
          </a:p>
          <a:p>
            <a:r>
              <a:rPr lang="uk-UA" sz="2400" dirty="0"/>
              <a:t>Формування споживацької позиції, неготовність до самостійного життя, відсутність необхідних навичок.</a:t>
            </a:r>
          </a:p>
          <a:p>
            <a:r>
              <a:rPr lang="uk-UA" sz="2400" dirty="0"/>
              <a:t>Відставання в емоційному розвитку, складнощі у спілкуванні, зменшення шансів отримати повноцінну освіту.</a:t>
            </a:r>
          </a:p>
          <a:p>
            <a:r>
              <a:rPr lang="uk-UA" sz="2400" dirty="0"/>
              <a:t>Зростання шансів стати жертвою торгівлі людьми, експлуатації, підліткової вагітності.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8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12578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Зауваження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загального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порядку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№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20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2016)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про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забезпечення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прав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дитини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в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підлітковому віці</a:t>
            </a:r>
            <a:r>
              <a:rPr lang="ru-RU" sz="2400" dirty="0">
                <a:latin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</a:rPr>
            </a:b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160712"/>
            <a:ext cx="51339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</a:rPr>
              <a:t>… </a:t>
            </a:r>
            <a:r>
              <a:rPr lang="uk-UA" sz="2800" dirty="0" smtClean="0">
                <a:latin typeface="Arial" panose="020B0604020202020204" pitchFamily="34" charset="0"/>
              </a:rPr>
              <a:t>розміщення дітей в інституції може здійснюватися лише в крайніх випадках…</a:t>
            </a:r>
            <a:endParaRPr lang="uk-UA" sz="2800" dirty="0"/>
          </a:p>
        </p:txBody>
      </p:sp>
      <p:pic>
        <p:nvPicPr>
          <p:cNvPr id="10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pcy;&amp;iukcy;&amp;dcy;&amp;lcy;&amp;iukcy;&amp;tcy;&amp;kcy;&amp;icy; &amp;vcy; &amp;scy;&amp;iukcy;&amp;mcy;&amp;yicy; &amp;kcy;&amp;acy;&amp;rcy;&amp;tcy;&amp;icy;&amp;ncy;&amp;kcy;&amp;i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56" y="2928938"/>
            <a:ext cx="6989944" cy="39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3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451928" y="5969399"/>
            <a:ext cx="974007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792" y="137116"/>
            <a:ext cx="9424417" cy="1007400"/>
          </a:xfrm>
          <a:solidFill>
            <a:srgbClr val="40AC49"/>
          </a:solidFill>
        </p:spPr>
        <p:txBody>
          <a:bodyPr anchor="ctr"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Cambria" pitchFamily="18" charset="0"/>
              </a:rPr>
              <a:t>Сімейний патронат </a:t>
            </a:r>
            <a:endParaRPr lang="en-US" sz="48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538917"/>
            <a:ext cx="1951827" cy="12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2473408" y="5984462"/>
            <a:ext cx="7118791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400" b="1" dirty="0">
                <a:solidFill>
                  <a:prstClr val="white"/>
                </a:solidFill>
                <a:latin typeface="Taurus" pitchFamily="2" charset="0"/>
              </a:rPr>
              <a:t>СІМЕЙНИЙ ПАТРОНАТ: </a:t>
            </a:r>
          </a:p>
          <a:p>
            <a:pPr algn="l"/>
            <a:r>
              <a:rPr lang="uk-UA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57ACD5B-925F-4FEB-8B7E-8897D83D44C5}"/>
              </a:ext>
            </a:extLst>
          </p:cNvPr>
          <p:cNvSpPr txBox="1">
            <a:spLocks/>
          </p:cNvSpPr>
          <p:nvPr/>
        </p:nvSpPr>
        <p:spPr>
          <a:xfrm>
            <a:off x="6041440" y="1676401"/>
            <a:ext cx="5513252" cy="38827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800" b="1" dirty="0">
                <a:solidFill>
                  <a:srgbClr val="40A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uk-UA" sz="2800" b="1" dirty="0">
                <a:solidFill>
                  <a:srgbClr val="40AC49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uk-UA" sz="2800" b="1" i="1" u="sng" dirty="0">
                <a:solidFill>
                  <a:srgbClr val="40AC49"/>
                </a:solidFill>
                <a:latin typeface="Calibri"/>
                <a:cs typeface="Arial" panose="020B0604020202020204" pitchFamily="34" charset="0"/>
              </a:rPr>
              <a:t>професійна комплексна </a:t>
            </a:r>
            <a:r>
              <a:rPr lang="uk-UA" sz="2800" b="1" dirty="0">
                <a:solidFill>
                  <a:srgbClr val="40AC49"/>
                </a:solidFill>
                <a:latin typeface="Calibri"/>
                <a:cs typeface="Arial" panose="020B0604020202020204" pitchFamily="34" charset="0"/>
              </a:rPr>
              <a:t>послуга з догляду, виховання та реабілітації дитини в сім’ї патронатного вихователя на період подолання дитиною, її батьками чи законними представниками складних  життєвих обставин.</a:t>
            </a:r>
          </a:p>
          <a:p>
            <a:pPr algn="r"/>
            <a:r>
              <a:rPr lang="uk-UA" sz="2800" b="1" dirty="0">
                <a:solidFill>
                  <a:srgbClr val="40AC49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Сімейний кодекс </a:t>
            </a:r>
            <a:r>
              <a:rPr lang="uk-UA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 України ст. </a:t>
            </a: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252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A8E09F-4E3B-4C0B-B0B5-418E4634F6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1628" r="17798"/>
          <a:stretch/>
        </p:blipFill>
        <p:spPr>
          <a:xfrm>
            <a:off x="634794" y="1300290"/>
            <a:ext cx="4590855" cy="40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451928" y="5969399"/>
            <a:ext cx="974007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171047"/>
            <a:ext cx="11734800" cy="701789"/>
          </a:xfrm>
          <a:solidFill>
            <a:srgbClr val="40AC49"/>
          </a:solidFill>
        </p:spPr>
        <p:txBody>
          <a:bodyPr anchor="ctr">
            <a:no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Cambria" pitchFamily="18" charset="0"/>
              </a:rPr>
              <a:t>Хронологія запровадження патронату:</a:t>
            </a:r>
            <a:endParaRPr lang="en-US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538917"/>
            <a:ext cx="1951827" cy="1209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2473408" y="5984462"/>
            <a:ext cx="7118791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rus" pitchFamily="2" charset="0"/>
                <a:ea typeface="+mj-ea"/>
                <a:cs typeface="+mj-cs"/>
              </a:rPr>
              <a:t>СІМЕЙНИЙ ПАТРОНАТ: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ACB66C8-DDB3-4F9C-97B9-D1F1D32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025236"/>
            <a:ext cx="11083636" cy="494416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uk-UA" b="1" dirty="0">
                <a:solidFill>
                  <a:srgbClr val="40AC49"/>
                </a:solidFill>
                <a:ea typeface="ＭＳ Ｐゴシック" pitchFamily="1" charset="-128"/>
                <a:cs typeface="Arial" pitchFamily="34" charset="0"/>
              </a:rPr>
              <a:t>2008-2009: </a:t>
            </a:r>
            <a:r>
              <a:rPr lang="uk-UA" sz="2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Партнерством здійснено </a:t>
            </a:r>
            <a:r>
              <a:rPr lang="uk-UA" sz="2000" b="1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аналіз</a:t>
            </a:r>
            <a:r>
              <a:rPr lang="uk-UA" sz="2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 </a:t>
            </a:r>
            <a:r>
              <a:rPr lang="uk-UA" sz="2000" dirty="0">
                <a:ea typeface="ＭＳ Ｐゴシック" pitchFamily="1" charset="-128"/>
                <a:cs typeface="Arial" pitchFamily="34" charset="0"/>
              </a:rPr>
              <a:t>європейських та світових практик, визначено </a:t>
            </a:r>
            <a:r>
              <a:rPr lang="uk-UA" sz="2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прийнятну для України модель послуги, </a:t>
            </a:r>
            <a:r>
              <a:rPr lang="uk-UA" sz="2000" b="1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запроваджено</a:t>
            </a:r>
            <a:r>
              <a:rPr lang="uk-UA" sz="2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 у співпраці з Броварським міським ЦСССДМ </a:t>
            </a:r>
            <a:r>
              <a:rPr lang="uk-UA" sz="2000" b="1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першу в Україні прийомну сім</a:t>
            </a:r>
            <a:r>
              <a:rPr lang="en-US" sz="2000" b="1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’</a:t>
            </a:r>
            <a:r>
              <a:rPr lang="uk-UA" sz="2000" b="1" dirty="0">
                <a:ea typeface="ＭＳ Ｐゴシック" pitchFamily="1" charset="-128"/>
                <a:cs typeface="Arial" pitchFamily="34" charset="0"/>
              </a:rPr>
              <a:t>ю</a:t>
            </a:r>
            <a:r>
              <a:rPr lang="uk-UA" sz="2000" b="1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 термінового влаштування</a:t>
            </a:r>
            <a:r>
              <a:rPr lang="uk-UA" sz="2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.</a:t>
            </a:r>
          </a:p>
          <a:p>
            <a:pPr algn="l">
              <a:defRPr/>
            </a:pPr>
            <a:endParaRPr lang="uk-UA" sz="1050" dirty="0">
              <a:solidFill>
                <a:schemeClr val="tx1"/>
              </a:solidFill>
              <a:ea typeface="ＭＳ Ｐゴシック" pitchFamily="1" charset="-128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uk-UA" b="1" dirty="0">
                <a:solidFill>
                  <a:srgbClr val="40AC49"/>
                </a:solidFill>
                <a:ea typeface="ＭＳ Ｐゴシック" pitchFamily="1" charset="-128"/>
                <a:cs typeface="Arial" pitchFamily="34" charset="0"/>
              </a:rPr>
              <a:t>2009-2015: </a:t>
            </a:r>
            <a:r>
              <a:rPr lang="uk-UA" sz="2000" dirty="0">
                <a:ea typeface="ＭＳ Ｐゴシック" pitchFamily="1" charset="-128"/>
                <a:cs typeface="Arial" pitchFamily="34" charset="0"/>
              </a:rPr>
              <a:t>у співпраці з громадами м. Києва, Київської та Черкаської обл. створено ще 6 патронатних сімей та </a:t>
            </a:r>
            <a:r>
              <a:rPr lang="uk-UA" sz="2000" b="1" dirty="0">
                <a:ea typeface="ＭＳ Ｐゴシック" pitchFamily="1" charset="-128"/>
                <a:cs typeface="Arial" pitchFamily="34" charset="0"/>
              </a:rPr>
              <a:t>здійснено апробацію послуги</a:t>
            </a:r>
            <a:r>
              <a:rPr lang="uk-UA" sz="2000" dirty="0">
                <a:ea typeface="ＭＳ Ｐゴシック" pitchFamily="1" charset="-128"/>
                <a:cs typeface="Arial" pitchFamily="34" charset="0"/>
              </a:rPr>
              <a:t>, розроблено програму підготовки кандидатів у патронатні вихователі та проекти законодавчих та нормативно-правових актів для закріплення послуги.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endParaRPr lang="uk-UA" sz="1000" dirty="0">
              <a:ea typeface="ＭＳ Ｐゴシック" pitchFamily="1" charset="-128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uk-UA" b="1" dirty="0">
                <a:solidFill>
                  <a:srgbClr val="40AC49"/>
                </a:solidFill>
                <a:ea typeface="ＭＳ Ｐゴシック" pitchFamily="1" charset="-128"/>
                <a:cs typeface="Arial" pitchFamily="34" charset="0"/>
              </a:rPr>
              <a:t>2016-2018: </a:t>
            </a:r>
            <a:r>
              <a:rPr lang="uk-UA" sz="2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послугу патронату над дитиною закріплено законодавчими та нормативно-правовими актами, унаслідок чого розпочато </a:t>
            </a:r>
            <a:r>
              <a:rPr lang="uk-UA" sz="2000" b="1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державний експеримент </a:t>
            </a:r>
            <a:r>
              <a:rPr lang="uk-UA" sz="2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з впровадження послуги патронату над дитиною по всій території України; для оплати праці патронатних вихователів виділено субвенцію державного бюджету місцевим, патронатним вихователям забезпечено пенсійне страхування.</a:t>
            </a:r>
          </a:p>
        </p:txBody>
      </p:sp>
      <p:sp>
        <p:nvSpPr>
          <p:cNvPr id="9" name="Місце для вмісту 2">
            <a:extLst>
              <a:ext uri="{FF2B5EF4-FFF2-40B4-BE49-F238E27FC236}">
                <a16:creationId xmlns:a16="http://schemas.microsoft.com/office/drawing/2014/main" xmlns="" id="{96482EAA-4971-4838-A86F-92EF917B2D7A}"/>
              </a:ext>
            </a:extLst>
          </p:cNvPr>
          <p:cNvSpPr txBox="1">
            <a:spLocks/>
          </p:cNvSpPr>
          <p:nvPr/>
        </p:nvSpPr>
        <p:spPr>
          <a:xfrm>
            <a:off x="1331226" y="1422496"/>
            <a:ext cx="9424417" cy="488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0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42093B5-B557-43CC-A83E-BE95A75DAA0C}"/>
              </a:ext>
            </a:extLst>
          </p:cNvPr>
          <p:cNvSpPr/>
          <p:nvPr/>
        </p:nvSpPr>
        <p:spPr>
          <a:xfrm>
            <a:off x="2189018" y="5969399"/>
            <a:ext cx="10002982" cy="778873"/>
          </a:xfrm>
          <a:prstGeom prst="rect">
            <a:avLst/>
          </a:prstGeom>
          <a:solidFill>
            <a:srgbClr val="40A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8F3E-B57D-47AA-9A57-BE041D26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4" y="287079"/>
            <a:ext cx="11457708" cy="1053277"/>
          </a:xfrm>
          <a:solidFill>
            <a:srgbClr val="40AC49"/>
          </a:solidFill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Метою влаштування до сім</a:t>
            </a:r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’</a:t>
            </a:r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ї патронатного вихователя</a:t>
            </a:r>
            <a:br>
              <a:rPr lang="uk-UA" sz="3200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uk-UA" sz="3200" dirty="0">
                <a:solidFill>
                  <a:schemeClr val="bg1"/>
                </a:solidFill>
                <a:latin typeface="Cambria" pitchFamily="18" charset="0"/>
              </a:rPr>
              <a:t> може бути…</a:t>
            </a:r>
            <a:endParaRPr lang="en-US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3947F-681E-4982-8512-7AFCE725D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44" y="5977283"/>
            <a:ext cx="2234756" cy="7709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01108-6422-4ED5-B7E8-08ECF6908EE4}"/>
              </a:ext>
            </a:extLst>
          </p:cNvPr>
          <p:cNvSpPr txBox="1">
            <a:spLocks/>
          </p:cNvSpPr>
          <p:nvPr/>
        </p:nvSpPr>
        <p:spPr>
          <a:xfrm>
            <a:off x="2230582" y="5984462"/>
            <a:ext cx="7361617" cy="68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rus" pitchFamily="2" charset="0"/>
                <a:ea typeface="+mj-ea"/>
                <a:cs typeface="+mj-cs"/>
              </a:rPr>
              <a:t>СІМЕЙНИЙ ПАТРОНАТ: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запровадження кращих практик альтернативного догляду дітей, які тимчасово залишилися без батьківського піклування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ACB66C8-DDB3-4F9C-97B9-D1F1D32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8" y="1422498"/>
            <a:ext cx="6927273" cy="4983946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/>
                </a:solidFill>
              </a:rPr>
              <a:t>екстрене надання «даху над головою»;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/>
                </a:solidFill>
              </a:rPr>
              <a:t>тимчасове влаштування до повернення у біологічну сім’ю;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/>
                </a:solidFill>
              </a:rPr>
              <a:t>тимчасове влаштування до усиновлення;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/>
                </a:solidFill>
              </a:rPr>
              <a:t>влаштування для оцінки стану і розвитку дитини;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/>
                </a:solidFill>
              </a:rPr>
              <a:t>влаштування для реабілітації дитини (насилля, жорстоке поводження, педагогічна занедбаність);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/>
                </a:solidFill>
              </a:rPr>
              <a:t>влаштування дитини з інвалідністю для зміни вражень і перепочинку батьків;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09100"/>
              </a:buClr>
              <a:buFont typeface="Wingdings" panose="05000000000000000000" pitchFamily="2" charset="2"/>
              <a:buChar char="§"/>
              <a:defRPr/>
            </a:pPr>
            <a:r>
              <a:rPr lang="uk-UA" sz="2200" dirty="0">
                <a:solidFill>
                  <a:schemeClr val="tx1"/>
                </a:solidFill>
              </a:rPr>
              <a:t>влаштування старшого підлітка для підготовки до самостійного життя.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endParaRPr lang="uk-UA" sz="2200" dirty="0">
              <a:solidFill>
                <a:schemeClr val="tx1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EB1143D-FB33-4463-A2A6-0C8636C67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r="28742"/>
          <a:stretch/>
        </p:blipFill>
        <p:spPr>
          <a:xfrm>
            <a:off x="1126630" y="1444684"/>
            <a:ext cx="3460279" cy="4275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2689F-5D89-4D89-806B-E95B8F2C1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5538917"/>
            <a:ext cx="1951827" cy="12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1770</Words>
  <Application>Microsoft Office PowerPoint</Application>
  <PresentationFormat>Широкоэкранный</PresentationFormat>
  <Paragraphs>237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Cambria</vt:lpstr>
      <vt:lpstr>Candara</vt:lpstr>
      <vt:lpstr>GaramondNarrowC-Bold</vt:lpstr>
      <vt:lpstr>GaramondNarrowC-Light</vt:lpstr>
      <vt:lpstr>Segoe UI Light</vt:lpstr>
      <vt:lpstr>Taurus</vt:lpstr>
      <vt:lpstr>Times New Roman</vt:lpstr>
      <vt:lpstr>Wingdings</vt:lpstr>
      <vt:lpstr>Wingdings 3</vt:lpstr>
      <vt:lpstr>Тема Office</vt:lpstr>
      <vt:lpstr>2_Тема Office</vt:lpstr>
      <vt:lpstr>Реабілітація підлітків та відновлення їхніх родинних зав’язків шляхом запровадження послуги з патронату</vt:lpstr>
      <vt:lpstr>Презентация PowerPoint</vt:lpstr>
      <vt:lpstr>Презентация PowerPoint</vt:lpstr>
      <vt:lpstr>Презентация PowerPoint</vt:lpstr>
      <vt:lpstr>Що означає життя в інтернаті?</vt:lpstr>
      <vt:lpstr>Зауваження загального порядку № 20  (2016) про забезпечення прав дитини в підлітковому віці </vt:lpstr>
      <vt:lpstr>Сімейний патронат </vt:lpstr>
      <vt:lpstr>Хронологія запровадження патронату:</vt:lpstr>
      <vt:lpstr>Метою влаштування до сім’ї патронатного вихователя  може бути…</vt:lpstr>
      <vt:lpstr>Які діти можуть перебувати під патронатом?</vt:lpstr>
      <vt:lpstr>Діти, які перебували під патронатом (2009 - червень 2017рр.)</vt:lpstr>
      <vt:lpstr>Презентация PowerPoint</vt:lpstr>
      <vt:lpstr>Діти, які перебували під патронатом (2009 - червень 2017рр.)</vt:lpstr>
      <vt:lpstr>Презентация PowerPoint</vt:lpstr>
      <vt:lpstr>Презентация PowerPoint</vt:lpstr>
      <vt:lpstr>Реабілітаційна робота</vt:lpstr>
      <vt:lpstr>Оцінка розвитку дитини</vt:lpstr>
      <vt:lpstr>ПІДГОТОВКА ПАТРОНАТНИХ ВИХОВАТЕЛІВ ТА                             СПЕЦІАЛІСТІВ ГРОМАДИ</vt:lpstr>
      <vt:lpstr>Програма навчання сімей кандидатів у патронатні вихователі складається з…</vt:lpstr>
      <vt:lpstr>Презентация PowerPoint</vt:lpstr>
      <vt:lpstr>Презентация PowerPoint</vt:lpstr>
      <vt:lpstr>Презентация PowerPoint</vt:lpstr>
      <vt:lpstr>Більше інформації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Реабілітація підлітків та відновлення їхніх родинних зав’язків шляхом запровадження послуги з патронату</dc:title>
  <dc:creator>LP</dc:creator>
  <cp:lastModifiedBy>Лариса</cp:lastModifiedBy>
  <cp:revision>19</cp:revision>
  <dcterms:created xsi:type="dcterms:W3CDTF">2018-04-10T14:10:22Z</dcterms:created>
  <dcterms:modified xsi:type="dcterms:W3CDTF">2018-04-11T18:31:16Z</dcterms:modified>
</cp:coreProperties>
</file>