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1.xml" ContentType="application/vnd.ms-office.chartstyle+xml"/>
  <Override PartName="/ppt/charts/colors1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729" r:id="rId3"/>
    <p:sldId id="439" r:id="rId4"/>
    <p:sldId id="700" r:id="rId5"/>
    <p:sldId id="698" r:id="rId6"/>
    <p:sldId id="716" r:id="rId7"/>
    <p:sldId id="747" r:id="rId8"/>
    <p:sldId id="412" r:id="rId9"/>
    <p:sldId id="722" r:id="rId10"/>
    <p:sldId id="717" r:id="rId11"/>
    <p:sldId id="746" r:id="rId12"/>
    <p:sldId id="347" r:id="rId13"/>
    <p:sldId id="748" r:id="rId14"/>
    <p:sldId id="725" r:id="rId15"/>
    <p:sldId id="724" r:id="rId16"/>
    <p:sldId id="727" r:id="rId17"/>
    <p:sldId id="718" r:id="rId18"/>
    <p:sldId id="735" r:id="rId19"/>
    <p:sldId id="736" r:id="rId20"/>
    <p:sldId id="749" r:id="rId21"/>
    <p:sldId id="742" r:id="rId22"/>
    <p:sldId id="743" r:id="rId23"/>
    <p:sldId id="738" r:id="rId24"/>
    <p:sldId id="741" r:id="rId25"/>
    <p:sldId id="293" r:id="rId26"/>
    <p:sldId id="333" r:id="rId27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13C0B17-9DA9-44EB-B9BF-EB6EE31E2E73}">
          <p14:sldIdLst>
            <p14:sldId id="257"/>
            <p14:sldId id="729"/>
            <p14:sldId id="439"/>
            <p14:sldId id="700"/>
            <p14:sldId id="698"/>
            <p14:sldId id="716"/>
            <p14:sldId id="747"/>
            <p14:sldId id="412"/>
            <p14:sldId id="722"/>
            <p14:sldId id="717"/>
            <p14:sldId id="746"/>
            <p14:sldId id="347"/>
            <p14:sldId id="748"/>
            <p14:sldId id="725"/>
            <p14:sldId id="724"/>
            <p14:sldId id="727"/>
            <p14:sldId id="718"/>
            <p14:sldId id="735"/>
            <p14:sldId id="736"/>
            <p14:sldId id="749"/>
            <p14:sldId id="742"/>
            <p14:sldId id="743"/>
            <p14:sldId id="738"/>
            <p14:sldId id="741"/>
            <p14:sldId id="293"/>
            <p14:sldId id="33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513" autoAdjust="0"/>
    <p:restoredTop sz="86385"/>
  </p:normalViewPr>
  <p:slideViewPr>
    <p:cSldViewPr snapToGrid="0" snapToObjects="1">
      <p:cViewPr>
        <p:scale>
          <a:sx n="66" d="100"/>
          <a:sy n="66" d="100"/>
        </p:scale>
        <p:origin x="288" y="-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3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UISR1\Desktop\&#1076;&#1083;&#1103;%20&#1075;&#1088;&#1072;&#1092;&#1080;&#1082;&#1086;&#1074;_&#1073;&#1091;&#1083;&#1083;&#1080;&#1085;&#1075;.xlsx" TargetMode="External"/><Relationship Id="rId4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ISR1\Desktop\&#1076;&#1083;&#1103;%20&#1075;&#1088;&#1072;&#1092;&#1080;&#1082;&#1086;&#1074;_&#1073;&#1091;&#1083;&#1083;&#1080;&#1085;&#1075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ISR1\Desktop\&#1076;&#1083;&#1103;%20&#1075;&#1088;&#1072;&#1092;&#1080;&#1082;&#1086;&#1074;_&#1073;&#1091;&#1083;&#1083;&#1080;&#1085;&#1075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Users\dariapavlova\Documents\&#1056;&#1040;&#1041;&#1054;&#1058;&#1040;\UISR\PAVLOVA\2018\conferences\&#1041;&#1091;&#1083;&#1083;&#1080;&#1085;&#1075;\&#1076;&#1083;&#1103;%20&#1075;&#1088;&#1072;&#1092;&#1080;&#1082;&#1086;&#1074;_&#1073;&#1091;&#1083;&#1083;&#1080;&#1085;&#1075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\\Users\dariapavlova\Documents\&#1056;&#1040;&#1041;&#1054;&#1058;&#1040;\UISR\PAVLOVA\2018\conferences\&#1041;&#1091;&#1083;&#1083;&#1080;&#1085;&#1075;\&#1076;&#1083;&#1103;%20&#1075;&#1088;&#1072;&#1092;&#1080;&#1082;&#1086;&#1074;_&#1073;&#1091;&#1083;&#1083;&#1080;&#1085;&#1075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5.xml"/><Relationship Id="rId1" Type="http://schemas.openxmlformats.org/officeDocument/2006/relationships/oleObject" Target="file:///\\Users\dariapavlova\Documents\&#1056;&#1040;&#1041;&#1054;&#1058;&#1040;\UISR\PAVLOVA\2018\conferences\&#1041;&#1091;&#1083;&#1083;&#1080;&#1085;&#1075;\&#1076;&#1083;&#1103;%20&#1075;&#1088;&#1072;&#1092;&#1080;&#1082;&#1086;&#1074;_&#1073;&#1091;&#1083;&#1083;&#1080;&#1085;&#1075;.xlsx" TargetMode="External"/><Relationship Id="rId4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Users\dariapavlova\Documents\&#1056;&#1040;&#1041;&#1054;&#1058;&#1040;\UISR\PAVLOVA\2018\conferences\&#1041;&#1091;&#1083;&#1083;&#1080;&#1085;&#1075;\&#1076;&#1083;&#1103;%20&#1075;&#1088;&#1072;&#1092;&#1080;&#1082;&#1086;&#1074;_&#1073;&#1091;&#1083;&#1083;&#1080;&#1085;&#1075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Users\dariapavlova\Documents\&#1056;&#1040;&#1041;&#1054;&#1058;&#1040;\UISR\PAVLOVA\2018\conferences\&#1041;&#1091;&#1083;&#1083;&#1080;&#1085;&#1075;\&#1076;&#1083;&#1103;%20&#1075;&#1088;&#1072;&#1092;&#1080;&#1082;&#1086;&#1074;_&#1073;&#1091;&#1083;&#1083;&#1080;&#1085;&#1075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dariapavlova\Documents\&#1056;&#1040;&#1041;&#1054;&#1058;&#1040;\UISR\PAVLOVA\2018\conferences\&#1041;&#1091;&#1083;&#1083;&#1080;&#1085;&#1075;\&#1076;&#1083;&#1103;%20&#1075;&#1088;&#1072;&#1092;&#1080;&#1082;&#1086;&#1074;_&#1073;&#1091;&#1083;&#1083;&#1080;&#1085;&#1075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ISR1\Desktop\&#1076;&#1083;&#1103;%20&#1075;&#1088;&#1072;&#1092;&#1080;&#1082;&#1086;&#1074;_&#1073;&#1091;&#1083;&#1083;&#1080;&#1085;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Ображали інших протягом останніх двох месяців,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</c:v>
                </c:pt>
                <c:pt idx="1">
                  <c:v>47</c:v>
                </c:pt>
                <c:pt idx="2">
                  <c:v>41</c:v>
                </c:pt>
                <c:pt idx="3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71-264F-BC8E-26BD4CD0E3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Були ображені протягом останніх двох месяців,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47</c:v>
                </c:pt>
                <c:pt idx="1">
                  <c:v>42</c:v>
                </c:pt>
                <c:pt idx="2">
                  <c:v>36</c:v>
                </c:pt>
                <c:pt idx="3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471-264F-BC8E-26BD4CD0E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401728"/>
        <c:axId val="83419904"/>
      </c:barChart>
      <c:catAx>
        <c:axId val="8340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419904"/>
        <c:crosses val="autoZero"/>
        <c:auto val="1"/>
        <c:lblAlgn val="ctr"/>
        <c:lblOffset val="100"/>
        <c:noMultiLvlLbl val="0"/>
      </c:catAx>
      <c:valAx>
        <c:axId val="83419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40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836849097566499E-2"/>
          <c:y val="0.85540640606789298"/>
          <c:w val="0.98267181880042798"/>
          <c:h val="0.1289585226931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55578093306288E-2"/>
          <c:y val="9.6942709747488462E-2"/>
          <c:w val="0.95494928874631413"/>
          <c:h val="0.53404903334451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'навчальний заклад'!$L$4</c:f>
              <c:strCache>
                <c:ptCount val="1"/>
                <c:pt idx="0">
                  <c:v>Серед тих, хто ображав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'навчальний заклад'!$K$5:$K$8</c:f>
              <c:strCache>
                <c:ptCount val="4"/>
                <c:pt idx="0">
                  <c:v>Мені дуже подобається</c:v>
                </c:pt>
                <c:pt idx="1">
                  <c:v>Мені, скоріше, подобається</c:v>
                </c:pt>
                <c:pt idx="2">
                  <c:v>Мені, скоріше, не подобається</c:v>
                </c:pt>
                <c:pt idx="3">
                  <c:v>Мені зовсім не подобається</c:v>
                </c:pt>
              </c:strCache>
            </c:strRef>
          </c:cat>
          <c:val>
            <c:numRef>
              <c:f>'навчальний заклад'!$L$5:$L$8</c:f>
              <c:numCache>
                <c:formatCode>###0.0</c:formatCode>
                <c:ptCount val="4"/>
                <c:pt idx="0">
                  <c:v>27.459554000874508</c:v>
                </c:pt>
                <c:pt idx="1">
                  <c:v>47.682553563620459</c:v>
                </c:pt>
                <c:pt idx="2">
                  <c:v>17.490161783996502</c:v>
                </c:pt>
                <c:pt idx="3">
                  <c:v>7.3677306515085261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E2-9C47-8C27-5F5BE82271F5}"/>
            </c:ext>
          </c:extLst>
        </c:ser>
        <c:ser>
          <c:idx val="1"/>
          <c:order val="1"/>
          <c:tx>
            <c:strRef>
              <c:f>'навчальний заклад'!$M$4</c:f>
              <c:strCache>
                <c:ptCount val="1"/>
                <c:pt idx="0">
                  <c:v>Серед тих, хто не ображав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'навчальний заклад'!$K$5:$K$8</c:f>
              <c:strCache>
                <c:ptCount val="4"/>
                <c:pt idx="0">
                  <c:v>Мені дуже подобається</c:v>
                </c:pt>
                <c:pt idx="1">
                  <c:v>Мені, скоріше, подобається</c:v>
                </c:pt>
                <c:pt idx="2">
                  <c:v>Мені, скоріше, не подобається</c:v>
                </c:pt>
                <c:pt idx="3">
                  <c:v>Мені зовсім не подобається</c:v>
                </c:pt>
              </c:strCache>
            </c:strRef>
          </c:cat>
          <c:val>
            <c:numRef>
              <c:f>'навчальний заклад'!$M$5:$M$8</c:f>
              <c:numCache>
                <c:formatCode>###0.0</c:formatCode>
                <c:ptCount val="4"/>
                <c:pt idx="0">
                  <c:v>40.71487827756269</c:v>
                </c:pt>
                <c:pt idx="1">
                  <c:v>44.042526113368837</c:v>
                </c:pt>
                <c:pt idx="2">
                  <c:v>11.745146158228817</c:v>
                </c:pt>
                <c:pt idx="3">
                  <c:v>3.4974494508396639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E2-9C47-8C27-5F5BE82271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013824"/>
        <c:axId val="110015616"/>
      </c:barChart>
      <c:catAx>
        <c:axId val="11001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015616"/>
        <c:crosses val="autoZero"/>
        <c:auto val="1"/>
        <c:lblAlgn val="ctr"/>
        <c:lblOffset val="100"/>
        <c:noMultiLvlLbl val="0"/>
      </c:catAx>
      <c:valAx>
        <c:axId val="110015616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extTo"/>
        <c:crossAx val="11001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24566756268529"/>
          <c:y val="0.85881142844110447"/>
          <c:w val="0.55750866487462947"/>
          <c:h val="8.03630827826463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0510877086086E-3"/>
          <c:y val="0.10409589572560213"/>
          <c:w val="0.99165183620895847"/>
          <c:h val="0.64364231812361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алкоголь!$J$2</c:f>
              <c:strCache>
                <c:ptCount val="1"/>
                <c:pt idx="0">
                  <c:v>Серед тих, хто ображав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алкоголь!$I$3:$I$9</c:f>
              <c:strCache>
                <c:ptCount val="7"/>
                <c:pt idx="0">
                  <c:v>Ніколи</c:v>
                </c:pt>
                <c:pt idx="1">
                  <c:v>1–2 дні</c:v>
                </c:pt>
                <c:pt idx="2">
                  <c:v>3–5 днів</c:v>
                </c:pt>
                <c:pt idx="3">
                  <c:v>6–9 днів</c:v>
                </c:pt>
                <c:pt idx="4">
                  <c:v>10–19 днів</c:v>
                </c:pt>
                <c:pt idx="5">
                  <c:v>20–29 днів</c:v>
                </c:pt>
                <c:pt idx="6">
                  <c:v>30 днів (чи більше)</c:v>
                </c:pt>
              </c:strCache>
            </c:strRef>
          </c:cat>
          <c:val>
            <c:numRef>
              <c:f>алкоголь!$J$3:$J$9</c:f>
              <c:numCache>
                <c:formatCode>###0.0</c:formatCode>
                <c:ptCount val="7"/>
                <c:pt idx="0">
                  <c:v>49.221614164867717</c:v>
                </c:pt>
                <c:pt idx="1">
                  <c:v>18.830877446846301</c:v>
                </c:pt>
                <c:pt idx="2">
                  <c:v>7.8628593736167947</c:v>
                </c:pt>
                <c:pt idx="3">
                  <c:v>5.7353328580857701</c:v>
                </c:pt>
                <c:pt idx="4">
                  <c:v>5.3218747922383054</c:v>
                </c:pt>
                <c:pt idx="5">
                  <c:v>3.4180193140771844</c:v>
                </c:pt>
                <c:pt idx="6">
                  <c:v>9.6094220502679448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DB-2347-8276-5C545EA3E6AB}"/>
            </c:ext>
          </c:extLst>
        </c:ser>
        <c:ser>
          <c:idx val="1"/>
          <c:order val="1"/>
          <c:tx>
            <c:strRef>
              <c:f>алкоголь!$K$2</c:f>
              <c:strCache>
                <c:ptCount val="1"/>
                <c:pt idx="0">
                  <c:v>Серед тих, хто не ображав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4175824175824177E-2"/>
                  <c:y val="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E9E-7348-9DDE-E869EB3F01C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9340659340659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9E-7348-9DDE-E869EB3F01C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780219780219859E-2"/>
                  <c:y val="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E9E-7348-9DDE-E869EB3F01C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186813186813187E-2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E9E-7348-9DDE-E869EB3F01C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алкоголь!$I$3:$I$9</c:f>
              <c:strCache>
                <c:ptCount val="7"/>
                <c:pt idx="0">
                  <c:v>Ніколи</c:v>
                </c:pt>
                <c:pt idx="1">
                  <c:v>1–2 дні</c:v>
                </c:pt>
                <c:pt idx="2">
                  <c:v>3–5 днів</c:v>
                </c:pt>
                <c:pt idx="3">
                  <c:v>6–9 днів</c:v>
                </c:pt>
                <c:pt idx="4">
                  <c:v>10–19 днів</c:v>
                </c:pt>
                <c:pt idx="5">
                  <c:v>20–29 днів</c:v>
                </c:pt>
                <c:pt idx="6">
                  <c:v>30 днів (чи більше)</c:v>
                </c:pt>
              </c:strCache>
            </c:strRef>
          </c:cat>
          <c:val>
            <c:numRef>
              <c:f>алкоголь!$K$3:$K$9</c:f>
              <c:numCache>
                <c:formatCode>###0.0</c:formatCode>
                <c:ptCount val="7"/>
                <c:pt idx="0">
                  <c:v>66.2</c:v>
                </c:pt>
                <c:pt idx="1">
                  <c:v>13.7</c:v>
                </c:pt>
                <c:pt idx="2">
                  <c:v>5.4</c:v>
                </c:pt>
                <c:pt idx="3">
                  <c:v>3.6</c:v>
                </c:pt>
                <c:pt idx="4">
                  <c:v>3.8</c:v>
                </c:pt>
                <c:pt idx="5">
                  <c:v>2.2000000000000002</c:v>
                </c:pt>
                <c:pt idx="6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DB-2347-8276-5C545EA3E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697472"/>
        <c:axId val="110719744"/>
      </c:barChart>
      <c:catAx>
        <c:axId val="11069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0719744"/>
        <c:crosses val="autoZero"/>
        <c:auto val="1"/>
        <c:lblAlgn val="ctr"/>
        <c:lblOffset val="100"/>
        <c:noMultiLvlLbl val="0"/>
      </c:catAx>
      <c:valAx>
        <c:axId val="110719744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extTo"/>
        <c:crossAx val="11069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890110660059186"/>
          <c:y val="6.50011930500735E-2"/>
          <c:w val="0.45071058658332475"/>
          <c:h val="0.1683141686383868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82560706401765E-2"/>
          <c:y val="0"/>
          <c:w val="0.95143487858719644"/>
          <c:h val="0.78080755829096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алкоголь!$J$30</c:f>
              <c:strCache>
                <c:ptCount val="1"/>
                <c:pt idx="0">
                  <c:v>Серед тих, хто ображав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алкоголь!$I$31:$I$35</c:f>
              <c:strCache>
                <c:ptCount val="5"/>
                <c:pt idx="0">
                  <c:v>Ніколи</c:v>
                </c:pt>
                <c:pt idx="1">
                  <c:v>Так, 1 раз</c:v>
                </c:pt>
                <c:pt idx="2">
                  <c:v>Так, 2–3 рази</c:v>
                </c:pt>
                <c:pt idx="3">
                  <c:v>Так, 4–10 разів</c:v>
                </c:pt>
                <c:pt idx="4">
                  <c:v>Так, понад 10 разів</c:v>
                </c:pt>
              </c:strCache>
            </c:strRef>
          </c:cat>
          <c:val>
            <c:numRef>
              <c:f>алкоголь!$J$31:$J$35</c:f>
              <c:numCache>
                <c:formatCode>###0.0</c:formatCode>
                <c:ptCount val="5"/>
                <c:pt idx="0">
                  <c:v>66.421670406873659</c:v>
                </c:pt>
                <c:pt idx="1">
                  <c:v>15.380340010536958</c:v>
                </c:pt>
                <c:pt idx="2">
                  <c:v>9.726268931760611</c:v>
                </c:pt>
                <c:pt idx="3">
                  <c:v>3.9614734732672976</c:v>
                </c:pt>
                <c:pt idx="4">
                  <c:v>4.5102471775614816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8A-2F49-B71D-B8F6C4E593F8}"/>
            </c:ext>
          </c:extLst>
        </c:ser>
        <c:ser>
          <c:idx val="1"/>
          <c:order val="1"/>
          <c:tx>
            <c:strRef>
              <c:f>алкоголь!$K$30</c:f>
              <c:strCache>
                <c:ptCount val="1"/>
                <c:pt idx="0">
                  <c:v>Серед тих, хто не ображав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алкоголь!$I$31:$I$35</c:f>
              <c:strCache>
                <c:ptCount val="5"/>
                <c:pt idx="0">
                  <c:v>Ніколи</c:v>
                </c:pt>
                <c:pt idx="1">
                  <c:v>Так, 1 раз</c:v>
                </c:pt>
                <c:pt idx="2">
                  <c:v>Так, 2–3 рази</c:v>
                </c:pt>
                <c:pt idx="3">
                  <c:v>Так, 4–10 разів</c:v>
                </c:pt>
                <c:pt idx="4">
                  <c:v>Так, понад 10 разів</c:v>
                </c:pt>
              </c:strCache>
            </c:strRef>
          </c:cat>
          <c:val>
            <c:numRef>
              <c:f>алкоголь!$K$31:$K$35</c:f>
              <c:numCache>
                <c:formatCode>###0.0</c:formatCode>
                <c:ptCount val="5"/>
                <c:pt idx="0">
                  <c:v>82.1</c:v>
                </c:pt>
                <c:pt idx="1">
                  <c:v>9.1999999999999993</c:v>
                </c:pt>
                <c:pt idx="2">
                  <c:v>5.6</c:v>
                </c:pt>
                <c:pt idx="3">
                  <c:v>1.6</c:v>
                </c:pt>
                <c:pt idx="4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8A-2F49-B71D-B8F6C4E59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034944"/>
        <c:axId val="110036480"/>
      </c:barChart>
      <c:catAx>
        <c:axId val="11003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110036480"/>
        <c:crosses val="autoZero"/>
        <c:auto val="1"/>
        <c:lblAlgn val="ctr"/>
        <c:lblOffset val="100"/>
        <c:noMultiLvlLbl val="0"/>
      </c:catAx>
      <c:valAx>
        <c:axId val="110036480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extTo"/>
        <c:crossAx val="11003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2652639446559248"/>
          <c:y val="0.11305316297166862"/>
          <c:w val="0.57126610001564371"/>
          <c:h val="0.1695661122778513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94046288574225E-2"/>
          <c:y val="0.12492149747826076"/>
          <c:w val="0.97481190742285151"/>
          <c:h val="0.69805236477712573"/>
        </c:manualLayout>
      </c:layout>
      <c:lineChart>
        <c:grouping val="standard"/>
        <c:varyColors val="0"/>
        <c:ser>
          <c:idx val="0"/>
          <c:order val="0"/>
          <c:tx>
            <c:strRef>
              <c:f>алкоголь!$A$107</c:f>
              <c:strCache>
                <c:ptCount val="1"/>
                <c:pt idx="0">
                  <c:v>куріння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38100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алкоголь!$B$106:$I$106</c:f>
              <c:strCache>
                <c:ptCount val="8"/>
                <c:pt idx="0">
                  <c:v>10 років</c:v>
                </c:pt>
                <c:pt idx="1">
                  <c:v>11 років</c:v>
                </c:pt>
                <c:pt idx="2">
                  <c:v>12 років</c:v>
                </c:pt>
                <c:pt idx="3">
                  <c:v>13 років</c:v>
                </c:pt>
                <c:pt idx="4">
                  <c:v>14 років</c:v>
                </c:pt>
                <c:pt idx="5">
                  <c:v>15 років</c:v>
                </c:pt>
                <c:pt idx="6">
                  <c:v>16 років</c:v>
                </c:pt>
                <c:pt idx="7">
                  <c:v>17 років</c:v>
                </c:pt>
              </c:strCache>
            </c:strRef>
          </c:cat>
          <c:val>
            <c:numRef>
              <c:f>алкоголь!$B$107:$I$107</c:f>
              <c:numCache>
                <c:formatCode>General</c:formatCode>
                <c:ptCount val="8"/>
                <c:pt idx="0">
                  <c:v>4.5999999999999996</c:v>
                </c:pt>
                <c:pt idx="1">
                  <c:v>6</c:v>
                </c:pt>
                <c:pt idx="2">
                  <c:v>8.5</c:v>
                </c:pt>
                <c:pt idx="3">
                  <c:v>14.5</c:v>
                </c:pt>
                <c:pt idx="4">
                  <c:v>20.100000000000001</c:v>
                </c:pt>
                <c:pt idx="5">
                  <c:v>26.8</c:v>
                </c:pt>
                <c:pt idx="6">
                  <c:v>35.299999999999997</c:v>
                </c:pt>
                <c:pt idx="7">
                  <c:v>38.799999999999997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3E6-8042-8DE7-FABF596DDB45}"/>
            </c:ext>
          </c:extLst>
        </c:ser>
        <c:ser>
          <c:idx val="1"/>
          <c:order val="1"/>
          <c:tx>
            <c:strRef>
              <c:f>алкоголь!$A$108</c:f>
              <c:strCache>
                <c:ptCount val="1"/>
                <c:pt idx="0">
                  <c:v>алкоголь</c:v>
                </c:pt>
              </c:strCache>
            </c:strRef>
          </c:tx>
          <c:spPr>
            <a:ln w="381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алкоголь!$B$106:$I$106</c:f>
              <c:strCache>
                <c:ptCount val="8"/>
                <c:pt idx="0">
                  <c:v>10 років</c:v>
                </c:pt>
                <c:pt idx="1">
                  <c:v>11 років</c:v>
                </c:pt>
                <c:pt idx="2">
                  <c:v>12 років</c:v>
                </c:pt>
                <c:pt idx="3">
                  <c:v>13 років</c:v>
                </c:pt>
                <c:pt idx="4">
                  <c:v>14 років</c:v>
                </c:pt>
                <c:pt idx="5">
                  <c:v>15 років</c:v>
                </c:pt>
                <c:pt idx="6">
                  <c:v>16 років</c:v>
                </c:pt>
                <c:pt idx="7">
                  <c:v>17 років</c:v>
                </c:pt>
              </c:strCache>
            </c:strRef>
          </c:cat>
          <c:val>
            <c:numRef>
              <c:f>алкоголь!$B$108:$I$108</c:f>
              <c:numCache>
                <c:formatCode>General</c:formatCode>
                <c:ptCount val="8"/>
                <c:pt idx="0">
                  <c:v>13.6</c:v>
                </c:pt>
                <c:pt idx="1">
                  <c:v>15.8</c:v>
                </c:pt>
                <c:pt idx="2">
                  <c:v>21.8</c:v>
                </c:pt>
                <c:pt idx="3">
                  <c:v>31.4</c:v>
                </c:pt>
                <c:pt idx="4">
                  <c:v>43.6</c:v>
                </c:pt>
                <c:pt idx="5">
                  <c:v>55.1</c:v>
                </c:pt>
                <c:pt idx="6">
                  <c:v>62.4</c:v>
                </c:pt>
                <c:pt idx="7">
                  <c:v>61.9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3E6-8042-8DE7-FABF596DDB45}"/>
            </c:ext>
          </c:extLst>
        </c:ser>
        <c:ser>
          <c:idx val="2"/>
          <c:order val="2"/>
          <c:tx>
            <c:strRef>
              <c:f>алкоголь!$A$109</c:f>
              <c:strCache>
                <c:ptCount val="1"/>
                <c:pt idx="0">
                  <c:v>марихуана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алкоголь!$B$106:$I$106</c:f>
              <c:strCache>
                <c:ptCount val="8"/>
                <c:pt idx="0">
                  <c:v>10 років</c:v>
                </c:pt>
                <c:pt idx="1">
                  <c:v>11 років</c:v>
                </c:pt>
                <c:pt idx="2">
                  <c:v>12 років</c:v>
                </c:pt>
                <c:pt idx="3">
                  <c:v>13 років</c:v>
                </c:pt>
                <c:pt idx="4">
                  <c:v>14 років</c:v>
                </c:pt>
                <c:pt idx="5">
                  <c:v>15 років</c:v>
                </c:pt>
                <c:pt idx="6">
                  <c:v>16 років</c:v>
                </c:pt>
                <c:pt idx="7">
                  <c:v>17 років</c:v>
                </c:pt>
              </c:strCache>
            </c:strRef>
          </c:cat>
          <c:val>
            <c:numRef>
              <c:f>алкоголь!$B$109:$I$109</c:f>
              <c:numCache>
                <c:formatCode>General</c:formatCode>
                <c:ptCount val="8"/>
                <c:pt idx="3">
                  <c:v>1.4</c:v>
                </c:pt>
                <c:pt idx="4">
                  <c:v>3.7</c:v>
                </c:pt>
                <c:pt idx="5">
                  <c:v>6.4</c:v>
                </c:pt>
                <c:pt idx="6">
                  <c:v>10</c:v>
                </c:pt>
                <c:pt idx="7">
                  <c:v>13.9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3E6-8042-8DE7-FABF596DD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077440"/>
        <c:axId val="110078976"/>
      </c:lineChart>
      <c:catAx>
        <c:axId val="11007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078976"/>
        <c:crosses val="autoZero"/>
        <c:auto val="1"/>
        <c:lblAlgn val="ctr"/>
        <c:lblOffset val="100"/>
        <c:noMultiLvlLbl val="0"/>
      </c:catAx>
      <c:valAx>
        <c:axId val="110078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07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5599269707586435E-2"/>
          <c:y val="0.29356314790468596"/>
          <c:w val="0.45115996100874872"/>
          <c:h val="0.10114311197673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кибербуллинг!$A$2:$A$6</c:f>
              <c:strCache>
                <c:ptCount val="5"/>
                <c:pt idx="0">
                  <c:v>Це траплялося 1–2 рази</c:v>
                </c:pt>
                <c:pt idx="1">
                  <c:v>Це траплялося 2 або 3 рази на місяць</c:v>
                </c:pt>
                <c:pt idx="2">
                  <c:v>Це траплялося раз на тиждень</c:v>
                </c:pt>
                <c:pt idx="3">
                  <c:v>Це траплялося кілька разів на тиждень</c:v>
                </c:pt>
                <c:pt idx="4">
                  <c:v>Я не ображав(ла)/принижував(ла)/знущався(лася) он-лайн над іншими в останні кілька місяців</c:v>
                </c:pt>
              </c:strCache>
            </c:strRef>
          </c:cat>
          <c:val>
            <c:numRef>
              <c:f>кибербуллинг!$B$2:$B$6</c:f>
              <c:numCache>
                <c:formatCode>General</c:formatCode>
                <c:ptCount val="5"/>
                <c:pt idx="0">
                  <c:v>13.5</c:v>
                </c:pt>
                <c:pt idx="1">
                  <c:v>3.7</c:v>
                </c:pt>
                <c:pt idx="2">
                  <c:v>1.8</c:v>
                </c:pt>
                <c:pt idx="3">
                  <c:v>2.1</c:v>
                </c:pt>
                <c:pt idx="4">
                  <c:v>78.900000000000006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9D-2C4E-8ADC-F14FF85F2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0815872"/>
        <c:axId val="110817664"/>
      </c:barChart>
      <c:catAx>
        <c:axId val="110815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817664"/>
        <c:crosses val="autoZero"/>
        <c:auto val="1"/>
        <c:lblAlgn val="ctr"/>
        <c:lblOffset val="100"/>
        <c:noMultiLvlLbl val="0"/>
      </c:catAx>
      <c:valAx>
        <c:axId val="110817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81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кибербуллинг!$B$9</c:f>
              <c:strCache>
                <c:ptCount val="1"/>
                <c:pt idx="0">
                  <c:v>Серед усіх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кибербуллинг!$A$10:$A$14</c:f>
              <c:strCache>
                <c:ptCount val="5"/>
                <c:pt idx="0">
                  <c:v>Це траплялося 1–2 рази</c:v>
                </c:pt>
                <c:pt idx="1">
                  <c:v>Це траплялося 2 або 3 рази на місяць</c:v>
                </c:pt>
                <c:pt idx="2">
                  <c:v>Це траплялося раз на тиждень</c:v>
                </c:pt>
                <c:pt idx="3">
                  <c:v>Це траплялося кілька разів на тиждень</c:v>
                </c:pt>
                <c:pt idx="4">
                  <c:v>Мене  не ображали/принижували/знущалися он-лайн в останні кілька місяців</c:v>
                </c:pt>
              </c:strCache>
            </c:strRef>
          </c:cat>
          <c:val>
            <c:numRef>
              <c:f>кибербуллинг!$B$10:$B$14</c:f>
              <c:numCache>
                <c:formatCode>General</c:formatCode>
                <c:ptCount val="5"/>
                <c:pt idx="0">
                  <c:v>13.9</c:v>
                </c:pt>
                <c:pt idx="1">
                  <c:v>3.5</c:v>
                </c:pt>
                <c:pt idx="2">
                  <c:v>1.8</c:v>
                </c:pt>
                <c:pt idx="3">
                  <c:v>2.2999999999999998</c:v>
                </c:pt>
                <c:pt idx="4">
                  <c:v>78.5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15-EC4D-BF46-64E40490D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0461696"/>
        <c:axId val="110463232"/>
      </c:barChart>
      <c:catAx>
        <c:axId val="11046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463232"/>
        <c:crosses val="autoZero"/>
        <c:auto val="1"/>
        <c:lblAlgn val="ctr"/>
        <c:lblOffset val="100"/>
        <c:noMultiLvlLbl val="0"/>
      </c:catAx>
      <c:valAx>
        <c:axId val="110463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46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  <a:effectLst/>
              </a:rPr>
              <a:t>Як часто </a:t>
            </a:r>
            <a:r>
              <a:rPr lang="en-US" sz="1600" b="1">
                <a:solidFill>
                  <a:schemeClr val="accent2">
                    <a:lumMod val="75000"/>
                  </a:schemeClr>
                </a:solidFill>
                <a:effectLst/>
              </a:rPr>
              <a:t>ти брав(ла) участь в ображанні/приниженні </a:t>
            </a:r>
            <a:r>
              <a:rPr lang="uk-UA" sz="1600" b="1">
                <a:solidFill>
                  <a:schemeClr val="accent2">
                    <a:lumMod val="75000"/>
                  </a:schemeClr>
                </a:solidFill>
                <a:effectLst/>
              </a:rPr>
              <a:t>або знущанні над </a:t>
            </a:r>
            <a:r>
              <a:rPr lang="en-US" sz="1600" b="1">
                <a:solidFill>
                  <a:schemeClr val="accent2">
                    <a:lumMod val="75000"/>
                  </a:schemeClr>
                </a:solidFill>
                <a:effectLst/>
              </a:rPr>
              <a:t>інши</a:t>
            </a:r>
            <a:r>
              <a:rPr lang="uk-UA" sz="1600" b="1">
                <a:solidFill>
                  <a:schemeClr val="accent2">
                    <a:lumMod val="75000"/>
                  </a:schemeClr>
                </a:solidFill>
                <a:effectLst/>
              </a:rPr>
              <a:t>ми</a:t>
            </a:r>
            <a:r>
              <a:rPr lang="en-US" sz="1600" b="1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US" sz="1600" b="1">
                <a:solidFill>
                  <a:schemeClr val="tx2">
                    <a:lumMod val="75000"/>
                  </a:schemeClr>
                </a:solidFill>
                <a:effectLst/>
              </a:rPr>
              <a:t>в навчальному закладі упродовж останніх двох місяців?</a:t>
            </a:r>
            <a:endParaRPr lang="uk-UA" sz="1600" b="1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uk-UA" sz="1600" b="1">
                <a:solidFill>
                  <a:schemeClr val="tx2">
                    <a:lumMod val="75000"/>
                  </a:schemeClr>
                </a:solidFill>
                <a:effectLst/>
              </a:rPr>
              <a:t> (%</a:t>
            </a:r>
            <a:r>
              <a:rPr lang="uk-UA" sz="1600" b="1" baseline="0">
                <a:solidFill>
                  <a:schemeClr val="tx2">
                    <a:lumMod val="75000"/>
                  </a:schemeClr>
                </a:solidFill>
                <a:effectLst/>
              </a:rPr>
              <a:t> серед усіх опитаних)</a:t>
            </a:r>
            <a:endParaRPr lang="ru-RU" sz="1600" b="1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600"/>
          </a:p>
        </c:rich>
      </c:tx>
      <c:layout>
        <c:manualLayout>
          <c:xMode val="edge"/>
          <c:yMode val="edge"/>
          <c:x val="4.7474846364829341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6697725284339459"/>
          <c:y val="0.22595923279376778"/>
          <c:w val="0.49732460686210922"/>
          <c:h val="0.747044779446118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Серед усіх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3F-4C4E-AB8B-8ECA7B611B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Це траплялося 1–2 рази</c:v>
                </c:pt>
                <c:pt idx="1">
                  <c:v>Це траплялося 2 або 3 рази на місяць</c:v>
                </c:pt>
                <c:pt idx="2">
                  <c:v>Це траплялося раз на тиждень</c:v>
                </c:pt>
                <c:pt idx="3">
                  <c:v>Це траплялося кілька разів на тиждень</c:v>
                </c:pt>
                <c:pt idx="4">
                  <c:v>Я не ображав(ла)/принижував(ла) інших, не знущався(лась) над ними упродовж останніх двох місяців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22.7</c:v>
                </c:pt>
                <c:pt idx="1">
                  <c:v>5.9</c:v>
                </c:pt>
                <c:pt idx="2">
                  <c:v>2.9</c:v>
                </c:pt>
                <c:pt idx="3">
                  <c:v>3.5</c:v>
                </c:pt>
                <c:pt idx="4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3F-4C4E-AB8B-8ECA7B611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2574336"/>
        <c:axId val="91177728"/>
      </c:barChart>
      <c:catAx>
        <c:axId val="82574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177728"/>
        <c:crosses val="autoZero"/>
        <c:auto val="0"/>
        <c:lblAlgn val="ctr"/>
        <c:lblOffset val="100"/>
        <c:noMultiLvlLbl val="0"/>
      </c:catAx>
      <c:valAx>
        <c:axId val="91177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57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 err="1">
                <a:effectLst/>
              </a:rPr>
              <a:t>Як</a:t>
            </a:r>
            <a:r>
              <a:rPr lang="en-US" sz="1600" b="1" i="0" u="none" strike="noStrike" baseline="0" dirty="0">
                <a:effectLst/>
              </a:rPr>
              <a:t> </a:t>
            </a:r>
            <a:r>
              <a:rPr lang="en-US" sz="1600" b="1" i="0" u="none" strike="noStrike" baseline="0" dirty="0" err="1">
                <a:effectLst/>
              </a:rPr>
              <a:t>часто</a:t>
            </a:r>
            <a:r>
              <a:rPr lang="en-US" sz="1600" b="1" i="0" u="none" strike="noStrike" baseline="0" dirty="0">
                <a:effectLst/>
              </a:rPr>
              <a:t> </a:t>
            </a:r>
            <a:r>
              <a:rPr lang="en-US" sz="1600" b="1" i="0" u="none" strike="noStrike" baseline="0" dirty="0" err="1">
                <a:solidFill>
                  <a:schemeClr val="accent2">
                    <a:lumMod val="75000"/>
                  </a:schemeClr>
                </a:solidFill>
                <a:effectLst/>
              </a:rPr>
              <a:t>тебе</a:t>
            </a:r>
            <a:r>
              <a:rPr lang="en-US" sz="1600" b="1" i="0" u="none" strike="noStrike" baseline="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US" sz="1600" b="1" i="0" u="none" strike="noStrike" baseline="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ображали</a:t>
            </a:r>
            <a:r>
              <a:rPr lang="en-US" sz="1600" b="1" i="0" u="none" strike="noStrike" baseline="0" dirty="0">
                <a:solidFill>
                  <a:schemeClr val="accent2">
                    <a:lumMod val="75000"/>
                  </a:schemeClr>
                </a:solidFill>
                <a:effectLst/>
              </a:rPr>
              <a:t>/</a:t>
            </a:r>
            <a:r>
              <a:rPr lang="en-US" sz="1600" b="1" i="0" u="none" strike="noStrike" baseline="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принижували</a:t>
            </a:r>
            <a:r>
              <a:rPr lang="uk-UA" sz="1600" b="1" i="0" u="none" strike="noStrike" baseline="0" dirty="0">
                <a:solidFill>
                  <a:schemeClr val="accent2">
                    <a:lumMod val="75000"/>
                  </a:schemeClr>
                </a:solidFill>
                <a:effectLst/>
              </a:rPr>
              <a:t> або </a:t>
            </a:r>
            <a:r>
              <a:rPr lang="en-US" sz="1600" b="1" i="0" u="none" strike="noStrike" baseline="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знущалися</a:t>
            </a:r>
            <a:r>
              <a:rPr lang="en-US" sz="1600" b="1" i="0" u="none" strike="noStrike" baseline="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uk-UA" sz="1600" b="1" i="0" u="none" strike="noStrike" baseline="0" dirty="0">
                <a:solidFill>
                  <a:schemeClr val="accent2">
                    <a:lumMod val="75000"/>
                  </a:schemeClr>
                </a:solidFill>
                <a:effectLst/>
              </a:rPr>
              <a:t>над </a:t>
            </a:r>
            <a:r>
              <a:rPr lang="en-US" sz="1600" b="1" i="0" u="none" strike="noStrike" baseline="0" dirty="0" err="1">
                <a:solidFill>
                  <a:schemeClr val="accent2">
                    <a:lumMod val="75000"/>
                  </a:schemeClr>
                </a:solidFill>
                <a:effectLst/>
              </a:rPr>
              <a:t>т</a:t>
            </a:r>
            <a:r>
              <a:rPr lang="uk-UA" sz="1600" b="1" i="0" u="none" strike="noStrike" baseline="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обою</a:t>
            </a:r>
            <a:r>
              <a:rPr lang="uk-UA" sz="1600" b="1" i="0" u="none" strike="noStrike" baseline="0" dirty="0">
                <a:solidFill>
                  <a:srgbClr val="FF0000"/>
                </a:solidFill>
                <a:effectLst/>
              </a:rPr>
              <a:t> </a:t>
            </a:r>
            <a:r>
              <a:rPr lang="en-US" sz="1600" b="1" i="0" u="none" strike="noStrike" baseline="0" dirty="0" err="1">
                <a:effectLst/>
              </a:rPr>
              <a:t>в</a:t>
            </a:r>
            <a:r>
              <a:rPr lang="en-US" sz="1600" b="1" i="0" u="none" strike="noStrike" baseline="0" dirty="0">
                <a:effectLst/>
              </a:rPr>
              <a:t> </a:t>
            </a:r>
            <a:r>
              <a:rPr lang="en-US" sz="1600" b="1" i="0" u="none" strike="noStrike" baseline="0" dirty="0" err="1">
                <a:effectLst/>
              </a:rPr>
              <a:t>навчальному</a:t>
            </a:r>
            <a:r>
              <a:rPr lang="en-US" sz="1600" b="1" i="0" u="none" strike="noStrike" baseline="0" dirty="0">
                <a:effectLst/>
              </a:rPr>
              <a:t> </a:t>
            </a:r>
            <a:r>
              <a:rPr lang="en-US" sz="1600" b="1" i="0" u="none" strike="noStrike" baseline="0" dirty="0" err="1">
                <a:effectLst/>
              </a:rPr>
              <a:t>закладі</a:t>
            </a:r>
            <a:r>
              <a:rPr lang="en-US" sz="1600" b="1" i="0" u="none" strike="noStrike" baseline="0" dirty="0">
                <a:effectLst/>
              </a:rPr>
              <a:t> </a:t>
            </a:r>
            <a:r>
              <a:rPr lang="en-US" sz="1600" b="1" i="0" u="none" strike="noStrike" baseline="0" dirty="0" err="1">
                <a:effectLst/>
              </a:rPr>
              <a:t>упродовж</a:t>
            </a:r>
            <a:r>
              <a:rPr lang="en-US" sz="1600" b="1" i="0" u="none" strike="noStrike" baseline="0" dirty="0">
                <a:effectLst/>
              </a:rPr>
              <a:t> </a:t>
            </a:r>
            <a:r>
              <a:rPr lang="en-US" sz="1600" b="1" i="0" u="none" strike="noStrike" baseline="0" dirty="0" err="1">
                <a:effectLst/>
              </a:rPr>
              <a:t>останніх</a:t>
            </a:r>
            <a:r>
              <a:rPr lang="en-US" sz="1600" b="1" i="0" u="none" strike="noStrike" baseline="0" dirty="0">
                <a:effectLst/>
              </a:rPr>
              <a:t> </a:t>
            </a:r>
            <a:r>
              <a:rPr lang="en-US" sz="1600" b="1" i="0" u="none" strike="noStrike" baseline="0" dirty="0" err="1">
                <a:effectLst/>
              </a:rPr>
              <a:t>двох</a:t>
            </a:r>
            <a:r>
              <a:rPr lang="en-US" sz="1600" b="1" i="0" u="none" strike="noStrike" baseline="0" dirty="0">
                <a:effectLst/>
              </a:rPr>
              <a:t> </a:t>
            </a:r>
            <a:r>
              <a:rPr lang="en-US" sz="1600" b="1" i="0" u="none" strike="noStrike" baseline="0" dirty="0" err="1">
                <a:effectLst/>
              </a:rPr>
              <a:t>місяців</a:t>
            </a:r>
            <a:r>
              <a:rPr lang="en-US" sz="1600" b="1" i="0" u="none" strike="noStrike" baseline="0" dirty="0">
                <a:effectLst/>
              </a:rPr>
              <a:t>?</a:t>
            </a:r>
            <a:endParaRPr lang="uk-UA" sz="1600" b="1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effectLst/>
              </a:rPr>
              <a:t> (%</a:t>
            </a:r>
            <a:r>
              <a:rPr lang="uk-UA" sz="1600" b="1" baseline="0" dirty="0">
                <a:effectLst/>
              </a:rPr>
              <a:t> серед усіх опитаних)</a:t>
            </a:r>
            <a:endParaRPr lang="ru-RU" sz="1600" b="1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600" dirty="0"/>
          </a:p>
        </c:rich>
      </c:tx>
      <c:layout>
        <c:manualLayout>
          <c:xMode val="edge"/>
          <c:yMode val="edge"/>
          <c:x val="0.1401278465318668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6697725284339459"/>
          <c:y val="0.22595923279376778"/>
          <c:w val="0.49732460686210922"/>
          <c:h val="0.747044779446118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Серед усіх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30-114D-B122-ABC9AA54D1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Це траплялося 1–2 рази</c:v>
                </c:pt>
                <c:pt idx="1">
                  <c:v>Це траплялося 2 або 3 рази на місяць</c:v>
                </c:pt>
                <c:pt idx="2">
                  <c:v>Це траплялося раз на тиждень</c:v>
                </c:pt>
                <c:pt idx="3">
                  <c:v>Це траплялося кілька разів на тиждень</c:v>
                </c:pt>
                <c:pt idx="4">
                  <c:v>Мене не ображали/принижували/не знущалися наді мною упродовж останніх двох місяців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22.1</c:v>
                </c:pt>
                <c:pt idx="1">
                  <c:v>6.8</c:v>
                </c:pt>
                <c:pt idx="2">
                  <c:v>3.7</c:v>
                </c:pt>
                <c:pt idx="3">
                  <c:v>5.3</c:v>
                </c:pt>
                <c:pt idx="4">
                  <c:v>62.1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30-114D-B122-ABC9AA54D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1201536"/>
        <c:axId val="91203072"/>
      </c:barChart>
      <c:catAx>
        <c:axId val="91201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203072"/>
        <c:crosses val="autoZero"/>
        <c:auto val="0"/>
        <c:lblAlgn val="ctr"/>
        <c:lblOffset val="100"/>
        <c:noMultiLvlLbl val="0"/>
      </c:catAx>
      <c:valAx>
        <c:axId val="91203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120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sz="1800" b="1" dirty="0">
                <a:effectLst/>
              </a:rPr>
              <a:t>Частка підлітків, </a:t>
            </a:r>
            <a:r>
              <a:rPr lang="uk-UA" sz="1800" b="1" dirty="0">
                <a:solidFill>
                  <a:srgbClr val="C00000"/>
                </a:solidFill>
                <a:effectLst/>
              </a:rPr>
              <a:t>які брали участь у </a:t>
            </a:r>
            <a:r>
              <a:rPr lang="uk-UA" sz="1800" b="1" dirty="0" err="1">
                <a:solidFill>
                  <a:srgbClr val="C00000"/>
                </a:solidFill>
                <a:effectLst/>
              </a:rPr>
              <a:t>булінгу</a:t>
            </a:r>
            <a:r>
              <a:rPr lang="uk-UA" sz="1800" b="1" dirty="0">
                <a:solidFill>
                  <a:srgbClr val="C00000"/>
                </a:solidFill>
                <a:effectLst/>
              </a:rPr>
              <a:t> </a:t>
            </a:r>
            <a:r>
              <a:rPr lang="uk-UA" sz="1800" b="1" dirty="0">
                <a:effectLst/>
              </a:rPr>
              <a:t>не рідше ніж 2 або 3 рази на місяць протягом останніх 2 місяців, %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1689550584377226E-2"/>
          <c:y val="0.28027506985574768"/>
          <c:w val="0.95656978826188133"/>
          <c:h val="0.39310707460397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11-річні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FFB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3C-9849-8D95-03D2C1C3F77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3C-9849-8D95-03D2C1C3F778}"/>
              </c:ext>
            </c:extLst>
          </c:dPt>
          <c:cat>
            <c:strRef>
              <c:f>Sheet1!$A$2:$A$11</c:f>
              <c:strCache>
                <c:ptCount val="10"/>
                <c:pt idx="0">
                  <c:v>Литва</c:v>
                </c:pt>
                <c:pt idx="1">
                  <c:v>Латвія</c:v>
                </c:pt>
                <c:pt idx="2">
                  <c:v>Російська Федерація</c:v>
                </c:pt>
                <c:pt idx="3">
                  <c:v>Польща</c:v>
                </c:pt>
                <c:pt idx="4">
                  <c:v>Україна</c:v>
                </c:pt>
                <c:pt idx="5">
                  <c:v>Австрія</c:v>
                </c:pt>
                <c:pt idx="6">
                  <c:v>Молдова</c:v>
                </c:pt>
                <c:pt idx="7">
                  <c:v>Фінляндія</c:v>
                </c:pt>
                <c:pt idx="8">
                  <c:v>Вірменія</c:v>
                </c:pt>
                <c:pt idx="9">
                  <c:v>Середнє по HBSC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18.5</c:v>
                </c:pt>
                <c:pt idx="1">
                  <c:v>19</c:v>
                </c:pt>
                <c:pt idx="2">
                  <c:v>22.5</c:v>
                </c:pt>
                <c:pt idx="3">
                  <c:v>7</c:v>
                </c:pt>
                <c:pt idx="4">
                  <c:v>10</c:v>
                </c:pt>
                <c:pt idx="5">
                  <c:v>10</c:v>
                </c:pt>
                <c:pt idx="6">
                  <c:v>11</c:v>
                </c:pt>
                <c:pt idx="7">
                  <c:v>3</c:v>
                </c:pt>
                <c:pt idx="8">
                  <c:v>6.5</c:v>
                </c:pt>
                <c:pt idx="9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3C-9849-8D95-03D2C1C3F7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13-річні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EC2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23C-9849-8D95-03D2C1C3F77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23C-9849-8D95-03D2C1C3F778}"/>
              </c:ext>
            </c:extLst>
          </c:dPt>
          <c:cat>
            <c:strRef>
              <c:f>Sheet1!$A$2:$A$11</c:f>
              <c:strCache>
                <c:ptCount val="10"/>
                <c:pt idx="0">
                  <c:v>Литва</c:v>
                </c:pt>
                <c:pt idx="1">
                  <c:v>Латвія</c:v>
                </c:pt>
                <c:pt idx="2">
                  <c:v>Російська Федерація</c:v>
                </c:pt>
                <c:pt idx="3">
                  <c:v>Польща</c:v>
                </c:pt>
                <c:pt idx="4">
                  <c:v>Україна</c:v>
                </c:pt>
                <c:pt idx="5">
                  <c:v>Австрія</c:v>
                </c:pt>
                <c:pt idx="6">
                  <c:v>Молдова</c:v>
                </c:pt>
                <c:pt idx="7">
                  <c:v>Фінляндія</c:v>
                </c:pt>
                <c:pt idx="8">
                  <c:v>Вірменія</c:v>
                </c:pt>
                <c:pt idx="9">
                  <c:v>Середнє по HBSC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24.5</c:v>
                </c:pt>
                <c:pt idx="1">
                  <c:v>26.5</c:v>
                </c:pt>
                <c:pt idx="2">
                  <c:v>19</c:v>
                </c:pt>
                <c:pt idx="3">
                  <c:v>11</c:v>
                </c:pt>
                <c:pt idx="4">
                  <c:v>13.5</c:v>
                </c:pt>
                <c:pt idx="5">
                  <c:v>18</c:v>
                </c:pt>
                <c:pt idx="6">
                  <c:v>13</c:v>
                </c:pt>
                <c:pt idx="7">
                  <c:v>3.5</c:v>
                </c:pt>
                <c:pt idx="8">
                  <c:v>4</c:v>
                </c:pt>
                <c:pt idx="9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23C-9849-8D95-03D2C1C3F7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15-річні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23C-9849-8D95-03D2C1C3F77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23C-9849-8D95-03D2C1C3F778}"/>
              </c:ext>
            </c:extLst>
          </c:dPt>
          <c:cat>
            <c:strRef>
              <c:f>Sheet1!$A$2:$A$11</c:f>
              <c:strCache>
                <c:ptCount val="10"/>
                <c:pt idx="0">
                  <c:v>Литва</c:v>
                </c:pt>
                <c:pt idx="1">
                  <c:v>Латвія</c:v>
                </c:pt>
                <c:pt idx="2">
                  <c:v>Російська Федерація</c:v>
                </c:pt>
                <c:pt idx="3">
                  <c:v>Польща</c:v>
                </c:pt>
                <c:pt idx="4">
                  <c:v>Україна</c:v>
                </c:pt>
                <c:pt idx="5">
                  <c:v>Австрія</c:v>
                </c:pt>
                <c:pt idx="6">
                  <c:v>Молдова</c:v>
                </c:pt>
                <c:pt idx="7">
                  <c:v>Фінляндія</c:v>
                </c:pt>
                <c:pt idx="8">
                  <c:v>Вірменія</c:v>
                </c:pt>
                <c:pt idx="9">
                  <c:v>Середнє по HBSC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26</c:v>
                </c:pt>
                <c:pt idx="1">
                  <c:v>25.5</c:v>
                </c:pt>
                <c:pt idx="2">
                  <c:v>17.5</c:v>
                </c:pt>
                <c:pt idx="3">
                  <c:v>11</c:v>
                </c:pt>
                <c:pt idx="4">
                  <c:v>10.5</c:v>
                </c:pt>
                <c:pt idx="5">
                  <c:v>14.5</c:v>
                </c:pt>
                <c:pt idx="6">
                  <c:v>17</c:v>
                </c:pt>
                <c:pt idx="7">
                  <c:v>5</c:v>
                </c:pt>
                <c:pt idx="8">
                  <c:v>3.5</c:v>
                </c:pt>
                <c:pt idx="9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23C-9849-8D95-03D2C1C3F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83960192"/>
        <c:axId val="83961728"/>
      </c:barChart>
      <c:catAx>
        <c:axId val="8396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961728"/>
        <c:crosses val="autoZero"/>
        <c:auto val="1"/>
        <c:lblAlgn val="ctr"/>
        <c:lblOffset val="100"/>
        <c:noMultiLvlLbl val="0"/>
      </c:catAx>
      <c:valAx>
        <c:axId val="83961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96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sz="1800" b="1" i="0" u="none" strike="noStrike" baseline="0" dirty="0">
                <a:effectLst/>
              </a:rPr>
              <a:t>Частка підлітків, </a:t>
            </a:r>
            <a:r>
              <a:rPr lang="uk-UA" sz="1800" b="1" i="0" u="none" strike="noStrike" baseline="0" dirty="0">
                <a:solidFill>
                  <a:srgbClr val="C00000"/>
                </a:solidFill>
                <a:effectLst/>
              </a:rPr>
              <a:t>які ставали жертвами </a:t>
            </a:r>
            <a:r>
              <a:rPr lang="uk-UA" sz="1800" b="1" i="0" u="none" strike="noStrike" baseline="0" dirty="0" err="1">
                <a:solidFill>
                  <a:srgbClr val="C00000"/>
                </a:solidFill>
                <a:effectLst/>
              </a:rPr>
              <a:t>булінгу</a:t>
            </a:r>
            <a:r>
              <a:rPr lang="uk-UA" sz="1800" b="1" i="0" u="none" strike="noStrike" baseline="0" dirty="0">
                <a:solidFill>
                  <a:srgbClr val="C00000"/>
                </a:solidFill>
                <a:effectLst/>
              </a:rPr>
              <a:t> </a:t>
            </a:r>
            <a:r>
              <a:rPr lang="uk-UA" sz="1800" b="1" i="0" baseline="0" dirty="0">
                <a:effectLst/>
              </a:rPr>
              <a:t>не рідше ніж 2 або 3 рази на місяць протягом останніх 2 місяців, %</a:t>
            </a:r>
            <a:endParaRPr lang="en-US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1628392282483664E-2"/>
          <c:y val="0.21567320212771335"/>
          <c:w val="0.92467399669794059"/>
          <c:h val="0.4509394581620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11-річні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FFB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DD-DD4D-93C1-62E77822755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DD-DD4D-93C1-62E778227552}"/>
              </c:ext>
            </c:extLst>
          </c:dPt>
          <c:cat>
            <c:strRef>
              <c:f>Sheet1!$A$2:$A$11</c:f>
              <c:strCache>
                <c:ptCount val="10"/>
                <c:pt idx="0">
                  <c:v>Литва</c:v>
                </c:pt>
                <c:pt idx="1">
                  <c:v>Латвія</c:v>
                </c:pt>
                <c:pt idx="2">
                  <c:v>Російська Федерація</c:v>
                </c:pt>
                <c:pt idx="3">
                  <c:v>Польща</c:v>
                </c:pt>
                <c:pt idx="4">
                  <c:v>Україна</c:v>
                </c:pt>
                <c:pt idx="5">
                  <c:v>Австрія</c:v>
                </c:pt>
                <c:pt idx="6">
                  <c:v>Молдова</c:v>
                </c:pt>
                <c:pt idx="7">
                  <c:v>Фінляндія</c:v>
                </c:pt>
                <c:pt idx="8">
                  <c:v>Вірменія</c:v>
                </c:pt>
                <c:pt idx="9">
                  <c:v>Середнє по HBSC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32</c:v>
                </c:pt>
                <c:pt idx="1">
                  <c:v>25</c:v>
                </c:pt>
                <c:pt idx="2">
                  <c:v>25</c:v>
                </c:pt>
                <c:pt idx="3">
                  <c:v>14.5</c:v>
                </c:pt>
                <c:pt idx="4">
                  <c:v>17.5</c:v>
                </c:pt>
                <c:pt idx="5">
                  <c:v>16</c:v>
                </c:pt>
                <c:pt idx="6">
                  <c:v>14</c:v>
                </c:pt>
                <c:pt idx="7">
                  <c:v>12</c:v>
                </c:pt>
                <c:pt idx="8">
                  <c:v>3.5</c:v>
                </c:pt>
                <c:pt idx="9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DD-DD4D-93C1-62E7782275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13-річні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EC2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3DD-DD4D-93C1-62E77822755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3DD-DD4D-93C1-62E778227552}"/>
              </c:ext>
            </c:extLst>
          </c:dPt>
          <c:cat>
            <c:strRef>
              <c:f>Sheet1!$A$2:$A$11</c:f>
              <c:strCache>
                <c:ptCount val="10"/>
                <c:pt idx="0">
                  <c:v>Литва</c:v>
                </c:pt>
                <c:pt idx="1">
                  <c:v>Латвія</c:v>
                </c:pt>
                <c:pt idx="2">
                  <c:v>Російська Федерація</c:v>
                </c:pt>
                <c:pt idx="3">
                  <c:v>Польща</c:v>
                </c:pt>
                <c:pt idx="4">
                  <c:v>Україна</c:v>
                </c:pt>
                <c:pt idx="5">
                  <c:v>Австрія</c:v>
                </c:pt>
                <c:pt idx="6">
                  <c:v>Молдова</c:v>
                </c:pt>
                <c:pt idx="7">
                  <c:v>Фінляндія</c:v>
                </c:pt>
                <c:pt idx="8">
                  <c:v>Вірменія</c:v>
                </c:pt>
                <c:pt idx="9">
                  <c:v>Середнє по HBSC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30</c:v>
                </c:pt>
                <c:pt idx="1">
                  <c:v>25</c:v>
                </c:pt>
                <c:pt idx="2">
                  <c:v>18</c:v>
                </c:pt>
                <c:pt idx="3">
                  <c:v>12.5</c:v>
                </c:pt>
                <c:pt idx="4">
                  <c:v>15</c:v>
                </c:pt>
                <c:pt idx="5">
                  <c:v>19</c:v>
                </c:pt>
                <c:pt idx="6">
                  <c:v>13</c:v>
                </c:pt>
                <c:pt idx="7">
                  <c:v>11</c:v>
                </c:pt>
                <c:pt idx="8">
                  <c:v>2.5</c:v>
                </c:pt>
                <c:pt idx="9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3DD-DD4D-93C1-62E7782275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15-річні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3DD-DD4D-93C1-62E77822755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3DD-DD4D-93C1-62E778227552}"/>
              </c:ext>
            </c:extLst>
          </c:dPt>
          <c:cat>
            <c:strRef>
              <c:f>Sheet1!$A$2:$A$11</c:f>
              <c:strCache>
                <c:ptCount val="10"/>
                <c:pt idx="0">
                  <c:v>Литва</c:v>
                </c:pt>
                <c:pt idx="1">
                  <c:v>Латвія</c:v>
                </c:pt>
                <c:pt idx="2">
                  <c:v>Російська Федерація</c:v>
                </c:pt>
                <c:pt idx="3">
                  <c:v>Польща</c:v>
                </c:pt>
                <c:pt idx="4">
                  <c:v>Україна</c:v>
                </c:pt>
                <c:pt idx="5">
                  <c:v>Австрія</c:v>
                </c:pt>
                <c:pt idx="6">
                  <c:v>Молдова</c:v>
                </c:pt>
                <c:pt idx="7">
                  <c:v>Фінляндія</c:v>
                </c:pt>
                <c:pt idx="8">
                  <c:v>Вірменія</c:v>
                </c:pt>
                <c:pt idx="9">
                  <c:v>Середнє по HBSC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25.5</c:v>
                </c:pt>
                <c:pt idx="1">
                  <c:v>17.5</c:v>
                </c:pt>
                <c:pt idx="2">
                  <c:v>13.5</c:v>
                </c:pt>
                <c:pt idx="3">
                  <c:v>9.5</c:v>
                </c:pt>
                <c:pt idx="4">
                  <c:v>10.5</c:v>
                </c:pt>
                <c:pt idx="5">
                  <c:v>10</c:v>
                </c:pt>
                <c:pt idx="6">
                  <c:v>9.5</c:v>
                </c:pt>
                <c:pt idx="7">
                  <c:v>8</c:v>
                </c:pt>
                <c:pt idx="8">
                  <c:v>2</c:v>
                </c:pt>
                <c:pt idx="9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3DD-DD4D-93C1-62E778227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84002688"/>
        <c:axId val="84004224"/>
      </c:barChart>
      <c:catAx>
        <c:axId val="8400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004224"/>
        <c:crosses val="autoZero"/>
        <c:auto val="1"/>
        <c:lblAlgn val="ctr"/>
        <c:lblOffset val="100"/>
        <c:noMultiLvlLbl val="0"/>
      </c:catAx>
      <c:valAx>
        <c:axId val="8400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00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292747485442033E-2"/>
          <c:y val="0.10958902758660306"/>
          <c:w val="0.95341450502911596"/>
          <c:h val="0.6774320319975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'буллинг в целом'!$B$28</c:f>
              <c:strCache>
                <c:ptCount val="1"/>
                <c:pt idx="0">
                  <c:v>ЗОНЗ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'буллинг в целом'!$A$29:$A$34</c:f>
              <c:strCache>
                <c:ptCount val="5"/>
                <c:pt idx="0">
                  <c:v>Я не ображав(ла) інших, не знущався над ними</c:v>
                </c:pt>
                <c:pt idx="1">
                  <c:v>1-2 рази</c:v>
                </c:pt>
                <c:pt idx="2">
                  <c:v>2-3 рази на тиждень</c:v>
                </c:pt>
                <c:pt idx="3">
                  <c:v>Раз на тиждень</c:v>
                </c:pt>
                <c:pt idx="4">
                  <c:v>Декілька разів на тиждень</c:v>
                </c:pt>
              </c:strCache>
            </c:strRef>
          </c:cat>
          <c:val>
            <c:numRef>
              <c:f>'буллинг в целом'!$B$29:$B$34</c:f>
              <c:numCache>
                <c:formatCode>General</c:formatCode>
                <c:ptCount val="6"/>
                <c:pt idx="0">
                  <c:v>66</c:v>
                </c:pt>
                <c:pt idx="1">
                  <c:v>23</c:v>
                </c:pt>
                <c:pt idx="2">
                  <c:v>6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CF-3D48-A746-3E58D30F738B}"/>
            </c:ext>
          </c:extLst>
        </c:ser>
        <c:ser>
          <c:idx val="1"/>
          <c:order val="1"/>
          <c:tx>
            <c:strRef>
              <c:f>'буллинг в целом'!$C$28</c:f>
              <c:strCache>
                <c:ptCount val="1"/>
                <c:pt idx="0">
                  <c:v>ПТНЗ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'буллинг в целом'!$A$29:$A$34</c:f>
              <c:strCache>
                <c:ptCount val="5"/>
                <c:pt idx="0">
                  <c:v>Я не ображав(ла) інших, не знущався над ними</c:v>
                </c:pt>
                <c:pt idx="1">
                  <c:v>1-2 рази</c:v>
                </c:pt>
                <c:pt idx="2">
                  <c:v>2-3 рази на тиждень</c:v>
                </c:pt>
                <c:pt idx="3">
                  <c:v>Раз на тиждень</c:v>
                </c:pt>
                <c:pt idx="4">
                  <c:v>Декілька разів на тиждень</c:v>
                </c:pt>
              </c:strCache>
            </c:strRef>
          </c:cat>
          <c:val>
            <c:numRef>
              <c:f>'буллинг в целом'!$C$29:$C$34</c:f>
              <c:numCache>
                <c:formatCode>General</c:formatCode>
                <c:ptCount val="6"/>
                <c:pt idx="0">
                  <c:v>53</c:v>
                </c:pt>
                <c:pt idx="1">
                  <c:v>27</c:v>
                </c:pt>
                <c:pt idx="2">
                  <c:v>9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CF-3D48-A746-3E58D30F738B}"/>
            </c:ext>
          </c:extLst>
        </c:ser>
        <c:ser>
          <c:idx val="2"/>
          <c:order val="2"/>
          <c:tx>
            <c:strRef>
              <c:f>'буллинг в целом'!$D$28</c:f>
              <c:strCache>
                <c:ptCount val="1"/>
                <c:pt idx="0">
                  <c:v>ВНЗ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'буллинг в целом'!$A$29:$A$34</c:f>
              <c:strCache>
                <c:ptCount val="5"/>
                <c:pt idx="0">
                  <c:v>Я не ображав(ла) інших, не знущався над ними</c:v>
                </c:pt>
                <c:pt idx="1">
                  <c:v>1-2 рази</c:v>
                </c:pt>
                <c:pt idx="2">
                  <c:v>2-3 рази на тиждень</c:v>
                </c:pt>
                <c:pt idx="3">
                  <c:v>Раз на тиждень</c:v>
                </c:pt>
                <c:pt idx="4">
                  <c:v>Декілька разів на тиждень</c:v>
                </c:pt>
              </c:strCache>
            </c:strRef>
          </c:cat>
          <c:val>
            <c:numRef>
              <c:f>'буллинг в целом'!$D$29:$D$34</c:f>
              <c:numCache>
                <c:formatCode>General</c:formatCode>
                <c:ptCount val="6"/>
                <c:pt idx="0">
                  <c:v>65</c:v>
                </c:pt>
                <c:pt idx="1">
                  <c:v>21</c:v>
                </c:pt>
                <c:pt idx="2">
                  <c:v>6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CF-3D48-A746-3E58D30F73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714880"/>
        <c:axId val="92716416"/>
      </c:barChart>
      <c:catAx>
        <c:axId val="9271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716416"/>
        <c:crosses val="autoZero"/>
        <c:auto val="1"/>
        <c:lblAlgn val="ctr"/>
        <c:lblOffset val="100"/>
        <c:noMultiLvlLbl val="0"/>
      </c:catAx>
      <c:valAx>
        <c:axId val="92716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271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464883723838386"/>
          <c:y val="0.1734078094940833"/>
          <c:w val="0.16723575778543828"/>
          <c:h val="0.277450325598986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206751054852322E-2"/>
          <c:y val="0"/>
          <c:w val="0.85800740888401605"/>
          <c:h val="0.63388181739544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'буллинг в целом'!$B$38</c:f>
              <c:strCache>
                <c:ptCount val="1"/>
                <c:pt idx="0">
                  <c:v>ЗОНЗ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'буллинг в целом'!$A$39:$A$43</c:f>
              <c:strCache>
                <c:ptCount val="5"/>
                <c:pt idx="0">
                  <c:v>Я не ображав(ла) інших, не знущався над ними</c:v>
                </c:pt>
                <c:pt idx="1">
                  <c:v>1-2 рази</c:v>
                </c:pt>
                <c:pt idx="2">
                  <c:v>2-3 рази на тиждень</c:v>
                </c:pt>
                <c:pt idx="3">
                  <c:v>Раз на тиждень</c:v>
                </c:pt>
                <c:pt idx="4">
                  <c:v>Декілька разів на тиждень</c:v>
                </c:pt>
              </c:strCache>
            </c:strRef>
          </c:cat>
          <c:val>
            <c:numRef>
              <c:f>'буллинг в целом'!$B$39:$B$43</c:f>
              <c:numCache>
                <c:formatCode>General</c:formatCode>
                <c:ptCount val="5"/>
                <c:pt idx="0">
                  <c:v>62</c:v>
                </c:pt>
                <c:pt idx="1">
                  <c:v>22</c:v>
                </c:pt>
                <c:pt idx="2">
                  <c:v>7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C5-BA43-AD81-AB6122DD01DF}"/>
            </c:ext>
          </c:extLst>
        </c:ser>
        <c:ser>
          <c:idx val="1"/>
          <c:order val="1"/>
          <c:tx>
            <c:strRef>
              <c:f>'буллинг в целом'!$C$38</c:f>
              <c:strCache>
                <c:ptCount val="1"/>
                <c:pt idx="0">
                  <c:v>ПТНЗ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'буллинг в целом'!$A$39:$A$43</c:f>
              <c:strCache>
                <c:ptCount val="5"/>
                <c:pt idx="0">
                  <c:v>Я не ображав(ла) інших, не знущався над ними</c:v>
                </c:pt>
                <c:pt idx="1">
                  <c:v>1-2 рази</c:v>
                </c:pt>
                <c:pt idx="2">
                  <c:v>2-3 рази на тиждень</c:v>
                </c:pt>
                <c:pt idx="3">
                  <c:v>Раз на тиждень</c:v>
                </c:pt>
                <c:pt idx="4">
                  <c:v>Декілька разів на тиждень</c:v>
                </c:pt>
              </c:strCache>
            </c:strRef>
          </c:cat>
          <c:val>
            <c:numRef>
              <c:f>'буллинг в целом'!$C$39:$C$43</c:f>
              <c:numCache>
                <c:formatCode>General</c:formatCode>
                <c:ptCount val="5"/>
                <c:pt idx="0">
                  <c:v>62</c:v>
                </c:pt>
                <c:pt idx="1">
                  <c:v>22</c:v>
                </c:pt>
                <c:pt idx="2">
                  <c:v>7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C5-BA43-AD81-AB6122DD01DF}"/>
            </c:ext>
          </c:extLst>
        </c:ser>
        <c:ser>
          <c:idx val="2"/>
          <c:order val="2"/>
          <c:tx>
            <c:strRef>
              <c:f>'буллинг в целом'!$D$38</c:f>
              <c:strCache>
                <c:ptCount val="1"/>
                <c:pt idx="0">
                  <c:v>ВНЗ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'буллинг в целом'!$A$39:$A$43</c:f>
              <c:strCache>
                <c:ptCount val="5"/>
                <c:pt idx="0">
                  <c:v>Я не ображав(ла) інших, не знущався над ними</c:v>
                </c:pt>
                <c:pt idx="1">
                  <c:v>1-2 рази</c:v>
                </c:pt>
                <c:pt idx="2">
                  <c:v>2-3 рази на тиждень</c:v>
                </c:pt>
                <c:pt idx="3">
                  <c:v>Раз на тиждень</c:v>
                </c:pt>
                <c:pt idx="4">
                  <c:v>Декілька разів на тиждень</c:v>
                </c:pt>
              </c:strCache>
            </c:strRef>
          </c:cat>
          <c:val>
            <c:numRef>
              <c:f>'буллинг в целом'!$D$39:$D$43</c:f>
              <c:numCache>
                <c:formatCode>General</c:formatCode>
                <c:ptCount val="5"/>
                <c:pt idx="0">
                  <c:v>72</c:v>
                </c:pt>
                <c:pt idx="1">
                  <c:v>17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C5-BA43-AD81-AB6122DD01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085760"/>
        <c:axId val="106099840"/>
      </c:barChart>
      <c:catAx>
        <c:axId val="10608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099840"/>
        <c:crosses val="autoZero"/>
        <c:auto val="1"/>
        <c:lblAlgn val="ctr"/>
        <c:lblOffset val="100"/>
        <c:noMultiLvlLbl val="0"/>
      </c:catAx>
      <c:valAx>
        <c:axId val="106099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08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329029436023372"/>
          <c:y val="3.2814257959503462E-2"/>
          <c:w val="0.1366361920075389"/>
          <c:h val="0.369987067228451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семья!$A$6</c:f>
              <c:strCache>
                <c:ptCount val="1"/>
                <c:pt idx="0">
                  <c:v>високий (високий та дуже високий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семья!$B$5:$E$5</c:f>
              <c:strCache>
                <c:ptCount val="4"/>
                <c:pt idx="0">
                  <c:v>ображали інших</c:v>
                </c:pt>
                <c:pt idx="1">
                  <c:v>були жертвами булінгу</c:v>
                </c:pt>
                <c:pt idx="2">
                  <c:v>ображали інших онлайн</c:v>
                </c:pt>
                <c:pt idx="3">
                  <c:v>були жертвами кібербулінгу</c:v>
                </c:pt>
              </c:strCache>
            </c:strRef>
          </c:cat>
          <c:val>
            <c:numRef>
              <c:f>семья!$B$6:$E$6</c:f>
              <c:numCache>
                <c:formatCode>General</c:formatCode>
                <c:ptCount val="4"/>
                <c:pt idx="0">
                  <c:v>34</c:v>
                </c:pt>
                <c:pt idx="1">
                  <c:v>37</c:v>
                </c:pt>
                <c:pt idx="2">
                  <c:v>20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32-554B-BC0D-81D67168785E}"/>
            </c:ext>
          </c:extLst>
        </c:ser>
        <c:ser>
          <c:idx val="1"/>
          <c:order val="1"/>
          <c:tx>
            <c:strRef>
              <c:f>семья!$A$7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семья!$B$5:$E$5</c:f>
              <c:strCache>
                <c:ptCount val="4"/>
                <c:pt idx="0">
                  <c:v>ображали інших</c:v>
                </c:pt>
                <c:pt idx="1">
                  <c:v>були жертвами булінгу</c:v>
                </c:pt>
                <c:pt idx="2">
                  <c:v>ображали інших онлайн</c:v>
                </c:pt>
                <c:pt idx="3">
                  <c:v>були жертвами кібербулінгу</c:v>
                </c:pt>
              </c:strCache>
            </c:strRef>
          </c:cat>
          <c:val>
            <c:numRef>
              <c:f>семья!$B$7:$E$7</c:f>
              <c:numCache>
                <c:formatCode>General</c:formatCode>
                <c:ptCount val="4"/>
                <c:pt idx="0">
                  <c:v>37</c:v>
                </c:pt>
                <c:pt idx="1">
                  <c:v>41</c:v>
                </c:pt>
                <c:pt idx="2">
                  <c:v>23</c:v>
                </c:pt>
                <c:pt idx="3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32-554B-BC0D-81D67168785E}"/>
            </c:ext>
          </c:extLst>
        </c:ser>
        <c:ser>
          <c:idx val="2"/>
          <c:order val="2"/>
          <c:tx>
            <c:strRef>
              <c:f>семья!$A$8</c:f>
              <c:strCache>
                <c:ptCount val="1"/>
                <c:pt idx="0">
                  <c:v>низький (низький та дуже низький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семья!$B$5:$E$5</c:f>
              <c:strCache>
                <c:ptCount val="4"/>
                <c:pt idx="0">
                  <c:v>ображали інших</c:v>
                </c:pt>
                <c:pt idx="1">
                  <c:v>були жертвами булінгу</c:v>
                </c:pt>
                <c:pt idx="2">
                  <c:v>ображали інших онлайн</c:v>
                </c:pt>
                <c:pt idx="3">
                  <c:v>були жертвами кібербулінгу</c:v>
                </c:pt>
              </c:strCache>
            </c:strRef>
          </c:cat>
          <c:val>
            <c:numRef>
              <c:f>семья!$B$8:$E$8</c:f>
              <c:numCache>
                <c:formatCode>General</c:formatCode>
                <c:ptCount val="4"/>
                <c:pt idx="0">
                  <c:v>43</c:v>
                </c:pt>
                <c:pt idx="1">
                  <c:v>50</c:v>
                </c:pt>
                <c:pt idx="2">
                  <c:v>28</c:v>
                </c:pt>
                <c:pt idx="3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32-554B-BC0D-81D6716878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9555072"/>
        <c:axId val="109560960"/>
      </c:barChart>
      <c:catAx>
        <c:axId val="10955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560960"/>
        <c:crosses val="autoZero"/>
        <c:auto val="1"/>
        <c:lblAlgn val="ctr"/>
        <c:lblOffset val="100"/>
        <c:noMultiLvlLbl val="0"/>
      </c:catAx>
      <c:valAx>
        <c:axId val="109560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955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1824493187604482E-3"/>
          <c:y val="1.4451809852113605E-2"/>
          <c:w val="0.322235895021312"/>
          <c:h val="0.146313385031111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85024154589372E-2"/>
          <c:y val="3.2105067452815661E-2"/>
          <c:w val="0.97342995169082125"/>
          <c:h val="0.68920551725807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'стан здоров''я'!$N$3</c:f>
              <c:strCache>
                <c:ptCount val="1"/>
                <c:pt idx="0">
                  <c:v>Серед тих, хто ображав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'стан здоров''я'!$M$4:$M$7</c:f>
              <c:strCache>
                <c:ptCount val="4"/>
                <c:pt idx="0">
                  <c:v>Чудове</c:v>
                </c:pt>
                <c:pt idx="1">
                  <c:v>Гарне</c:v>
                </c:pt>
                <c:pt idx="2">
                  <c:v>Посереднє</c:v>
                </c:pt>
                <c:pt idx="3">
                  <c:v>Погане</c:v>
                </c:pt>
              </c:strCache>
            </c:strRef>
          </c:cat>
          <c:val>
            <c:numRef>
              <c:f>'стан здоров''я'!$N$4:$N$7</c:f>
              <c:numCache>
                <c:formatCode>###0.0</c:formatCode>
                <c:ptCount val="4"/>
                <c:pt idx="0">
                  <c:v>33.846545623296024</c:v>
                </c:pt>
                <c:pt idx="1">
                  <c:v>43.192935704487901</c:v>
                </c:pt>
                <c:pt idx="2">
                  <c:v>21.105263066309597</c:v>
                </c:pt>
                <c:pt idx="3">
                  <c:v>1.855255605906474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5C-DD41-B07B-4C5E1E5313E8}"/>
            </c:ext>
          </c:extLst>
        </c:ser>
        <c:ser>
          <c:idx val="1"/>
          <c:order val="1"/>
          <c:tx>
            <c:strRef>
              <c:f>'стан здоров''я'!$O$3</c:f>
              <c:strCache>
                <c:ptCount val="1"/>
                <c:pt idx="0">
                  <c:v>Серед тих, хто не ображав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'стан здоров''я'!$M$4:$M$7</c:f>
              <c:strCache>
                <c:ptCount val="4"/>
                <c:pt idx="0">
                  <c:v>Чудове</c:v>
                </c:pt>
                <c:pt idx="1">
                  <c:v>Гарне</c:v>
                </c:pt>
                <c:pt idx="2">
                  <c:v>Посереднє</c:v>
                </c:pt>
                <c:pt idx="3">
                  <c:v>Погане</c:v>
                </c:pt>
              </c:strCache>
            </c:strRef>
          </c:cat>
          <c:val>
            <c:numRef>
              <c:f>'стан здоров''я'!$O$4:$O$7</c:f>
              <c:numCache>
                <c:formatCode>###0.0</c:formatCode>
                <c:ptCount val="4"/>
                <c:pt idx="0">
                  <c:v>38.9</c:v>
                </c:pt>
                <c:pt idx="1">
                  <c:v>42.1</c:v>
                </c:pt>
                <c:pt idx="2">
                  <c:v>17.399999999999999</c:v>
                </c:pt>
                <c:pt idx="3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5C-DD41-B07B-4C5E1E531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662208"/>
        <c:axId val="109663744"/>
      </c:barChart>
      <c:catAx>
        <c:axId val="10966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9663744"/>
        <c:crosses val="autoZero"/>
        <c:auto val="1"/>
        <c:lblAlgn val="ctr"/>
        <c:lblOffset val="100"/>
        <c:noMultiLvlLbl val="0"/>
      </c:catAx>
      <c:valAx>
        <c:axId val="109663744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extTo"/>
        <c:crossAx val="10966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0C12A-DC53-41D1-9F12-D56D96BD43A1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</dgm:pt>
    <dgm:pt modelId="{D246C54A-103D-44F0-AD99-F0338F4B0B0E}">
      <dgm:prSet phldrT="[Текст]" custT="1"/>
      <dgm:spPr/>
      <dgm:t>
        <a:bodyPr/>
        <a:lstStyle/>
        <a:p>
          <a:r>
            <a:rPr lang="uk-UA" sz="1800" dirty="0">
              <a:latin typeface="Cambria" panose="02040503050406030204" pitchFamily="18" charset="0"/>
            </a:rPr>
            <a:t>Рівень поширення вживання тютюну, алкоголю та наркотичних речовин</a:t>
          </a:r>
          <a:endParaRPr lang="ru-RU" sz="1800" dirty="0">
            <a:latin typeface="Cambria" panose="02040503050406030204" pitchFamily="18" charset="0"/>
          </a:endParaRPr>
        </a:p>
      </dgm:t>
    </dgm:pt>
    <dgm:pt modelId="{46DC2DB2-63DC-43E7-B5E3-B2E670CEBDCF}" type="parTrans" cxnId="{4AC762DD-8424-4630-865D-AEF7EFDFBF78}">
      <dgm:prSet/>
      <dgm:spPr/>
      <dgm:t>
        <a:bodyPr/>
        <a:lstStyle/>
        <a:p>
          <a:endParaRPr lang="ru-RU" sz="1800">
            <a:latin typeface="Cambria" panose="02040503050406030204" pitchFamily="18" charset="0"/>
          </a:endParaRPr>
        </a:p>
      </dgm:t>
    </dgm:pt>
    <dgm:pt modelId="{F0C8316F-2ED0-461A-982E-C200392598E8}" type="sibTrans" cxnId="{4AC762DD-8424-4630-865D-AEF7EFDFBF78}">
      <dgm:prSet/>
      <dgm:spPr/>
      <dgm:t>
        <a:bodyPr/>
        <a:lstStyle/>
        <a:p>
          <a:endParaRPr lang="ru-RU" sz="1800">
            <a:latin typeface="Cambria" panose="02040503050406030204" pitchFamily="18" charset="0"/>
          </a:endParaRPr>
        </a:p>
      </dgm:t>
    </dgm:pt>
    <dgm:pt modelId="{FD068B14-60D9-4939-976E-AEE9992D4CE3}">
      <dgm:prSet phldrT="[Текст]" custT="1"/>
      <dgm:spPr/>
      <dgm:t>
        <a:bodyPr/>
        <a:lstStyle/>
        <a:p>
          <a:r>
            <a:rPr lang="uk-UA" sz="1800" dirty="0">
              <a:latin typeface="Cambria" panose="02040503050406030204" pitchFamily="18" charset="0"/>
            </a:rPr>
            <a:t>Сім’я та батьківський </a:t>
          </a:r>
          <a:r>
            <a:rPr lang="uk-UA" sz="1800" dirty="0" smtClean="0">
              <a:latin typeface="Cambria" panose="02040503050406030204" pitchFamily="18" charset="0"/>
            </a:rPr>
            <a:t>контроль, соціально-економічні умови середовища</a:t>
          </a:r>
          <a:endParaRPr lang="ru-RU" sz="1800" dirty="0">
            <a:latin typeface="Cambria" panose="02040503050406030204" pitchFamily="18" charset="0"/>
          </a:endParaRPr>
        </a:p>
      </dgm:t>
    </dgm:pt>
    <dgm:pt modelId="{E05F5F2A-529C-4DDF-A0A6-6EB60BF318F3}" type="parTrans" cxnId="{912157FB-FBBF-43FA-91E3-E4C6ABC6F124}">
      <dgm:prSet/>
      <dgm:spPr/>
      <dgm:t>
        <a:bodyPr/>
        <a:lstStyle/>
        <a:p>
          <a:endParaRPr lang="ru-RU" sz="1800">
            <a:latin typeface="Cambria" panose="02040503050406030204" pitchFamily="18" charset="0"/>
          </a:endParaRPr>
        </a:p>
      </dgm:t>
    </dgm:pt>
    <dgm:pt modelId="{55504386-3491-4447-B37C-1005CF8C0584}" type="sibTrans" cxnId="{912157FB-FBBF-43FA-91E3-E4C6ABC6F124}">
      <dgm:prSet/>
      <dgm:spPr/>
      <dgm:t>
        <a:bodyPr/>
        <a:lstStyle/>
        <a:p>
          <a:endParaRPr lang="ru-RU" sz="1800">
            <a:latin typeface="Cambria" panose="02040503050406030204" pitchFamily="18" charset="0"/>
          </a:endParaRPr>
        </a:p>
      </dgm:t>
    </dgm:pt>
    <dgm:pt modelId="{7EEA6B24-DB22-4A9B-B984-0C74EA29FC91}">
      <dgm:prSet phldrT="[Текст]" custT="1"/>
      <dgm:spPr/>
      <dgm:t>
        <a:bodyPr/>
        <a:lstStyle/>
        <a:p>
          <a:r>
            <a:rPr lang="uk-UA" sz="1800" dirty="0">
              <a:latin typeface="Cambria" panose="02040503050406030204" pitchFamily="18" charset="0"/>
            </a:rPr>
            <a:t>Залежність учнівської молоді від мережі Інтернет, комп’ютерних та азартних ігор</a:t>
          </a:r>
          <a:endParaRPr lang="ru-RU" sz="1800" dirty="0">
            <a:latin typeface="Cambria" panose="02040503050406030204" pitchFamily="18" charset="0"/>
          </a:endParaRPr>
        </a:p>
      </dgm:t>
    </dgm:pt>
    <dgm:pt modelId="{E776A956-2618-4C22-A4A7-E80FE032A490}" type="parTrans" cxnId="{CD2A7347-3EDE-4E8B-AE11-E2697C5576C2}">
      <dgm:prSet/>
      <dgm:spPr/>
      <dgm:t>
        <a:bodyPr/>
        <a:lstStyle/>
        <a:p>
          <a:endParaRPr lang="ru-RU" sz="1800">
            <a:latin typeface="Cambria" panose="02040503050406030204" pitchFamily="18" charset="0"/>
          </a:endParaRPr>
        </a:p>
      </dgm:t>
    </dgm:pt>
    <dgm:pt modelId="{0397C699-DDC6-488A-9E34-DC0A9F5475A8}" type="sibTrans" cxnId="{CD2A7347-3EDE-4E8B-AE11-E2697C5576C2}">
      <dgm:prSet/>
      <dgm:spPr/>
      <dgm:t>
        <a:bodyPr/>
        <a:lstStyle/>
        <a:p>
          <a:endParaRPr lang="ru-RU" sz="1800">
            <a:latin typeface="Cambria" panose="02040503050406030204" pitchFamily="18" charset="0"/>
          </a:endParaRPr>
        </a:p>
      </dgm:t>
    </dgm:pt>
    <dgm:pt modelId="{6E3623B8-8EDA-4473-8934-E395A12DB9DC}">
      <dgm:prSet phldrT="[Текст]" custT="1"/>
      <dgm:spPr/>
      <dgm:t>
        <a:bodyPr/>
        <a:lstStyle/>
        <a:p>
          <a:r>
            <a:rPr lang="uk-UA" sz="1800" dirty="0">
              <a:latin typeface="Cambria" panose="02040503050406030204" pitchFamily="18" charset="0"/>
            </a:rPr>
            <a:t>Місце проживання</a:t>
          </a:r>
          <a:endParaRPr lang="ru-RU" sz="1800" dirty="0">
            <a:latin typeface="Cambria" panose="02040503050406030204" pitchFamily="18" charset="0"/>
          </a:endParaRPr>
        </a:p>
      </dgm:t>
    </dgm:pt>
    <dgm:pt modelId="{2E6C5274-4103-4052-84C2-9F3B35DA4211}" type="parTrans" cxnId="{E08E2398-BAC4-4A6E-BD74-22E13C21E967}">
      <dgm:prSet/>
      <dgm:spPr/>
      <dgm:t>
        <a:bodyPr/>
        <a:lstStyle/>
        <a:p>
          <a:endParaRPr lang="ru-RU" sz="1800"/>
        </a:p>
      </dgm:t>
    </dgm:pt>
    <dgm:pt modelId="{92F540FE-5C3A-4C5D-9A0F-E04A0E9AADCE}" type="sibTrans" cxnId="{E08E2398-BAC4-4A6E-BD74-22E13C21E967}">
      <dgm:prSet/>
      <dgm:spPr/>
      <dgm:t>
        <a:bodyPr/>
        <a:lstStyle/>
        <a:p>
          <a:endParaRPr lang="ru-RU" sz="1800"/>
        </a:p>
      </dgm:t>
    </dgm:pt>
    <dgm:pt modelId="{831703B6-AC1B-4D52-977E-234A09E7E107}">
      <dgm:prSet phldrT="[Текст]" custT="1"/>
      <dgm:spPr/>
      <dgm:t>
        <a:bodyPr/>
        <a:lstStyle/>
        <a:p>
          <a:r>
            <a:rPr lang="uk-UA" sz="1800" dirty="0">
              <a:latin typeface="Cambria" panose="02040503050406030204" pitchFamily="18" charset="0"/>
            </a:rPr>
            <a:t>Про харчування і дієту</a:t>
          </a:r>
          <a:endParaRPr lang="ru-RU" sz="1800" dirty="0">
            <a:latin typeface="Cambria" panose="02040503050406030204" pitchFamily="18" charset="0"/>
          </a:endParaRPr>
        </a:p>
      </dgm:t>
    </dgm:pt>
    <dgm:pt modelId="{585ABA31-3F50-483D-B616-F095C3B46518}" type="parTrans" cxnId="{D2A38A21-C571-4764-9D06-A8F627F668A5}">
      <dgm:prSet/>
      <dgm:spPr/>
      <dgm:t>
        <a:bodyPr/>
        <a:lstStyle/>
        <a:p>
          <a:endParaRPr lang="ru-RU" sz="1800"/>
        </a:p>
      </dgm:t>
    </dgm:pt>
    <dgm:pt modelId="{D36B46EB-2296-45FE-8CA8-45C3D6DB3E3C}" type="sibTrans" cxnId="{D2A38A21-C571-4764-9D06-A8F627F668A5}">
      <dgm:prSet/>
      <dgm:spPr/>
      <dgm:t>
        <a:bodyPr/>
        <a:lstStyle/>
        <a:p>
          <a:endParaRPr lang="ru-RU" sz="1800"/>
        </a:p>
      </dgm:t>
    </dgm:pt>
    <dgm:pt modelId="{6A0852D2-5031-4C6D-84E1-EFCEA6834E13}">
      <dgm:prSet phldrT="[Текст]" custT="1"/>
      <dgm:spPr/>
      <dgm:t>
        <a:bodyPr/>
        <a:lstStyle/>
        <a:p>
          <a:r>
            <a:rPr lang="uk-UA" sz="1800" dirty="0">
              <a:latin typeface="Cambria" panose="02040503050406030204" pitchFamily="18" charset="0"/>
            </a:rPr>
            <a:t>Про фізичну активність</a:t>
          </a:r>
          <a:endParaRPr lang="ru-RU" sz="1800" dirty="0">
            <a:latin typeface="Cambria" panose="02040503050406030204" pitchFamily="18" charset="0"/>
          </a:endParaRPr>
        </a:p>
      </dgm:t>
    </dgm:pt>
    <dgm:pt modelId="{6B789A64-0FE3-4CC5-B322-D58BC0AEEF2C}" type="parTrans" cxnId="{9AA1E452-7D4B-4D3A-9954-922A44084F88}">
      <dgm:prSet/>
      <dgm:spPr/>
      <dgm:t>
        <a:bodyPr/>
        <a:lstStyle/>
        <a:p>
          <a:endParaRPr lang="ru-RU" sz="1800"/>
        </a:p>
      </dgm:t>
    </dgm:pt>
    <dgm:pt modelId="{A0129F03-2677-49E9-BE90-876EE870808F}" type="sibTrans" cxnId="{9AA1E452-7D4B-4D3A-9954-922A44084F88}">
      <dgm:prSet/>
      <dgm:spPr/>
      <dgm:t>
        <a:bodyPr/>
        <a:lstStyle/>
        <a:p>
          <a:endParaRPr lang="ru-RU" sz="1800"/>
        </a:p>
      </dgm:t>
    </dgm:pt>
    <dgm:pt modelId="{A991C070-AEB3-40D9-98E2-719ECFDFC072}">
      <dgm:prSet phldrT="[Текст]" custT="1"/>
      <dgm:spPr/>
      <dgm:t>
        <a:bodyPr/>
        <a:lstStyle/>
        <a:p>
          <a:r>
            <a:rPr lang="uk-UA" sz="1800" dirty="0">
              <a:latin typeface="Cambria" panose="02040503050406030204" pitchFamily="18" charset="0"/>
            </a:rPr>
            <a:t>Про здоров’я та якість життя</a:t>
          </a:r>
          <a:endParaRPr lang="ru-RU" sz="1800" dirty="0">
            <a:latin typeface="Cambria" panose="02040503050406030204" pitchFamily="18" charset="0"/>
          </a:endParaRPr>
        </a:p>
      </dgm:t>
    </dgm:pt>
    <dgm:pt modelId="{34905B3A-6791-4374-B437-43F5444259D4}" type="parTrans" cxnId="{D585CA84-8BA3-4893-9731-76D224FDC791}">
      <dgm:prSet/>
      <dgm:spPr/>
      <dgm:t>
        <a:bodyPr/>
        <a:lstStyle/>
        <a:p>
          <a:endParaRPr lang="ru-RU" sz="1800"/>
        </a:p>
      </dgm:t>
    </dgm:pt>
    <dgm:pt modelId="{BBF77F79-A495-4482-956E-09AE47D70E87}" type="sibTrans" cxnId="{D585CA84-8BA3-4893-9731-76D224FDC791}">
      <dgm:prSet/>
      <dgm:spPr/>
      <dgm:t>
        <a:bodyPr/>
        <a:lstStyle/>
        <a:p>
          <a:endParaRPr lang="ru-RU" sz="1800"/>
        </a:p>
      </dgm:t>
    </dgm:pt>
    <dgm:pt modelId="{394648E9-05D6-444C-ABF7-7D8DD02636BB}" type="pres">
      <dgm:prSet presAssocID="{79A0C12A-DC53-41D1-9F12-D56D96BD43A1}" presName="linear" presStyleCnt="0">
        <dgm:presLayoutVars>
          <dgm:dir/>
          <dgm:resizeHandles val="exact"/>
        </dgm:presLayoutVars>
      </dgm:prSet>
      <dgm:spPr/>
    </dgm:pt>
    <dgm:pt modelId="{291F095D-9FBA-FB44-A552-73D5A67550C0}" type="pres">
      <dgm:prSet presAssocID="{FD068B14-60D9-4939-976E-AEE9992D4CE3}" presName="comp" presStyleCnt="0"/>
      <dgm:spPr/>
    </dgm:pt>
    <dgm:pt modelId="{83A9C78C-198B-8F47-9A84-0A1CBC1788BC}" type="pres">
      <dgm:prSet presAssocID="{FD068B14-60D9-4939-976E-AEE9992D4CE3}" presName="box" presStyleLbl="node1" presStyleIdx="0" presStyleCnt="7" custLinFactNeighborY="2242"/>
      <dgm:spPr/>
      <dgm:t>
        <a:bodyPr/>
        <a:lstStyle/>
        <a:p>
          <a:endParaRPr lang="ru-RU"/>
        </a:p>
      </dgm:t>
    </dgm:pt>
    <dgm:pt modelId="{23A8DECC-36D3-6943-A3D3-A6695A21B59B}" type="pres">
      <dgm:prSet presAssocID="{FD068B14-60D9-4939-976E-AEE9992D4CE3}" presName="img" presStyleLbl="fgImgPlace1" presStyleIdx="0" presStyleCnt="7"/>
      <dgm:spPr>
        <a:blipFill>
          <a:blip xmlns:r="http://schemas.openxmlformats.org/officeDocument/2006/relationships" r:embed="rId1"/>
          <a:srcRect/>
          <a:stretch>
            <a:fillRect t="-25000" b="-25000"/>
          </a:stretch>
        </a:blipFill>
      </dgm:spPr>
    </dgm:pt>
    <dgm:pt modelId="{47BE5EBD-7828-454E-A42E-04FBA6F9D056}" type="pres">
      <dgm:prSet presAssocID="{FD068B14-60D9-4939-976E-AEE9992D4CE3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62E08-91EA-C248-ADFB-D9ABB58AA162}" type="pres">
      <dgm:prSet presAssocID="{55504386-3491-4447-B37C-1005CF8C0584}" presName="spacer" presStyleCnt="0"/>
      <dgm:spPr/>
    </dgm:pt>
    <dgm:pt modelId="{188994DF-EF88-734B-86D2-FA1951317D66}" type="pres">
      <dgm:prSet presAssocID="{831703B6-AC1B-4D52-977E-234A09E7E107}" presName="comp" presStyleCnt="0"/>
      <dgm:spPr/>
    </dgm:pt>
    <dgm:pt modelId="{90E693F0-81DF-3E47-ACE1-C93DBA2261AB}" type="pres">
      <dgm:prSet presAssocID="{831703B6-AC1B-4D52-977E-234A09E7E107}" presName="box" presStyleLbl="node1" presStyleIdx="1" presStyleCnt="7"/>
      <dgm:spPr/>
      <dgm:t>
        <a:bodyPr/>
        <a:lstStyle/>
        <a:p>
          <a:endParaRPr lang="ru-RU"/>
        </a:p>
      </dgm:t>
    </dgm:pt>
    <dgm:pt modelId="{14E8715E-0EAC-EF40-85A5-D5316C50C86D}" type="pres">
      <dgm:prSet presAssocID="{831703B6-AC1B-4D52-977E-234A09E7E107}" presName="img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</dgm:spPr>
    </dgm:pt>
    <dgm:pt modelId="{C42FF313-08C9-A94E-B992-45C99BE019DD}" type="pres">
      <dgm:prSet presAssocID="{831703B6-AC1B-4D52-977E-234A09E7E107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5FB0F-B555-BB4F-941D-452D654AF0A4}" type="pres">
      <dgm:prSet presAssocID="{D36B46EB-2296-45FE-8CA8-45C3D6DB3E3C}" presName="spacer" presStyleCnt="0"/>
      <dgm:spPr/>
    </dgm:pt>
    <dgm:pt modelId="{47206F12-DE22-414A-BFD2-4D90EF2A1623}" type="pres">
      <dgm:prSet presAssocID="{D246C54A-103D-44F0-AD99-F0338F4B0B0E}" presName="comp" presStyleCnt="0"/>
      <dgm:spPr/>
    </dgm:pt>
    <dgm:pt modelId="{6B377799-D3FA-9E45-A07F-1B26E1C9BAE1}" type="pres">
      <dgm:prSet presAssocID="{D246C54A-103D-44F0-AD99-F0338F4B0B0E}" presName="box" presStyleLbl="node1" presStyleIdx="2" presStyleCnt="7"/>
      <dgm:spPr/>
      <dgm:t>
        <a:bodyPr/>
        <a:lstStyle/>
        <a:p>
          <a:endParaRPr lang="ru-RU"/>
        </a:p>
      </dgm:t>
    </dgm:pt>
    <dgm:pt modelId="{DD66FEE2-B7CE-5D4B-9E2D-18EFC8E440F0}" type="pres">
      <dgm:prSet presAssocID="{D246C54A-103D-44F0-AD99-F0338F4B0B0E}" presName="img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03904207-7A03-114D-A595-7789D6704F17}" type="pres">
      <dgm:prSet presAssocID="{D246C54A-103D-44F0-AD99-F0338F4B0B0E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00B13-F97C-C64A-B40B-AEFB6EFFCE8A}" type="pres">
      <dgm:prSet presAssocID="{F0C8316F-2ED0-461A-982E-C200392598E8}" presName="spacer" presStyleCnt="0"/>
      <dgm:spPr/>
    </dgm:pt>
    <dgm:pt modelId="{B9CAD8E4-F812-B74C-A933-8060832E4B96}" type="pres">
      <dgm:prSet presAssocID="{6E3623B8-8EDA-4473-8934-E395A12DB9DC}" presName="comp" presStyleCnt="0"/>
      <dgm:spPr/>
    </dgm:pt>
    <dgm:pt modelId="{46FA9638-EB1A-3E44-8046-915153E813BA}" type="pres">
      <dgm:prSet presAssocID="{6E3623B8-8EDA-4473-8934-E395A12DB9DC}" presName="box" presStyleLbl="node1" presStyleIdx="3" presStyleCnt="7"/>
      <dgm:spPr/>
      <dgm:t>
        <a:bodyPr/>
        <a:lstStyle/>
        <a:p>
          <a:endParaRPr lang="ru-RU"/>
        </a:p>
      </dgm:t>
    </dgm:pt>
    <dgm:pt modelId="{2B03F01D-288F-E44F-873B-5FE15DFF3FA9}" type="pres">
      <dgm:prSet presAssocID="{6E3623B8-8EDA-4473-8934-E395A12DB9DC}" presName="img" presStyleLbl="f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71C3955D-0DFD-F149-A28D-D08F5EF22626}" type="pres">
      <dgm:prSet presAssocID="{6E3623B8-8EDA-4473-8934-E395A12DB9DC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7A478-4EEB-1A49-9104-E6BB4A767687}" type="pres">
      <dgm:prSet presAssocID="{92F540FE-5C3A-4C5D-9A0F-E04A0E9AADCE}" presName="spacer" presStyleCnt="0"/>
      <dgm:spPr/>
    </dgm:pt>
    <dgm:pt modelId="{E1637113-EC82-5749-9489-65B32D3D83BF}" type="pres">
      <dgm:prSet presAssocID="{6A0852D2-5031-4C6D-84E1-EFCEA6834E13}" presName="comp" presStyleCnt="0"/>
      <dgm:spPr/>
    </dgm:pt>
    <dgm:pt modelId="{27D22295-B5B0-3C4E-878A-4B42F14A8F4F}" type="pres">
      <dgm:prSet presAssocID="{6A0852D2-5031-4C6D-84E1-EFCEA6834E13}" presName="box" presStyleLbl="node1" presStyleIdx="4" presStyleCnt="7"/>
      <dgm:spPr/>
      <dgm:t>
        <a:bodyPr/>
        <a:lstStyle/>
        <a:p>
          <a:endParaRPr lang="ru-RU"/>
        </a:p>
      </dgm:t>
    </dgm:pt>
    <dgm:pt modelId="{2C3253A3-62F5-D749-925D-625DC08C89B6}" type="pres">
      <dgm:prSet presAssocID="{6A0852D2-5031-4C6D-84E1-EFCEA6834E13}" presName="img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</dgm:spPr>
    </dgm:pt>
    <dgm:pt modelId="{3536854F-1838-234B-B03E-B7819E634A91}" type="pres">
      <dgm:prSet presAssocID="{6A0852D2-5031-4C6D-84E1-EFCEA6834E13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90566-A867-4C48-8B81-78C19021FD7F}" type="pres">
      <dgm:prSet presAssocID="{A0129F03-2677-49E9-BE90-876EE870808F}" presName="spacer" presStyleCnt="0"/>
      <dgm:spPr/>
    </dgm:pt>
    <dgm:pt modelId="{27326835-C818-D445-A3D6-E0C3E4D78F29}" type="pres">
      <dgm:prSet presAssocID="{A991C070-AEB3-40D9-98E2-719ECFDFC072}" presName="comp" presStyleCnt="0"/>
      <dgm:spPr/>
    </dgm:pt>
    <dgm:pt modelId="{95756388-E54A-0746-A2A0-FFEA03A16AD2}" type="pres">
      <dgm:prSet presAssocID="{A991C070-AEB3-40D9-98E2-719ECFDFC072}" presName="box" presStyleLbl="node1" presStyleIdx="5" presStyleCnt="7"/>
      <dgm:spPr/>
      <dgm:t>
        <a:bodyPr/>
        <a:lstStyle/>
        <a:p>
          <a:endParaRPr lang="ru-RU"/>
        </a:p>
      </dgm:t>
    </dgm:pt>
    <dgm:pt modelId="{DAB30F65-DB5E-EB47-89B4-B4F644C3826A}" type="pres">
      <dgm:prSet presAssocID="{A991C070-AEB3-40D9-98E2-719ECFDFC072}" presName="img" presStyleLbl="fgImgPlac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</dgm:spPr>
    </dgm:pt>
    <dgm:pt modelId="{8AEBAB3F-2F0D-B443-B4E1-86B0DCB5BB81}" type="pres">
      <dgm:prSet presAssocID="{A991C070-AEB3-40D9-98E2-719ECFDFC072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A1D28-E916-5741-86F1-12D77B73E71B}" type="pres">
      <dgm:prSet presAssocID="{BBF77F79-A495-4482-956E-09AE47D70E87}" presName="spacer" presStyleCnt="0"/>
      <dgm:spPr/>
    </dgm:pt>
    <dgm:pt modelId="{B5DBCCFA-1E40-6D46-97E5-D30E4A68D072}" type="pres">
      <dgm:prSet presAssocID="{7EEA6B24-DB22-4A9B-B984-0C74EA29FC91}" presName="comp" presStyleCnt="0"/>
      <dgm:spPr/>
    </dgm:pt>
    <dgm:pt modelId="{B5CADF4F-F868-BA43-869F-1C59E8BDB838}" type="pres">
      <dgm:prSet presAssocID="{7EEA6B24-DB22-4A9B-B984-0C74EA29FC91}" presName="box" presStyleLbl="node1" presStyleIdx="6" presStyleCnt="7"/>
      <dgm:spPr/>
      <dgm:t>
        <a:bodyPr/>
        <a:lstStyle/>
        <a:p>
          <a:endParaRPr lang="ru-RU"/>
        </a:p>
      </dgm:t>
    </dgm:pt>
    <dgm:pt modelId="{9A726654-B160-044A-B7D5-242D7A9A213E}" type="pres">
      <dgm:prSet presAssocID="{7EEA6B24-DB22-4A9B-B984-0C74EA29FC91}" presName="img" presStyleLbl="fgImgPlac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</dgm:spPr>
    </dgm:pt>
    <dgm:pt modelId="{3B47C281-6BE8-A942-B486-C06830FB50EF}" type="pres">
      <dgm:prSet presAssocID="{7EEA6B24-DB22-4A9B-B984-0C74EA29FC91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96EE52-65E8-7A4B-80D0-8790B9DA9D98}" type="presOf" srcId="{7EEA6B24-DB22-4A9B-B984-0C74EA29FC91}" destId="{B5CADF4F-F868-BA43-869F-1C59E8BDB838}" srcOrd="0" destOrd="0" presId="urn:microsoft.com/office/officeart/2005/8/layout/vList4"/>
    <dgm:cxn modelId="{B22C2C02-38CA-F04D-B7FC-BF0AF318B32E}" type="presOf" srcId="{A991C070-AEB3-40D9-98E2-719ECFDFC072}" destId="{8AEBAB3F-2F0D-B443-B4E1-86B0DCB5BB81}" srcOrd="1" destOrd="0" presId="urn:microsoft.com/office/officeart/2005/8/layout/vList4"/>
    <dgm:cxn modelId="{CD2A7347-3EDE-4E8B-AE11-E2697C5576C2}" srcId="{79A0C12A-DC53-41D1-9F12-D56D96BD43A1}" destId="{7EEA6B24-DB22-4A9B-B984-0C74EA29FC91}" srcOrd="6" destOrd="0" parTransId="{E776A956-2618-4C22-A4A7-E80FE032A490}" sibTransId="{0397C699-DDC6-488A-9E34-DC0A9F5475A8}"/>
    <dgm:cxn modelId="{0F42B1D3-B7E7-9248-905F-2C966FC791B7}" type="presOf" srcId="{831703B6-AC1B-4D52-977E-234A09E7E107}" destId="{90E693F0-81DF-3E47-ACE1-C93DBA2261AB}" srcOrd="0" destOrd="0" presId="urn:microsoft.com/office/officeart/2005/8/layout/vList4"/>
    <dgm:cxn modelId="{420C8B31-85FF-7148-9F34-2714BAACA595}" type="presOf" srcId="{7EEA6B24-DB22-4A9B-B984-0C74EA29FC91}" destId="{3B47C281-6BE8-A942-B486-C06830FB50EF}" srcOrd="1" destOrd="0" presId="urn:microsoft.com/office/officeart/2005/8/layout/vList4"/>
    <dgm:cxn modelId="{912157FB-FBBF-43FA-91E3-E4C6ABC6F124}" srcId="{79A0C12A-DC53-41D1-9F12-D56D96BD43A1}" destId="{FD068B14-60D9-4939-976E-AEE9992D4CE3}" srcOrd="0" destOrd="0" parTransId="{E05F5F2A-529C-4DDF-A0A6-6EB60BF318F3}" sibTransId="{55504386-3491-4447-B37C-1005CF8C0584}"/>
    <dgm:cxn modelId="{D2A38A21-C571-4764-9D06-A8F627F668A5}" srcId="{79A0C12A-DC53-41D1-9F12-D56D96BD43A1}" destId="{831703B6-AC1B-4D52-977E-234A09E7E107}" srcOrd="1" destOrd="0" parTransId="{585ABA31-3F50-483D-B616-F095C3B46518}" sibTransId="{D36B46EB-2296-45FE-8CA8-45C3D6DB3E3C}"/>
    <dgm:cxn modelId="{4A15B997-989F-4146-86F3-89F484AB2F46}" type="presOf" srcId="{6E3623B8-8EDA-4473-8934-E395A12DB9DC}" destId="{46FA9638-EB1A-3E44-8046-915153E813BA}" srcOrd="0" destOrd="0" presId="urn:microsoft.com/office/officeart/2005/8/layout/vList4"/>
    <dgm:cxn modelId="{D585CA84-8BA3-4893-9731-76D224FDC791}" srcId="{79A0C12A-DC53-41D1-9F12-D56D96BD43A1}" destId="{A991C070-AEB3-40D9-98E2-719ECFDFC072}" srcOrd="5" destOrd="0" parTransId="{34905B3A-6791-4374-B437-43F5444259D4}" sibTransId="{BBF77F79-A495-4482-956E-09AE47D70E87}"/>
    <dgm:cxn modelId="{9AA1E452-7D4B-4D3A-9954-922A44084F88}" srcId="{79A0C12A-DC53-41D1-9F12-D56D96BD43A1}" destId="{6A0852D2-5031-4C6D-84E1-EFCEA6834E13}" srcOrd="4" destOrd="0" parTransId="{6B789A64-0FE3-4CC5-B322-D58BC0AEEF2C}" sibTransId="{A0129F03-2677-49E9-BE90-876EE870808F}"/>
    <dgm:cxn modelId="{C52D9198-7572-A64B-A205-59FE59879D67}" type="presOf" srcId="{FD068B14-60D9-4939-976E-AEE9992D4CE3}" destId="{83A9C78C-198B-8F47-9A84-0A1CBC1788BC}" srcOrd="0" destOrd="0" presId="urn:microsoft.com/office/officeart/2005/8/layout/vList4"/>
    <dgm:cxn modelId="{E08E2398-BAC4-4A6E-BD74-22E13C21E967}" srcId="{79A0C12A-DC53-41D1-9F12-D56D96BD43A1}" destId="{6E3623B8-8EDA-4473-8934-E395A12DB9DC}" srcOrd="3" destOrd="0" parTransId="{2E6C5274-4103-4052-84C2-9F3B35DA4211}" sibTransId="{92F540FE-5C3A-4C5D-9A0F-E04A0E9AADCE}"/>
    <dgm:cxn modelId="{DCDDFA2A-9C01-4041-8A71-5397D183C0E2}" type="presOf" srcId="{831703B6-AC1B-4D52-977E-234A09E7E107}" destId="{C42FF313-08C9-A94E-B992-45C99BE019DD}" srcOrd="1" destOrd="0" presId="urn:microsoft.com/office/officeart/2005/8/layout/vList4"/>
    <dgm:cxn modelId="{EC6D5C5F-4E9F-4C41-B17B-182FC29CDD29}" type="presOf" srcId="{6E3623B8-8EDA-4473-8934-E395A12DB9DC}" destId="{71C3955D-0DFD-F149-A28D-D08F5EF22626}" srcOrd="1" destOrd="0" presId="urn:microsoft.com/office/officeart/2005/8/layout/vList4"/>
    <dgm:cxn modelId="{4AC762DD-8424-4630-865D-AEF7EFDFBF78}" srcId="{79A0C12A-DC53-41D1-9F12-D56D96BD43A1}" destId="{D246C54A-103D-44F0-AD99-F0338F4B0B0E}" srcOrd="2" destOrd="0" parTransId="{46DC2DB2-63DC-43E7-B5E3-B2E670CEBDCF}" sibTransId="{F0C8316F-2ED0-461A-982E-C200392598E8}"/>
    <dgm:cxn modelId="{F1B22C2C-0508-B843-885B-3089014F52B7}" type="presOf" srcId="{79A0C12A-DC53-41D1-9F12-D56D96BD43A1}" destId="{394648E9-05D6-444C-ABF7-7D8DD02636BB}" srcOrd="0" destOrd="0" presId="urn:microsoft.com/office/officeart/2005/8/layout/vList4"/>
    <dgm:cxn modelId="{0E080352-BD74-2E40-A469-1C09FEE561D7}" type="presOf" srcId="{D246C54A-103D-44F0-AD99-F0338F4B0B0E}" destId="{6B377799-D3FA-9E45-A07F-1B26E1C9BAE1}" srcOrd="0" destOrd="0" presId="urn:microsoft.com/office/officeart/2005/8/layout/vList4"/>
    <dgm:cxn modelId="{02FCA500-9860-E841-8B31-37F8F6216DF6}" type="presOf" srcId="{A991C070-AEB3-40D9-98E2-719ECFDFC072}" destId="{95756388-E54A-0746-A2A0-FFEA03A16AD2}" srcOrd="0" destOrd="0" presId="urn:microsoft.com/office/officeart/2005/8/layout/vList4"/>
    <dgm:cxn modelId="{022DA40F-39DD-5B48-BBEB-A7A69B309947}" type="presOf" srcId="{FD068B14-60D9-4939-976E-AEE9992D4CE3}" destId="{47BE5EBD-7828-454E-A42E-04FBA6F9D056}" srcOrd="1" destOrd="0" presId="urn:microsoft.com/office/officeart/2005/8/layout/vList4"/>
    <dgm:cxn modelId="{315A4E2E-AA78-2D42-8E8E-AC25CB06A068}" type="presOf" srcId="{6A0852D2-5031-4C6D-84E1-EFCEA6834E13}" destId="{3536854F-1838-234B-B03E-B7819E634A91}" srcOrd="1" destOrd="0" presId="urn:microsoft.com/office/officeart/2005/8/layout/vList4"/>
    <dgm:cxn modelId="{80C8AA92-E37B-9447-A51D-9F3F8E33635E}" type="presOf" srcId="{6A0852D2-5031-4C6D-84E1-EFCEA6834E13}" destId="{27D22295-B5B0-3C4E-878A-4B42F14A8F4F}" srcOrd="0" destOrd="0" presId="urn:microsoft.com/office/officeart/2005/8/layout/vList4"/>
    <dgm:cxn modelId="{7603FF44-F588-1F47-875E-055BDF02C49D}" type="presOf" srcId="{D246C54A-103D-44F0-AD99-F0338F4B0B0E}" destId="{03904207-7A03-114D-A595-7789D6704F17}" srcOrd="1" destOrd="0" presId="urn:microsoft.com/office/officeart/2005/8/layout/vList4"/>
    <dgm:cxn modelId="{1F29F1AB-DC13-984B-9C70-BCF49D59D5EF}" type="presParOf" srcId="{394648E9-05D6-444C-ABF7-7D8DD02636BB}" destId="{291F095D-9FBA-FB44-A552-73D5A67550C0}" srcOrd="0" destOrd="0" presId="urn:microsoft.com/office/officeart/2005/8/layout/vList4"/>
    <dgm:cxn modelId="{C35CC83E-EC5C-5E40-9F9F-038657C1C80C}" type="presParOf" srcId="{291F095D-9FBA-FB44-A552-73D5A67550C0}" destId="{83A9C78C-198B-8F47-9A84-0A1CBC1788BC}" srcOrd="0" destOrd="0" presId="urn:microsoft.com/office/officeart/2005/8/layout/vList4"/>
    <dgm:cxn modelId="{DA6263DA-B6E1-264E-B0B0-9B7857EC0FAA}" type="presParOf" srcId="{291F095D-9FBA-FB44-A552-73D5A67550C0}" destId="{23A8DECC-36D3-6943-A3D3-A6695A21B59B}" srcOrd="1" destOrd="0" presId="urn:microsoft.com/office/officeart/2005/8/layout/vList4"/>
    <dgm:cxn modelId="{1E5AD841-3CA2-114F-8F9E-1E108D953E23}" type="presParOf" srcId="{291F095D-9FBA-FB44-A552-73D5A67550C0}" destId="{47BE5EBD-7828-454E-A42E-04FBA6F9D056}" srcOrd="2" destOrd="0" presId="urn:microsoft.com/office/officeart/2005/8/layout/vList4"/>
    <dgm:cxn modelId="{CC87CC98-EE2A-CE45-8E11-B1CD75D0F75B}" type="presParOf" srcId="{394648E9-05D6-444C-ABF7-7D8DD02636BB}" destId="{9A562E08-91EA-C248-ADFB-D9ABB58AA162}" srcOrd="1" destOrd="0" presId="urn:microsoft.com/office/officeart/2005/8/layout/vList4"/>
    <dgm:cxn modelId="{529DF176-9B36-9444-A4D7-85E2828E9B2D}" type="presParOf" srcId="{394648E9-05D6-444C-ABF7-7D8DD02636BB}" destId="{188994DF-EF88-734B-86D2-FA1951317D66}" srcOrd="2" destOrd="0" presId="urn:microsoft.com/office/officeart/2005/8/layout/vList4"/>
    <dgm:cxn modelId="{97CABCB8-C022-0F4A-9F13-E9B40EF051F3}" type="presParOf" srcId="{188994DF-EF88-734B-86D2-FA1951317D66}" destId="{90E693F0-81DF-3E47-ACE1-C93DBA2261AB}" srcOrd="0" destOrd="0" presId="urn:microsoft.com/office/officeart/2005/8/layout/vList4"/>
    <dgm:cxn modelId="{27644928-ADE3-1B4C-8955-6358EE307DE7}" type="presParOf" srcId="{188994DF-EF88-734B-86D2-FA1951317D66}" destId="{14E8715E-0EAC-EF40-85A5-D5316C50C86D}" srcOrd="1" destOrd="0" presId="urn:microsoft.com/office/officeart/2005/8/layout/vList4"/>
    <dgm:cxn modelId="{3714D350-7557-034B-8939-8DFF2DA31009}" type="presParOf" srcId="{188994DF-EF88-734B-86D2-FA1951317D66}" destId="{C42FF313-08C9-A94E-B992-45C99BE019DD}" srcOrd="2" destOrd="0" presId="urn:microsoft.com/office/officeart/2005/8/layout/vList4"/>
    <dgm:cxn modelId="{A744DAD7-AEDC-A042-AD23-CE8D5FC8EF4E}" type="presParOf" srcId="{394648E9-05D6-444C-ABF7-7D8DD02636BB}" destId="{C965FB0F-B555-BB4F-941D-452D654AF0A4}" srcOrd="3" destOrd="0" presId="urn:microsoft.com/office/officeart/2005/8/layout/vList4"/>
    <dgm:cxn modelId="{AAC91EE4-15FA-334A-8609-02B09D172ED2}" type="presParOf" srcId="{394648E9-05D6-444C-ABF7-7D8DD02636BB}" destId="{47206F12-DE22-414A-BFD2-4D90EF2A1623}" srcOrd="4" destOrd="0" presId="urn:microsoft.com/office/officeart/2005/8/layout/vList4"/>
    <dgm:cxn modelId="{27AE488D-0F4E-7942-8D89-4F80E8E50637}" type="presParOf" srcId="{47206F12-DE22-414A-BFD2-4D90EF2A1623}" destId="{6B377799-D3FA-9E45-A07F-1B26E1C9BAE1}" srcOrd="0" destOrd="0" presId="urn:microsoft.com/office/officeart/2005/8/layout/vList4"/>
    <dgm:cxn modelId="{A6783946-A5BE-6E43-B03C-A3DC9B173844}" type="presParOf" srcId="{47206F12-DE22-414A-BFD2-4D90EF2A1623}" destId="{DD66FEE2-B7CE-5D4B-9E2D-18EFC8E440F0}" srcOrd="1" destOrd="0" presId="urn:microsoft.com/office/officeart/2005/8/layout/vList4"/>
    <dgm:cxn modelId="{7B72E93D-4BE9-0C40-9DB1-1D1AA816EB5D}" type="presParOf" srcId="{47206F12-DE22-414A-BFD2-4D90EF2A1623}" destId="{03904207-7A03-114D-A595-7789D6704F17}" srcOrd="2" destOrd="0" presId="urn:microsoft.com/office/officeart/2005/8/layout/vList4"/>
    <dgm:cxn modelId="{16F67D65-9AEF-8B4C-85BD-EA63BBC84377}" type="presParOf" srcId="{394648E9-05D6-444C-ABF7-7D8DD02636BB}" destId="{05900B13-F97C-C64A-B40B-AEFB6EFFCE8A}" srcOrd="5" destOrd="0" presId="urn:microsoft.com/office/officeart/2005/8/layout/vList4"/>
    <dgm:cxn modelId="{6E2E72E9-EF52-7448-B98F-0EFC4F3C7B5A}" type="presParOf" srcId="{394648E9-05D6-444C-ABF7-7D8DD02636BB}" destId="{B9CAD8E4-F812-B74C-A933-8060832E4B96}" srcOrd="6" destOrd="0" presId="urn:microsoft.com/office/officeart/2005/8/layout/vList4"/>
    <dgm:cxn modelId="{0AD937D7-ED5F-EE4A-ACB5-8CE90C55F1BA}" type="presParOf" srcId="{B9CAD8E4-F812-B74C-A933-8060832E4B96}" destId="{46FA9638-EB1A-3E44-8046-915153E813BA}" srcOrd="0" destOrd="0" presId="urn:microsoft.com/office/officeart/2005/8/layout/vList4"/>
    <dgm:cxn modelId="{1C1153E2-8B0A-744D-93B5-D9F555B6C68D}" type="presParOf" srcId="{B9CAD8E4-F812-B74C-A933-8060832E4B96}" destId="{2B03F01D-288F-E44F-873B-5FE15DFF3FA9}" srcOrd="1" destOrd="0" presId="urn:microsoft.com/office/officeart/2005/8/layout/vList4"/>
    <dgm:cxn modelId="{1B7120A7-55F8-814A-BF8A-4C1A3B9E3DF6}" type="presParOf" srcId="{B9CAD8E4-F812-B74C-A933-8060832E4B96}" destId="{71C3955D-0DFD-F149-A28D-D08F5EF22626}" srcOrd="2" destOrd="0" presId="urn:microsoft.com/office/officeart/2005/8/layout/vList4"/>
    <dgm:cxn modelId="{2437D7DA-31E7-2045-9FDE-4690009F625D}" type="presParOf" srcId="{394648E9-05D6-444C-ABF7-7D8DD02636BB}" destId="{7467A478-4EEB-1A49-9104-E6BB4A767687}" srcOrd="7" destOrd="0" presId="urn:microsoft.com/office/officeart/2005/8/layout/vList4"/>
    <dgm:cxn modelId="{E2064AB0-1BEC-624F-BF77-2A5019C04C9D}" type="presParOf" srcId="{394648E9-05D6-444C-ABF7-7D8DD02636BB}" destId="{E1637113-EC82-5749-9489-65B32D3D83BF}" srcOrd="8" destOrd="0" presId="urn:microsoft.com/office/officeart/2005/8/layout/vList4"/>
    <dgm:cxn modelId="{8BFF74CD-59B9-2F42-8B45-D8EDBA30F61D}" type="presParOf" srcId="{E1637113-EC82-5749-9489-65B32D3D83BF}" destId="{27D22295-B5B0-3C4E-878A-4B42F14A8F4F}" srcOrd="0" destOrd="0" presId="urn:microsoft.com/office/officeart/2005/8/layout/vList4"/>
    <dgm:cxn modelId="{E1CA6AED-EE2E-4C43-9463-2E34C287BD01}" type="presParOf" srcId="{E1637113-EC82-5749-9489-65B32D3D83BF}" destId="{2C3253A3-62F5-D749-925D-625DC08C89B6}" srcOrd="1" destOrd="0" presId="urn:microsoft.com/office/officeart/2005/8/layout/vList4"/>
    <dgm:cxn modelId="{8C904DD7-85B8-3B45-ABB0-1E383AE480FE}" type="presParOf" srcId="{E1637113-EC82-5749-9489-65B32D3D83BF}" destId="{3536854F-1838-234B-B03E-B7819E634A91}" srcOrd="2" destOrd="0" presId="urn:microsoft.com/office/officeart/2005/8/layout/vList4"/>
    <dgm:cxn modelId="{A51975F1-6BA5-F646-ADA5-E1B4B669B000}" type="presParOf" srcId="{394648E9-05D6-444C-ABF7-7D8DD02636BB}" destId="{07690566-A867-4C48-8B81-78C19021FD7F}" srcOrd="9" destOrd="0" presId="urn:microsoft.com/office/officeart/2005/8/layout/vList4"/>
    <dgm:cxn modelId="{6D2E792E-E5C2-AC4C-B6F3-81F3099C7209}" type="presParOf" srcId="{394648E9-05D6-444C-ABF7-7D8DD02636BB}" destId="{27326835-C818-D445-A3D6-E0C3E4D78F29}" srcOrd="10" destOrd="0" presId="urn:microsoft.com/office/officeart/2005/8/layout/vList4"/>
    <dgm:cxn modelId="{000B17A8-E10D-7A4F-90FF-4F9B277DC16E}" type="presParOf" srcId="{27326835-C818-D445-A3D6-E0C3E4D78F29}" destId="{95756388-E54A-0746-A2A0-FFEA03A16AD2}" srcOrd="0" destOrd="0" presId="urn:microsoft.com/office/officeart/2005/8/layout/vList4"/>
    <dgm:cxn modelId="{E4406F6D-F7CF-ED43-BDAD-94D50B7490DE}" type="presParOf" srcId="{27326835-C818-D445-A3D6-E0C3E4D78F29}" destId="{DAB30F65-DB5E-EB47-89B4-B4F644C3826A}" srcOrd="1" destOrd="0" presId="urn:microsoft.com/office/officeart/2005/8/layout/vList4"/>
    <dgm:cxn modelId="{79EF8E99-5590-F44D-8389-D5F6F0974D10}" type="presParOf" srcId="{27326835-C818-D445-A3D6-E0C3E4D78F29}" destId="{8AEBAB3F-2F0D-B443-B4E1-86B0DCB5BB81}" srcOrd="2" destOrd="0" presId="urn:microsoft.com/office/officeart/2005/8/layout/vList4"/>
    <dgm:cxn modelId="{B88F3327-B5FA-E542-9596-03AFC65BE52F}" type="presParOf" srcId="{394648E9-05D6-444C-ABF7-7D8DD02636BB}" destId="{74EA1D28-E916-5741-86F1-12D77B73E71B}" srcOrd="11" destOrd="0" presId="urn:microsoft.com/office/officeart/2005/8/layout/vList4"/>
    <dgm:cxn modelId="{113C6974-7B95-6F48-B74A-A9C4F2478F84}" type="presParOf" srcId="{394648E9-05D6-444C-ABF7-7D8DD02636BB}" destId="{B5DBCCFA-1E40-6D46-97E5-D30E4A68D072}" srcOrd="12" destOrd="0" presId="urn:microsoft.com/office/officeart/2005/8/layout/vList4"/>
    <dgm:cxn modelId="{2D76F5A7-E3B1-C545-A379-7A9A6E82CEAA}" type="presParOf" srcId="{B5DBCCFA-1E40-6D46-97E5-D30E4A68D072}" destId="{B5CADF4F-F868-BA43-869F-1C59E8BDB838}" srcOrd="0" destOrd="0" presId="urn:microsoft.com/office/officeart/2005/8/layout/vList4"/>
    <dgm:cxn modelId="{0B0FD2FB-5609-5740-86C6-E73E365CA476}" type="presParOf" srcId="{B5DBCCFA-1E40-6D46-97E5-D30E4A68D072}" destId="{9A726654-B160-044A-B7D5-242D7A9A213E}" srcOrd="1" destOrd="0" presId="urn:microsoft.com/office/officeart/2005/8/layout/vList4"/>
    <dgm:cxn modelId="{43B6F929-D182-CB46-A70E-CD923D2229C4}" type="presParOf" srcId="{B5DBCCFA-1E40-6D46-97E5-D30E4A68D072}" destId="{3B47C281-6BE8-A942-B486-C06830FB50E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B3EACF-75DC-4965-B9D7-C793D2FB6916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</dgm:pt>
    <dgm:pt modelId="{0FDDE080-8FD8-4BBC-98E4-63ABBDB6998E}">
      <dgm:prSet phldrT="[Текст]" custT="1"/>
      <dgm:spPr/>
      <dgm:t>
        <a:bodyPr/>
        <a:lstStyle/>
        <a:p>
          <a:r>
            <a:rPr lang="uk-UA" sz="1800" dirty="0">
              <a:latin typeface="Cambria" panose="02040503050406030204" pitchFamily="18" charset="0"/>
            </a:rPr>
            <a:t>Статеве життя та поведінка</a:t>
          </a:r>
          <a:endParaRPr lang="ru-RU" sz="1800" dirty="0">
            <a:latin typeface="Cambria" panose="02040503050406030204" pitchFamily="18" charset="0"/>
          </a:endParaRPr>
        </a:p>
      </dgm:t>
    </dgm:pt>
    <dgm:pt modelId="{AF14E95C-A37E-48F1-97B3-31DF63FCA1FD}" type="parTrans" cxnId="{4155D954-6688-4C57-9AC1-8C02C7E1DCBB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4F781DC6-E7A0-48E1-80D8-4BE22D273170}" type="sibTrans" cxnId="{4155D954-6688-4C57-9AC1-8C02C7E1DCBB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44F34A32-CEE9-4E59-BF55-C0A85E290DBC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1800" dirty="0">
              <a:latin typeface="Cambria" panose="02040503050406030204" pitchFamily="18" charset="0"/>
            </a:rPr>
            <a:t>Про </a:t>
          </a:r>
          <a:r>
            <a:rPr lang="uk-UA" sz="1800" dirty="0" err="1">
              <a:latin typeface="Cambria" panose="02040503050406030204" pitchFamily="18" charset="0"/>
            </a:rPr>
            <a:t>булінг</a:t>
          </a:r>
          <a:r>
            <a:rPr lang="uk-UA" sz="1800" dirty="0">
              <a:latin typeface="Cambria" panose="02040503050406030204" pitchFamily="18" charset="0"/>
            </a:rPr>
            <a:t>, </a:t>
          </a:r>
          <a:r>
            <a:rPr lang="uk-UA" sz="1800" dirty="0" err="1">
              <a:latin typeface="Cambria" panose="02040503050406030204" pitchFamily="18" charset="0"/>
            </a:rPr>
            <a:t>кібербулінг</a:t>
          </a:r>
          <a:r>
            <a:rPr lang="uk-UA" sz="1800" dirty="0">
              <a:latin typeface="Cambria" panose="02040503050406030204" pitchFamily="18" charset="0"/>
            </a:rPr>
            <a:t>, травми та бійки</a:t>
          </a:r>
          <a:endParaRPr lang="ru-RU" sz="1800" dirty="0">
            <a:latin typeface="Cambria" panose="02040503050406030204" pitchFamily="18" charset="0"/>
          </a:endParaRPr>
        </a:p>
      </dgm:t>
    </dgm:pt>
    <dgm:pt modelId="{05EBBE4E-3BC1-4423-B0CC-A91B45FA4974}" type="parTrans" cxnId="{1E39257B-8996-460E-BEA4-DF471DBB7414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4F62B378-5548-4A63-86DF-1EC74DAA50B0}" type="sibTrans" cxnId="{1E39257B-8996-460E-BEA4-DF471DBB7414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A29A4C79-7104-47ED-B525-00403CCCD2BF}">
      <dgm:prSet phldrT="[Текст]" custT="1"/>
      <dgm:spPr/>
      <dgm:t>
        <a:bodyPr/>
        <a:lstStyle/>
        <a:p>
          <a:r>
            <a:rPr lang="uk-UA" sz="1800" dirty="0">
              <a:latin typeface="Cambria" panose="02040503050406030204" pitchFamily="18" charset="0"/>
            </a:rPr>
            <a:t>Про самопочуття та настрій</a:t>
          </a:r>
        </a:p>
      </dgm:t>
    </dgm:pt>
    <dgm:pt modelId="{B7605484-420B-4AEC-B1E3-43A25E97E8C1}" type="parTrans" cxnId="{AC4BCC75-BEFE-4AA4-8721-08B3F1B3C071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3C7D10A6-24E0-4D38-AD68-83FDF3A3CD20}" type="sibTrans" cxnId="{AC4BCC75-BEFE-4AA4-8721-08B3F1B3C071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1434801B-A07D-43B3-9C8D-AD4CA1003307}">
      <dgm:prSet phldrT="[Текст]" custT="1"/>
      <dgm:spPr/>
      <dgm:t>
        <a:bodyPr/>
        <a:lstStyle/>
        <a:p>
          <a:r>
            <a:rPr lang="uk-UA" sz="1800" dirty="0">
              <a:latin typeface="Cambria" panose="02040503050406030204" pitchFamily="18" charset="0"/>
            </a:rPr>
            <a:t>Дитяча праця</a:t>
          </a:r>
          <a:endParaRPr lang="ru-RU" sz="1800" dirty="0">
            <a:latin typeface="Cambria" panose="02040503050406030204" pitchFamily="18" charset="0"/>
          </a:endParaRPr>
        </a:p>
      </dgm:t>
    </dgm:pt>
    <dgm:pt modelId="{B0067535-D8B4-4001-9F75-4ADF1BBBB28A}" type="parTrans" cxnId="{1D96E849-2A23-4003-83DA-5C63C0D64FB8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DC850AAD-BA7E-4926-8551-B19FC58FA886}" type="sibTrans" cxnId="{1D96E849-2A23-4003-83DA-5C63C0D64FB8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18FB7244-5336-498F-A3B1-77FB94DE20D7}">
      <dgm:prSet phldrT="[Текст]" custT="1"/>
      <dgm:spPr/>
      <dgm:t>
        <a:bodyPr/>
        <a:lstStyle/>
        <a:p>
          <a:r>
            <a:rPr lang="uk-UA" sz="1800" dirty="0">
              <a:latin typeface="Cambria" panose="02040503050406030204" pitchFamily="18" charset="0"/>
            </a:rPr>
            <a:t>Про друзів</a:t>
          </a:r>
          <a:endParaRPr lang="ru-RU" sz="1800" dirty="0">
            <a:latin typeface="Cambria" panose="02040503050406030204" pitchFamily="18" charset="0"/>
          </a:endParaRPr>
        </a:p>
      </dgm:t>
    </dgm:pt>
    <dgm:pt modelId="{5E328F8B-AED6-47DA-908E-525C92893B3B}" type="parTrans" cxnId="{5B9B2CBC-1D78-4777-9244-C55D36705C8C}">
      <dgm:prSet/>
      <dgm:spPr/>
      <dgm:t>
        <a:bodyPr/>
        <a:lstStyle/>
        <a:p>
          <a:endParaRPr lang="ru-RU" sz="2400"/>
        </a:p>
      </dgm:t>
    </dgm:pt>
    <dgm:pt modelId="{25E7EF5C-CE19-4BA0-BA54-587A91C33B5A}" type="sibTrans" cxnId="{5B9B2CBC-1D78-4777-9244-C55D36705C8C}">
      <dgm:prSet/>
      <dgm:spPr/>
      <dgm:t>
        <a:bodyPr/>
        <a:lstStyle/>
        <a:p>
          <a:endParaRPr lang="ru-RU" sz="2400"/>
        </a:p>
      </dgm:t>
    </dgm:pt>
    <dgm:pt modelId="{973F5B54-5CB3-4133-981A-A24D02B0D77D}">
      <dgm:prSet phldrT="[Текст]" custT="1"/>
      <dgm:spPr/>
      <dgm:t>
        <a:bodyPr/>
        <a:lstStyle/>
        <a:p>
          <a:r>
            <a:rPr lang="uk-UA" sz="1800" dirty="0">
              <a:latin typeface="Cambria" panose="02040503050406030204" pitchFamily="18" charset="0"/>
            </a:rPr>
            <a:t>Про навчальний заклад та підтримку з боку вчителів</a:t>
          </a:r>
          <a:endParaRPr lang="ru-RU" sz="1800" dirty="0">
            <a:latin typeface="Cambria" panose="02040503050406030204" pitchFamily="18" charset="0"/>
          </a:endParaRPr>
        </a:p>
      </dgm:t>
    </dgm:pt>
    <dgm:pt modelId="{31E7E0E7-2B4D-4494-8A6A-C70B93414205}" type="parTrans" cxnId="{A0EB3CCD-2B5A-474F-A663-A2A9219B7394}">
      <dgm:prSet/>
      <dgm:spPr/>
      <dgm:t>
        <a:bodyPr/>
        <a:lstStyle/>
        <a:p>
          <a:endParaRPr lang="ru-RU" sz="2400"/>
        </a:p>
      </dgm:t>
    </dgm:pt>
    <dgm:pt modelId="{73A0833C-E39E-47D7-8CF4-2A52F9BEAC5C}" type="sibTrans" cxnId="{A0EB3CCD-2B5A-474F-A663-A2A9219B7394}">
      <dgm:prSet/>
      <dgm:spPr/>
      <dgm:t>
        <a:bodyPr/>
        <a:lstStyle/>
        <a:p>
          <a:endParaRPr lang="ru-RU" sz="2400"/>
        </a:p>
      </dgm:t>
    </dgm:pt>
    <dgm:pt modelId="{268BA64F-954C-4FA6-B801-2E5BED50310A}">
      <dgm:prSet phldrT="[Текст]" custT="1"/>
      <dgm:spPr/>
      <dgm:t>
        <a:bodyPr/>
        <a:lstStyle/>
        <a:p>
          <a:r>
            <a:rPr lang="uk-UA" sz="1800" dirty="0">
              <a:latin typeface="Cambria" panose="02040503050406030204" pitchFamily="18" charset="0"/>
            </a:rPr>
            <a:t>Про плани на майбутнє</a:t>
          </a:r>
          <a:endParaRPr lang="ru-RU" sz="1800" dirty="0">
            <a:latin typeface="Cambria" panose="02040503050406030204" pitchFamily="18" charset="0"/>
          </a:endParaRPr>
        </a:p>
      </dgm:t>
    </dgm:pt>
    <dgm:pt modelId="{A0690DA3-F8D0-43FB-AD0A-234D78101E7C}" type="parTrans" cxnId="{A6401CE2-20B6-4F60-959B-D8AC6E1910EC}">
      <dgm:prSet/>
      <dgm:spPr/>
      <dgm:t>
        <a:bodyPr/>
        <a:lstStyle/>
        <a:p>
          <a:endParaRPr lang="ru-RU" sz="2400"/>
        </a:p>
      </dgm:t>
    </dgm:pt>
    <dgm:pt modelId="{02F29978-DE59-4F62-8DB0-7B6FFF07D2AA}" type="sibTrans" cxnId="{A6401CE2-20B6-4F60-959B-D8AC6E1910EC}">
      <dgm:prSet/>
      <dgm:spPr/>
      <dgm:t>
        <a:bodyPr/>
        <a:lstStyle/>
        <a:p>
          <a:endParaRPr lang="ru-RU" sz="2400"/>
        </a:p>
      </dgm:t>
    </dgm:pt>
    <dgm:pt modelId="{D8CF7D4B-B2CD-47C3-8486-6E1B0AE487DA}">
      <dgm:prSet phldrT="[Текст]" custT="1"/>
      <dgm:spPr/>
      <dgm:t>
        <a:bodyPr/>
        <a:lstStyle/>
        <a:p>
          <a:pPr algn="l"/>
          <a:r>
            <a:rPr lang="ru-RU" sz="1800" dirty="0">
              <a:latin typeface="Cambria" panose="02040503050406030204" pitchFamily="18" charset="0"/>
            </a:rPr>
            <a:t>Про у</a:t>
          </a:r>
          <a:r>
            <a:rPr lang="uk-UA" sz="1800" dirty="0" err="1">
              <a:latin typeface="Cambria" panose="02040503050406030204" pitchFamily="18" charset="0"/>
            </a:rPr>
            <a:t>часть</a:t>
          </a:r>
          <a:r>
            <a:rPr lang="uk-UA" sz="1800" dirty="0">
              <a:latin typeface="Cambria" panose="02040503050406030204" pitchFamily="18" charset="0"/>
            </a:rPr>
            <a:t> в житті громади</a:t>
          </a:r>
        </a:p>
        <a:p>
          <a:pPr algn="l"/>
          <a:endParaRPr lang="ru-RU" sz="1800" dirty="0">
            <a:latin typeface="Cambria" panose="02040503050406030204" pitchFamily="18" charset="0"/>
          </a:endParaRPr>
        </a:p>
      </dgm:t>
    </dgm:pt>
    <dgm:pt modelId="{D89E3D3C-2729-4326-8053-CC1BAF6D7313}" type="parTrans" cxnId="{D3ED9289-C334-473F-A491-BD73EEBD38AF}">
      <dgm:prSet/>
      <dgm:spPr/>
      <dgm:t>
        <a:bodyPr/>
        <a:lstStyle/>
        <a:p>
          <a:endParaRPr lang="ru-RU" sz="2400"/>
        </a:p>
      </dgm:t>
    </dgm:pt>
    <dgm:pt modelId="{A48C77B1-D2AE-4140-A74C-8A3005D11C84}" type="sibTrans" cxnId="{D3ED9289-C334-473F-A491-BD73EEBD38AF}">
      <dgm:prSet/>
      <dgm:spPr/>
      <dgm:t>
        <a:bodyPr/>
        <a:lstStyle/>
        <a:p>
          <a:endParaRPr lang="ru-RU" sz="2400"/>
        </a:p>
      </dgm:t>
    </dgm:pt>
    <dgm:pt modelId="{437AA0EC-A833-7E4F-AC6C-ECCED1879DDA}" type="pres">
      <dgm:prSet presAssocID="{C5B3EACF-75DC-4965-B9D7-C793D2FB6916}" presName="linear" presStyleCnt="0">
        <dgm:presLayoutVars>
          <dgm:dir/>
          <dgm:resizeHandles val="exact"/>
        </dgm:presLayoutVars>
      </dgm:prSet>
      <dgm:spPr/>
    </dgm:pt>
    <dgm:pt modelId="{34186E2E-76EE-804A-AA71-A23C72DEF5BE}" type="pres">
      <dgm:prSet presAssocID="{0FDDE080-8FD8-4BBC-98E4-63ABBDB6998E}" presName="comp" presStyleCnt="0"/>
      <dgm:spPr/>
    </dgm:pt>
    <dgm:pt modelId="{2E77A18A-773E-0748-BBA2-98B1CC926623}" type="pres">
      <dgm:prSet presAssocID="{0FDDE080-8FD8-4BBC-98E4-63ABBDB6998E}" presName="box" presStyleLbl="node1" presStyleIdx="0" presStyleCnt="8"/>
      <dgm:spPr/>
      <dgm:t>
        <a:bodyPr/>
        <a:lstStyle/>
        <a:p>
          <a:endParaRPr lang="ru-RU"/>
        </a:p>
      </dgm:t>
    </dgm:pt>
    <dgm:pt modelId="{8413820A-0089-1145-967D-F38810E297EB}" type="pres">
      <dgm:prSet presAssocID="{0FDDE080-8FD8-4BBC-98E4-63ABBDB6998E}" presName="img" presStyleLbl="f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DE3018C7-9504-884E-9692-F29986AD399F}" type="pres">
      <dgm:prSet presAssocID="{0FDDE080-8FD8-4BBC-98E4-63ABBDB6998E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289F3-3D3D-7842-863A-5B8E8F204BB2}" type="pres">
      <dgm:prSet presAssocID="{4F781DC6-E7A0-48E1-80D8-4BE22D273170}" presName="spacer" presStyleCnt="0"/>
      <dgm:spPr/>
    </dgm:pt>
    <dgm:pt modelId="{DA06565F-2625-7F4A-91C6-B911E87FD815}" type="pres">
      <dgm:prSet presAssocID="{18FB7244-5336-498F-A3B1-77FB94DE20D7}" presName="comp" presStyleCnt="0"/>
      <dgm:spPr/>
    </dgm:pt>
    <dgm:pt modelId="{0B02040D-E183-2040-94C6-A817DC65306C}" type="pres">
      <dgm:prSet presAssocID="{18FB7244-5336-498F-A3B1-77FB94DE20D7}" presName="box" presStyleLbl="node1" presStyleIdx="1" presStyleCnt="8"/>
      <dgm:spPr/>
      <dgm:t>
        <a:bodyPr/>
        <a:lstStyle/>
        <a:p>
          <a:endParaRPr lang="ru-RU"/>
        </a:p>
      </dgm:t>
    </dgm:pt>
    <dgm:pt modelId="{F3986C9A-CA28-0B45-B6CB-A6CCA5C87BE0}" type="pres">
      <dgm:prSet presAssocID="{18FB7244-5336-498F-A3B1-77FB94DE20D7}" presName="img" presStyleLbl="fgImgPlac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BBDFC123-4DB2-6143-860B-D194A30F9505}" type="pres">
      <dgm:prSet presAssocID="{18FB7244-5336-498F-A3B1-77FB94DE20D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5CD6E-3EE5-A847-990F-A4B69A940EF0}" type="pres">
      <dgm:prSet presAssocID="{25E7EF5C-CE19-4BA0-BA54-587A91C33B5A}" presName="spacer" presStyleCnt="0"/>
      <dgm:spPr/>
    </dgm:pt>
    <dgm:pt modelId="{22FDD6D6-5545-EA4B-B526-FA596CAEDE59}" type="pres">
      <dgm:prSet presAssocID="{44F34A32-CEE9-4E59-BF55-C0A85E290DBC}" presName="comp" presStyleCnt="0"/>
      <dgm:spPr/>
    </dgm:pt>
    <dgm:pt modelId="{6EA66D7E-CCD8-7D47-9DD7-7312143618B9}" type="pres">
      <dgm:prSet presAssocID="{44F34A32-CEE9-4E59-BF55-C0A85E290DBC}" presName="box" presStyleLbl="node1" presStyleIdx="2" presStyleCnt="8"/>
      <dgm:spPr/>
      <dgm:t>
        <a:bodyPr/>
        <a:lstStyle/>
        <a:p>
          <a:endParaRPr lang="ru-RU"/>
        </a:p>
      </dgm:t>
    </dgm:pt>
    <dgm:pt modelId="{017B7E3C-2553-E94E-A35F-E2DDE4CD37F9}" type="pres">
      <dgm:prSet presAssocID="{44F34A32-CEE9-4E59-BF55-C0A85E290DBC}" presName="img" presStyleLbl="fgImgPlace1" presStyleIdx="2" presStyleCnt="8" custLinFactNeighborX="-10435" custLinFactNeighborY="333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6C2FC339-B74F-9041-B3FC-04EA9B1E5BE0}" type="pres">
      <dgm:prSet presAssocID="{44F34A32-CEE9-4E59-BF55-C0A85E290DBC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CD93D-2859-D14A-A276-C96AF0F6B74B}" type="pres">
      <dgm:prSet presAssocID="{4F62B378-5548-4A63-86DF-1EC74DAA50B0}" presName="spacer" presStyleCnt="0"/>
      <dgm:spPr/>
    </dgm:pt>
    <dgm:pt modelId="{6DFE33A1-FE42-4445-ADEF-A50568498D06}" type="pres">
      <dgm:prSet presAssocID="{973F5B54-5CB3-4133-981A-A24D02B0D77D}" presName="comp" presStyleCnt="0"/>
      <dgm:spPr/>
    </dgm:pt>
    <dgm:pt modelId="{66063EE2-D5E4-6444-8E84-571B1AC3FE61}" type="pres">
      <dgm:prSet presAssocID="{973F5B54-5CB3-4133-981A-A24D02B0D77D}" presName="box" presStyleLbl="node1" presStyleIdx="3" presStyleCnt="8"/>
      <dgm:spPr/>
      <dgm:t>
        <a:bodyPr/>
        <a:lstStyle/>
        <a:p>
          <a:endParaRPr lang="ru-RU"/>
        </a:p>
      </dgm:t>
    </dgm:pt>
    <dgm:pt modelId="{02F372C6-F730-A44D-8B35-53BD58F8C4E9}" type="pres">
      <dgm:prSet presAssocID="{973F5B54-5CB3-4133-981A-A24D02B0D77D}" presName="img" presStyleLbl="fgImgPlac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EAB69887-82D8-6844-9ED1-902A11795AB7}" type="pres">
      <dgm:prSet presAssocID="{973F5B54-5CB3-4133-981A-A24D02B0D77D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C8C2B-2456-444F-9880-A6D97451DCFA}" type="pres">
      <dgm:prSet presAssocID="{73A0833C-E39E-47D7-8CF4-2A52F9BEAC5C}" presName="spacer" presStyleCnt="0"/>
      <dgm:spPr/>
    </dgm:pt>
    <dgm:pt modelId="{3B24BF85-1045-8642-90F3-34B2167A6047}" type="pres">
      <dgm:prSet presAssocID="{268BA64F-954C-4FA6-B801-2E5BED50310A}" presName="comp" presStyleCnt="0"/>
      <dgm:spPr/>
    </dgm:pt>
    <dgm:pt modelId="{2781F343-0E05-2043-A1C9-6EE10E0ED650}" type="pres">
      <dgm:prSet presAssocID="{268BA64F-954C-4FA6-B801-2E5BED50310A}" presName="box" presStyleLbl="node1" presStyleIdx="4" presStyleCnt="8"/>
      <dgm:spPr/>
      <dgm:t>
        <a:bodyPr/>
        <a:lstStyle/>
        <a:p>
          <a:endParaRPr lang="ru-RU"/>
        </a:p>
      </dgm:t>
    </dgm:pt>
    <dgm:pt modelId="{FFDD149F-226E-824B-A4BE-47A348299744}" type="pres">
      <dgm:prSet presAssocID="{268BA64F-954C-4FA6-B801-2E5BED50310A}" presName="img" presStyleLbl="fg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1000" b="-101000"/>
          </a:stretch>
        </a:blipFill>
      </dgm:spPr>
    </dgm:pt>
    <dgm:pt modelId="{11C5E248-CA75-204D-B738-6B2C2AA00280}" type="pres">
      <dgm:prSet presAssocID="{268BA64F-954C-4FA6-B801-2E5BED50310A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659C1-5DA6-8144-A1FD-33D27F62B9CE}" type="pres">
      <dgm:prSet presAssocID="{02F29978-DE59-4F62-8DB0-7B6FFF07D2AA}" presName="spacer" presStyleCnt="0"/>
      <dgm:spPr/>
    </dgm:pt>
    <dgm:pt modelId="{22379D5B-AE9D-B94C-B2AF-59D206F5AE3D}" type="pres">
      <dgm:prSet presAssocID="{D8CF7D4B-B2CD-47C3-8486-6E1B0AE487DA}" presName="comp" presStyleCnt="0"/>
      <dgm:spPr/>
    </dgm:pt>
    <dgm:pt modelId="{0C634C6B-DFD2-7A4A-B8A8-406408824EE5}" type="pres">
      <dgm:prSet presAssocID="{D8CF7D4B-B2CD-47C3-8486-6E1B0AE487DA}" presName="box" presStyleLbl="node1" presStyleIdx="5" presStyleCnt="8"/>
      <dgm:spPr/>
      <dgm:t>
        <a:bodyPr/>
        <a:lstStyle/>
        <a:p>
          <a:endParaRPr lang="ru-RU"/>
        </a:p>
      </dgm:t>
    </dgm:pt>
    <dgm:pt modelId="{8ABB9E4A-8AC4-C348-A663-E1304F55370A}" type="pres">
      <dgm:prSet presAssocID="{D8CF7D4B-B2CD-47C3-8486-6E1B0AE487DA}" presName="img" presStyleLbl="fgImgPlac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059F8BB2-6574-7D41-A8C2-C7DB81E5CD67}" type="pres">
      <dgm:prSet presAssocID="{D8CF7D4B-B2CD-47C3-8486-6E1B0AE487DA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D2049-18F6-9C42-9991-11FFD92F684D}" type="pres">
      <dgm:prSet presAssocID="{A48C77B1-D2AE-4140-A74C-8A3005D11C84}" presName="spacer" presStyleCnt="0"/>
      <dgm:spPr/>
    </dgm:pt>
    <dgm:pt modelId="{1E90CED9-2194-464A-BC3A-9458E22BD620}" type="pres">
      <dgm:prSet presAssocID="{A29A4C79-7104-47ED-B525-00403CCCD2BF}" presName="comp" presStyleCnt="0"/>
      <dgm:spPr/>
    </dgm:pt>
    <dgm:pt modelId="{A095F80E-A47B-5341-B0DD-9C19E01E0DBB}" type="pres">
      <dgm:prSet presAssocID="{A29A4C79-7104-47ED-B525-00403CCCD2BF}" presName="box" presStyleLbl="node1" presStyleIdx="6" presStyleCnt="8"/>
      <dgm:spPr/>
      <dgm:t>
        <a:bodyPr/>
        <a:lstStyle/>
        <a:p>
          <a:endParaRPr lang="ru-RU"/>
        </a:p>
      </dgm:t>
    </dgm:pt>
    <dgm:pt modelId="{936B6BC9-55C0-FE4B-A887-B1EBA97A4ED2}" type="pres">
      <dgm:prSet presAssocID="{A29A4C79-7104-47ED-B525-00403CCCD2BF}" presName="img" presStyleLbl="fgImgPlac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6000" b="-76000"/>
          </a:stretch>
        </a:blipFill>
      </dgm:spPr>
    </dgm:pt>
    <dgm:pt modelId="{4EF01EEB-7ADF-7E47-ADE9-CE0E6594CFE6}" type="pres">
      <dgm:prSet presAssocID="{A29A4C79-7104-47ED-B525-00403CCCD2BF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FDE4B-8BD2-6745-998F-4DCAE783548F}" type="pres">
      <dgm:prSet presAssocID="{3C7D10A6-24E0-4D38-AD68-83FDF3A3CD20}" presName="spacer" presStyleCnt="0"/>
      <dgm:spPr/>
    </dgm:pt>
    <dgm:pt modelId="{1AE184B5-15E6-974C-BA94-4C6393B5C7A9}" type="pres">
      <dgm:prSet presAssocID="{1434801B-A07D-43B3-9C8D-AD4CA1003307}" presName="comp" presStyleCnt="0"/>
      <dgm:spPr/>
    </dgm:pt>
    <dgm:pt modelId="{4383CC83-B6BA-EC4D-AFC7-980C3B6F64A5}" type="pres">
      <dgm:prSet presAssocID="{1434801B-A07D-43B3-9C8D-AD4CA1003307}" presName="box" presStyleLbl="node1" presStyleIdx="7" presStyleCnt="8"/>
      <dgm:spPr/>
      <dgm:t>
        <a:bodyPr/>
        <a:lstStyle/>
        <a:p>
          <a:endParaRPr lang="ru-RU"/>
        </a:p>
      </dgm:t>
    </dgm:pt>
    <dgm:pt modelId="{E070C9E8-B3E2-4E4F-AAA3-C7632DC6D63D}" type="pres">
      <dgm:prSet presAssocID="{1434801B-A07D-43B3-9C8D-AD4CA1003307}" presName="img" presStyleLbl="fgImgPlac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3000" b="-83000"/>
          </a:stretch>
        </a:blipFill>
      </dgm:spPr>
    </dgm:pt>
    <dgm:pt modelId="{7B902637-A8B9-AA47-92F3-2E09BF7AB370}" type="pres">
      <dgm:prSet presAssocID="{1434801B-A07D-43B3-9C8D-AD4CA1003307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55D954-6688-4C57-9AC1-8C02C7E1DCBB}" srcId="{C5B3EACF-75DC-4965-B9D7-C793D2FB6916}" destId="{0FDDE080-8FD8-4BBC-98E4-63ABBDB6998E}" srcOrd="0" destOrd="0" parTransId="{AF14E95C-A37E-48F1-97B3-31DF63FCA1FD}" sibTransId="{4F781DC6-E7A0-48E1-80D8-4BE22D273170}"/>
    <dgm:cxn modelId="{52A19037-EACD-7748-B32B-266615185905}" type="presOf" srcId="{A29A4C79-7104-47ED-B525-00403CCCD2BF}" destId="{A095F80E-A47B-5341-B0DD-9C19E01E0DBB}" srcOrd="0" destOrd="0" presId="urn:microsoft.com/office/officeart/2005/8/layout/vList4"/>
    <dgm:cxn modelId="{F573F583-CEE0-3F4F-A22B-9FA93A819C99}" type="presOf" srcId="{268BA64F-954C-4FA6-B801-2E5BED50310A}" destId="{11C5E248-CA75-204D-B738-6B2C2AA00280}" srcOrd="1" destOrd="0" presId="urn:microsoft.com/office/officeart/2005/8/layout/vList4"/>
    <dgm:cxn modelId="{ECA5F75E-161B-1942-AD7B-26E156FB8BA2}" type="presOf" srcId="{D8CF7D4B-B2CD-47C3-8486-6E1B0AE487DA}" destId="{059F8BB2-6574-7D41-A8C2-C7DB81E5CD67}" srcOrd="1" destOrd="0" presId="urn:microsoft.com/office/officeart/2005/8/layout/vList4"/>
    <dgm:cxn modelId="{71548CC7-B57E-E245-B89C-9B2582020F17}" type="presOf" srcId="{C5B3EACF-75DC-4965-B9D7-C793D2FB6916}" destId="{437AA0EC-A833-7E4F-AC6C-ECCED1879DDA}" srcOrd="0" destOrd="0" presId="urn:microsoft.com/office/officeart/2005/8/layout/vList4"/>
    <dgm:cxn modelId="{B5ABF6ED-BF6A-CC43-9F02-DD593281E6D6}" type="presOf" srcId="{1434801B-A07D-43B3-9C8D-AD4CA1003307}" destId="{7B902637-A8B9-AA47-92F3-2E09BF7AB370}" srcOrd="1" destOrd="0" presId="urn:microsoft.com/office/officeart/2005/8/layout/vList4"/>
    <dgm:cxn modelId="{AC4BCC75-BEFE-4AA4-8721-08B3F1B3C071}" srcId="{C5B3EACF-75DC-4965-B9D7-C793D2FB6916}" destId="{A29A4C79-7104-47ED-B525-00403CCCD2BF}" srcOrd="6" destOrd="0" parTransId="{B7605484-420B-4AEC-B1E3-43A25E97E8C1}" sibTransId="{3C7D10A6-24E0-4D38-AD68-83FDF3A3CD20}"/>
    <dgm:cxn modelId="{477C1A4D-E302-B442-924B-A7B784AE4EF1}" type="presOf" srcId="{44F34A32-CEE9-4E59-BF55-C0A85E290DBC}" destId="{6EA66D7E-CCD8-7D47-9DD7-7312143618B9}" srcOrd="0" destOrd="0" presId="urn:microsoft.com/office/officeart/2005/8/layout/vList4"/>
    <dgm:cxn modelId="{5DF111FC-9DCA-064C-A92C-9D97DE3E1E38}" type="presOf" srcId="{268BA64F-954C-4FA6-B801-2E5BED50310A}" destId="{2781F343-0E05-2043-A1C9-6EE10E0ED650}" srcOrd="0" destOrd="0" presId="urn:microsoft.com/office/officeart/2005/8/layout/vList4"/>
    <dgm:cxn modelId="{952567BC-DB11-114A-9491-ECD70CDB1C80}" type="presOf" srcId="{18FB7244-5336-498F-A3B1-77FB94DE20D7}" destId="{BBDFC123-4DB2-6143-860B-D194A30F9505}" srcOrd="1" destOrd="0" presId="urn:microsoft.com/office/officeart/2005/8/layout/vList4"/>
    <dgm:cxn modelId="{A907003B-22C6-D249-AC5D-D737A426C919}" type="presOf" srcId="{973F5B54-5CB3-4133-981A-A24D02B0D77D}" destId="{EAB69887-82D8-6844-9ED1-902A11795AB7}" srcOrd="1" destOrd="0" presId="urn:microsoft.com/office/officeart/2005/8/layout/vList4"/>
    <dgm:cxn modelId="{A6401CE2-20B6-4F60-959B-D8AC6E1910EC}" srcId="{C5B3EACF-75DC-4965-B9D7-C793D2FB6916}" destId="{268BA64F-954C-4FA6-B801-2E5BED50310A}" srcOrd="4" destOrd="0" parTransId="{A0690DA3-F8D0-43FB-AD0A-234D78101E7C}" sibTransId="{02F29978-DE59-4F62-8DB0-7B6FFF07D2AA}"/>
    <dgm:cxn modelId="{A0EB3CCD-2B5A-474F-A663-A2A9219B7394}" srcId="{C5B3EACF-75DC-4965-B9D7-C793D2FB6916}" destId="{973F5B54-5CB3-4133-981A-A24D02B0D77D}" srcOrd="3" destOrd="0" parTransId="{31E7E0E7-2B4D-4494-8A6A-C70B93414205}" sibTransId="{73A0833C-E39E-47D7-8CF4-2A52F9BEAC5C}"/>
    <dgm:cxn modelId="{D3ED9289-C334-473F-A491-BD73EEBD38AF}" srcId="{C5B3EACF-75DC-4965-B9D7-C793D2FB6916}" destId="{D8CF7D4B-B2CD-47C3-8486-6E1B0AE487DA}" srcOrd="5" destOrd="0" parTransId="{D89E3D3C-2729-4326-8053-CC1BAF6D7313}" sibTransId="{A48C77B1-D2AE-4140-A74C-8A3005D11C84}"/>
    <dgm:cxn modelId="{2592F294-90FE-9841-8C26-5FE9ADBFD438}" type="presOf" srcId="{973F5B54-5CB3-4133-981A-A24D02B0D77D}" destId="{66063EE2-D5E4-6444-8E84-571B1AC3FE61}" srcOrd="0" destOrd="0" presId="urn:microsoft.com/office/officeart/2005/8/layout/vList4"/>
    <dgm:cxn modelId="{1D96E849-2A23-4003-83DA-5C63C0D64FB8}" srcId="{C5B3EACF-75DC-4965-B9D7-C793D2FB6916}" destId="{1434801B-A07D-43B3-9C8D-AD4CA1003307}" srcOrd="7" destOrd="0" parTransId="{B0067535-D8B4-4001-9F75-4ADF1BBBB28A}" sibTransId="{DC850AAD-BA7E-4926-8551-B19FC58FA886}"/>
    <dgm:cxn modelId="{0DB568A0-81D7-E945-817C-3032CB1ABC61}" type="presOf" srcId="{1434801B-A07D-43B3-9C8D-AD4CA1003307}" destId="{4383CC83-B6BA-EC4D-AFC7-980C3B6F64A5}" srcOrd="0" destOrd="0" presId="urn:microsoft.com/office/officeart/2005/8/layout/vList4"/>
    <dgm:cxn modelId="{1E39257B-8996-460E-BEA4-DF471DBB7414}" srcId="{C5B3EACF-75DC-4965-B9D7-C793D2FB6916}" destId="{44F34A32-CEE9-4E59-BF55-C0A85E290DBC}" srcOrd="2" destOrd="0" parTransId="{05EBBE4E-3BC1-4423-B0CC-A91B45FA4974}" sibTransId="{4F62B378-5548-4A63-86DF-1EC74DAA50B0}"/>
    <dgm:cxn modelId="{C252F563-CBDE-1B41-BF51-ECF026A18A3D}" type="presOf" srcId="{44F34A32-CEE9-4E59-BF55-C0A85E290DBC}" destId="{6C2FC339-B74F-9041-B3FC-04EA9B1E5BE0}" srcOrd="1" destOrd="0" presId="urn:microsoft.com/office/officeart/2005/8/layout/vList4"/>
    <dgm:cxn modelId="{C0F8BD0B-AC47-7942-9020-43588AEF789B}" type="presOf" srcId="{D8CF7D4B-B2CD-47C3-8486-6E1B0AE487DA}" destId="{0C634C6B-DFD2-7A4A-B8A8-406408824EE5}" srcOrd="0" destOrd="0" presId="urn:microsoft.com/office/officeart/2005/8/layout/vList4"/>
    <dgm:cxn modelId="{5B9B2CBC-1D78-4777-9244-C55D36705C8C}" srcId="{C5B3EACF-75DC-4965-B9D7-C793D2FB6916}" destId="{18FB7244-5336-498F-A3B1-77FB94DE20D7}" srcOrd="1" destOrd="0" parTransId="{5E328F8B-AED6-47DA-908E-525C92893B3B}" sibTransId="{25E7EF5C-CE19-4BA0-BA54-587A91C33B5A}"/>
    <dgm:cxn modelId="{C4178FCD-152B-D64D-8CFE-03A65D01DAC0}" type="presOf" srcId="{0FDDE080-8FD8-4BBC-98E4-63ABBDB6998E}" destId="{DE3018C7-9504-884E-9692-F29986AD399F}" srcOrd="1" destOrd="0" presId="urn:microsoft.com/office/officeart/2005/8/layout/vList4"/>
    <dgm:cxn modelId="{480B3866-E5F4-7840-9DE6-B55430104337}" type="presOf" srcId="{A29A4C79-7104-47ED-B525-00403CCCD2BF}" destId="{4EF01EEB-7ADF-7E47-ADE9-CE0E6594CFE6}" srcOrd="1" destOrd="0" presId="urn:microsoft.com/office/officeart/2005/8/layout/vList4"/>
    <dgm:cxn modelId="{FAB38F01-977C-124B-B094-059F72E1336E}" type="presOf" srcId="{18FB7244-5336-498F-A3B1-77FB94DE20D7}" destId="{0B02040D-E183-2040-94C6-A817DC65306C}" srcOrd="0" destOrd="0" presId="urn:microsoft.com/office/officeart/2005/8/layout/vList4"/>
    <dgm:cxn modelId="{89189C4B-7AC6-B144-AF03-022BE7881CE9}" type="presOf" srcId="{0FDDE080-8FD8-4BBC-98E4-63ABBDB6998E}" destId="{2E77A18A-773E-0748-BBA2-98B1CC926623}" srcOrd="0" destOrd="0" presId="urn:microsoft.com/office/officeart/2005/8/layout/vList4"/>
    <dgm:cxn modelId="{921237E6-B3FF-D84F-A2E0-C15584A7F99E}" type="presParOf" srcId="{437AA0EC-A833-7E4F-AC6C-ECCED1879DDA}" destId="{34186E2E-76EE-804A-AA71-A23C72DEF5BE}" srcOrd="0" destOrd="0" presId="urn:microsoft.com/office/officeart/2005/8/layout/vList4"/>
    <dgm:cxn modelId="{E37665D1-1FB5-0B46-95D3-CD509C998E74}" type="presParOf" srcId="{34186E2E-76EE-804A-AA71-A23C72DEF5BE}" destId="{2E77A18A-773E-0748-BBA2-98B1CC926623}" srcOrd="0" destOrd="0" presId="urn:microsoft.com/office/officeart/2005/8/layout/vList4"/>
    <dgm:cxn modelId="{3857E015-D480-7644-A020-7CDADC5BF833}" type="presParOf" srcId="{34186E2E-76EE-804A-AA71-A23C72DEF5BE}" destId="{8413820A-0089-1145-967D-F38810E297EB}" srcOrd="1" destOrd="0" presId="urn:microsoft.com/office/officeart/2005/8/layout/vList4"/>
    <dgm:cxn modelId="{A70C11D7-E1B0-FC4B-99AC-381C395D2086}" type="presParOf" srcId="{34186E2E-76EE-804A-AA71-A23C72DEF5BE}" destId="{DE3018C7-9504-884E-9692-F29986AD399F}" srcOrd="2" destOrd="0" presId="urn:microsoft.com/office/officeart/2005/8/layout/vList4"/>
    <dgm:cxn modelId="{E5B7A49E-5FE8-A048-AD61-A3D490E543D2}" type="presParOf" srcId="{437AA0EC-A833-7E4F-AC6C-ECCED1879DDA}" destId="{C5A289F3-3D3D-7842-863A-5B8E8F204BB2}" srcOrd="1" destOrd="0" presId="urn:microsoft.com/office/officeart/2005/8/layout/vList4"/>
    <dgm:cxn modelId="{B67C01FB-90FC-5645-8C0B-1AFB620B1014}" type="presParOf" srcId="{437AA0EC-A833-7E4F-AC6C-ECCED1879DDA}" destId="{DA06565F-2625-7F4A-91C6-B911E87FD815}" srcOrd="2" destOrd="0" presId="urn:microsoft.com/office/officeart/2005/8/layout/vList4"/>
    <dgm:cxn modelId="{8B8D2D00-2434-EC4C-81F3-487FD1454147}" type="presParOf" srcId="{DA06565F-2625-7F4A-91C6-B911E87FD815}" destId="{0B02040D-E183-2040-94C6-A817DC65306C}" srcOrd="0" destOrd="0" presId="urn:microsoft.com/office/officeart/2005/8/layout/vList4"/>
    <dgm:cxn modelId="{206DB839-D7AB-4F4D-834D-30E4B34638B0}" type="presParOf" srcId="{DA06565F-2625-7F4A-91C6-B911E87FD815}" destId="{F3986C9A-CA28-0B45-B6CB-A6CCA5C87BE0}" srcOrd="1" destOrd="0" presId="urn:microsoft.com/office/officeart/2005/8/layout/vList4"/>
    <dgm:cxn modelId="{F5DE61FF-2C09-E34F-BA79-5F10088235C3}" type="presParOf" srcId="{DA06565F-2625-7F4A-91C6-B911E87FD815}" destId="{BBDFC123-4DB2-6143-860B-D194A30F9505}" srcOrd="2" destOrd="0" presId="urn:microsoft.com/office/officeart/2005/8/layout/vList4"/>
    <dgm:cxn modelId="{D078BDC8-4F63-9E44-BDD8-3C173E1CB74D}" type="presParOf" srcId="{437AA0EC-A833-7E4F-AC6C-ECCED1879DDA}" destId="{2F35CD6E-3EE5-A847-990F-A4B69A940EF0}" srcOrd="3" destOrd="0" presId="urn:microsoft.com/office/officeart/2005/8/layout/vList4"/>
    <dgm:cxn modelId="{EDA5B04A-F7DC-684B-BBA2-B00284ED6CEB}" type="presParOf" srcId="{437AA0EC-A833-7E4F-AC6C-ECCED1879DDA}" destId="{22FDD6D6-5545-EA4B-B526-FA596CAEDE59}" srcOrd="4" destOrd="0" presId="urn:microsoft.com/office/officeart/2005/8/layout/vList4"/>
    <dgm:cxn modelId="{0608B94C-7EA6-1D4C-A4D7-C51F7CCD605A}" type="presParOf" srcId="{22FDD6D6-5545-EA4B-B526-FA596CAEDE59}" destId="{6EA66D7E-CCD8-7D47-9DD7-7312143618B9}" srcOrd="0" destOrd="0" presId="urn:microsoft.com/office/officeart/2005/8/layout/vList4"/>
    <dgm:cxn modelId="{76A4ACC2-D1F8-4E47-9690-ACF1EC9EC116}" type="presParOf" srcId="{22FDD6D6-5545-EA4B-B526-FA596CAEDE59}" destId="{017B7E3C-2553-E94E-A35F-E2DDE4CD37F9}" srcOrd="1" destOrd="0" presId="urn:microsoft.com/office/officeart/2005/8/layout/vList4"/>
    <dgm:cxn modelId="{0FEA727C-5F8C-9F43-89C0-C9B6BA94E618}" type="presParOf" srcId="{22FDD6D6-5545-EA4B-B526-FA596CAEDE59}" destId="{6C2FC339-B74F-9041-B3FC-04EA9B1E5BE0}" srcOrd="2" destOrd="0" presId="urn:microsoft.com/office/officeart/2005/8/layout/vList4"/>
    <dgm:cxn modelId="{1B39A0B9-35E6-AF45-89B7-4D2375DAFCD3}" type="presParOf" srcId="{437AA0EC-A833-7E4F-AC6C-ECCED1879DDA}" destId="{4F6CD93D-2859-D14A-A276-C96AF0F6B74B}" srcOrd="5" destOrd="0" presId="urn:microsoft.com/office/officeart/2005/8/layout/vList4"/>
    <dgm:cxn modelId="{38FA341F-4013-8045-971D-232C3F535287}" type="presParOf" srcId="{437AA0EC-A833-7E4F-AC6C-ECCED1879DDA}" destId="{6DFE33A1-FE42-4445-ADEF-A50568498D06}" srcOrd="6" destOrd="0" presId="urn:microsoft.com/office/officeart/2005/8/layout/vList4"/>
    <dgm:cxn modelId="{1F7D225A-9C4A-B34B-9EB1-964A0D466065}" type="presParOf" srcId="{6DFE33A1-FE42-4445-ADEF-A50568498D06}" destId="{66063EE2-D5E4-6444-8E84-571B1AC3FE61}" srcOrd="0" destOrd="0" presId="urn:microsoft.com/office/officeart/2005/8/layout/vList4"/>
    <dgm:cxn modelId="{0CA987B7-478A-FA4A-8B70-4B5A7492F275}" type="presParOf" srcId="{6DFE33A1-FE42-4445-ADEF-A50568498D06}" destId="{02F372C6-F730-A44D-8B35-53BD58F8C4E9}" srcOrd="1" destOrd="0" presId="urn:microsoft.com/office/officeart/2005/8/layout/vList4"/>
    <dgm:cxn modelId="{6A814D74-D29A-054B-9154-98CEBFF8FDD7}" type="presParOf" srcId="{6DFE33A1-FE42-4445-ADEF-A50568498D06}" destId="{EAB69887-82D8-6844-9ED1-902A11795AB7}" srcOrd="2" destOrd="0" presId="urn:microsoft.com/office/officeart/2005/8/layout/vList4"/>
    <dgm:cxn modelId="{7C83C97F-752E-374D-B76C-16DF2C1AAB22}" type="presParOf" srcId="{437AA0EC-A833-7E4F-AC6C-ECCED1879DDA}" destId="{6F4C8C2B-2456-444F-9880-A6D97451DCFA}" srcOrd="7" destOrd="0" presId="urn:microsoft.com/office/officeart/2005/8/layout/vList4"/>
    <dgm:cxn modelId="{C6DF51CF-46D7-6B45-9F55-A1798EFE1B2B}" type="presParOf" srcId="{437AA0EC-A833-7E4F-AC6C-ECCED1879DDA}" destId="{3B24BF85-1045-8642-90F3-34B2167A6047}" srcOrd="8" destOrd="0" presId="urn:microsoft.com/office/officeart/2005/8/layout/vList4"/>
    <dgm:cxn modelId="{675368C6-60A1-B84C-BFB7-C4C632B1D1E1}" type="presParOf" srcId="{3B24BF85-1045-8642-90F3-34B2167A6047}" destId="{2781F343-0E05-2043-A1C9-6EE10E0ED650}" srcOrd="0" destOrd="0" presId="urn:microsoft.com/office/officeart/2005/8/layout/vList4"/>
    <dgm:cxn modelId="{1AEACEAC-1C75-3D49-8FF1-1274D7D58233}" type="presParOf" srcId="{3B24BF85-1045-8642-90F3-34B2167A6047}" destId="{FFDD149F-226E-824B-A4BE-47A348299744}" srcOrd="1" destOrd="0" presId="urn:microsoft.com/office/officeart/2005/8/layout/vList4"/>
    <dgm:cxn modelId="{A51A2A25-5634-AA4F-9B9B-DD9B7AD6CB7B}" type="presParOf" srcId="{3B24BF85-1045-8642-90F3-34B2167A6047}" destId="{11C5E248-CA75-204D-B738-6B2C2AA00280}" srcOrd="2" destOrd="0" presId="urn:microsoft.com/office/officeart/2005/8/layout/vList4"/>
    <dgm:cxn modelId="{314F48F0-E1E0-3C42-8F48-0B6E60C80405}" type="presParOf" srcId="{437AA0EC-A833-7E4F-AC6C-ECCED1879DDA}" destId="{3F3659C1-5DA6-8144-A1FD-33D27F62B9CE}" srcOrd="9" destOrd="0" presId="urn:microsoft.com/office/officeart/2005/8/layout/vList4"/>
    <dgm:cxn modelId="{997B6893-3A78-EA4B-B82E-51E78FF2EBDA}" type="presParOf" srcId="{437AA0EC-A833-7E4F-AC6C-ECCED1879DDA}" destId="{22379D5B-AE9D-B94C-B2AF-59D206F5AE3D}" srcOrd="10" destOrd="0" presId="urn:microsoft.com/office/officeart/2005/8/layout/vList4"/>
    <dgm:cxn modelId="{0C4AFAE4-A290-8B43-9B21-4CA2F015079B}" type="presParOf" srcId="{22379D5B-AE9D-B94C-B2AF-59D206F5AE3D}" destId="{0C634C6B-DFD2-7A4A-B8A8-406408824EE5}" srcOrd="0" destOrd="0" presId="urn:microsoft.com/office/officeart/2005/8/layout/vList4"/>
    <dgm:cxn modelId="{31FDFE00-6255-A14E-B2E5-2CF3BA062C5C}" type="presParOf" srcId="{22379D5B-AE9D-B94C-B2AF-59D206F5AE3D}" destId="{8ABB9E4A-8AC4-C348-A663-E1304F55370A}" srcOrd="1" destOrd="0" presId="urn:microsoft.com/office/officeart/2005/8/layout/vList4"/>
    <dgm:cxn modelId="{2D6B922E-6161-F141-A808-88EDB827C0B3}" type="presParOf" srcId="{22379D5B-AE9D-B94C-B2AF-59D206F5AE3D}" destId="{059F8BB2-6574-7D41-A8C2-C7DB81E5CD67}" srcOrd="2" destOrd="0" presId="urn:microsoft.com/office/officeart/2005/8/layout/vList4"/>
    <dgm:cxn modelId="{6197780B-C788-F740-88CC-73694F7618C3}" type="presParOf" srcId="{437AA0EC-A833-7E4F-AC6C-ECCED1879DDA}" destId="{24ED2049-18F6-9C42-9991-11FFD92F684D}" srcOrd="11" destOrd="0" presId="urn:microsoft.com/office/officeart/2005/8/layout/vList4"/>
    <dgm:cxn modelId="{F59B5892-3E2C-5641-82DE-68B4774D40D1}" type="presParOf" srcId="{437AA0EC-A833-7E4F-AC6C-ECCED1879DDA}" destId="{1E90CED9-2194-464A-BC3A-9458E22BD620}" srcOrd="12" destOrd="0" presId="urn:microsoft.com/office/officeart/2005/8/layout/vList4"/>
    <dgm:cxn modelId="{D0BB427A-E7DC-6046-90CF-64F1872FF301}" type="presParOf" srcId="{1E90CED9-2194-464A-BC3A-9458E22BD620}" destId="{A095F80E-A47B-5341-B0DD-9C19E01E0DBB}" srcOrd="0" destOrd="0" presId="urn:microsoft.com/office/officeart/2005/8/layout/vList4"/>
    <dgm:cxn modelId="{35EF3FD6-B360-FF4E-94CB-1077599D09AB}" type="presParOf" srcId="{1E90CED9-2194-464A-BC3A-9458E22BD620}" destId="{936B6BC9-55C0-FE4B-A887-B1EBA97A4ED2}" srcOrd="1" destOrd="0" presId="urn:microsoft.com/office/officeart/2005/8/layout/vList4"/>
    <dgm:cxn modelId="{94AB81B7-5C45-584A-B0D8-BCA139E67427}" type="presParOf" srcId="{1E90CED9-2194-464A-BC3A-9458E22BD620}" destId="{4EF01EEB-7ADF-7E47-ADE9-CE0E6594CFE6}" srcOrd="2" destOrd="0" presId="urn:microsoft.com/office/officeart/2005/8/layout/vList4"/>
    <dgm:cxn modelId="{A8238D20-D018-BC41-99A5-3C48D2548A34}" type="presParOf" srcId="{437AA0EC-A833-7E4F-AC6C-ECCED1879DDA}" destId="{58EFDE4B-8BD2-6745-998F-4DCAE783548F}" srcOrd="13" destOrd="0" presId="urn:microsoft.com/office/officeart/2005/8/layout/vList4"/>
    <dgm:cxn modelId="{FFA0EFD9-94BB-8A47-8151-FB6CFCAB457C}" type="presParOf" srcId="{437AA0EC-A833-7E4F-AC6C-ECCED1879DDA}" destId="{1AE184B5-15E6-974C-BA94-4C6393B5C7A9}" srcOrd="14" destOrd="0" presId="urn:microsoft.com/office/officeart/2005/8/layout/vList4"/>
    <dgm:cxn modelId="{48CEFBE8-021D-C049-AB7A-219BDA6D753F}" type="presParOf" srcId="{1AE184B5-15E6-974C-BA94-4C6393B5C7A9}" destId="{4383CC83-B6BA-EC4D-AFC7-980C3B6F64A5}" srcOrd="0" destOrd="0" presId="urn:microsoft.com/office/officeart/2005/8/layout/vList4"/>
    <dgm:cxn modelId="{1C71155D-68A6-2246-B41F-651CC44A3BC6}" type="presParOf" srcId="{1AE184B5-15E6-974C-BA94-4C6393B5C7A9}" destId="{E070C9E8-B3E2-4E4F-AAA3-C7632DC6D63D}" srcOrd="1" destOrd="0" presId="urn:microsoft.com/office/officeart/2005/8/layout/vList4"/>
    <dgm:cxn modelId="{8DF43A26-8D43-B449-A1CD-FDD81BC1878F}" type="presParOf" srcId="{1AE184B5-15E6-974C-BA94-4C6393B5C7A9}" destId="{7B902637-A8B9-AA47-92F3-2E09BF7AB37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0.70236</cdr:x>
      <cdr:y>0.40996</cdr:y>
    </cdr:from>
    <cdr:to>
      <cdr:x>0.98045</cdr:x>
      <cdr:y>0.91003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4141077" y="956442"/>
          <a:ext cx="1639614" cy="1166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0.73979</cdr:x>
      <cdr:y>0.41897</cdr:y>
    </cdr:from>
    <cdr:to>
      <cdr:x>0.89488</cdr:x>
      <cdr:y>0.81092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4361793" y="9774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0.74157</cdr:x>
      <cdr:y>0.42798</cdr:y>
    </cdr:from>
    <cdr:to>
      <cdr:x>0.89666</cdr:x>
      <cdr:y>0.81993</cdr:y>
    </cdr:to>
    <cdr:sp macro="" textlink="">
      <cdr:nvSpPr>
        <cdr:cNvPr id="5" name="Поле 4"/>
        <cdr:cNvSpPr txBox="1"/>
      </cdr:nvSpPr>
      <cdr:spPr>
        <a:xfrm xmlns:a="http://schemas.openxmlformats.org/drawingml/2006/main">
          <a:off x="4372303" y="9984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0.5952</cdr:x>
      <cdr:y>0.44293</cdr:y>
    </cdr:from>
    <cdr:to>
      <cdr:x>0.93248</cdr:x>
      <cdr:y>0.72686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3757904" y="2675996"/>
          <a:ext cx="2129490" cy="1715383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chemeClr val="accent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uk-UA" sz="1100" dirty="0"/>
        </a:p>
        <a:p xmlns:a="http://schemas.openxmlformats.org/drawingml/2006/main">
          <a:pPr algn="ctr"/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3</a:t>
          </a:r>
          <a:r>
            <a:rPr lang="uk-UA" sz="2000" b="1" dirty="0">
              <a:solidFill>
                <a:schemeClr val="accent2">
                  <a:lumMod val="75000"/>
                </a:schemeClr>
              </a:solidFill>
            </a:rPr>
            <a:t>5,0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% - </a:t>
          </a:r>
          <a:endParaRPr lang="uk-UA" sz="20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algn="ctr"/>
          <a:r>
            <a:rPr lang="uk-UA" sz="1400" b="1" dirty="0">
              <a:solidFill>
                <a:schemeClr val="accent2">
                  <a:lumMod val="75000"/>
                </a:schemeClr>
              </a:solidFill>
            </a:rPr>
            <a:t>брали</a:t>
          </a:r>
          <a:r>
            <a:rPr lang="uk-UA" sz="1400" b="1" baseline="0" dirty="0">
              <a:solidFill>
                <a:schemeClr val="accent2">
                  <a:lumMod val="75000"/>
                </a:schemeClr>
              </a:solidFill>
            </a:rPr>
            <a:t> участь </a:t>
          </a:r>
        </a:p>
        <a:p xmlns:a="http://schemas.openxmlformats.org/drawingml/2006/main">
          <a:pPr algn="ctr"/>
          <a:r>
            <a:rPr lang="uk-UA" sz="1400" b="1" baseline="0" dirty="0">
              <a:solidFill>
                <a:schemeClr val="accent2">
                  <a:lumMod val="75000"/>
                </a:schemeClr>
              </a:solidFill>
            </a:rPr>
            <a:t>в ображанні/ </a:t>
          </a:r>
        </a:p>
        <a:p xmlns:a="http://schemas.openxmlformats.org/drawingml/2006/main">
          <a:pPr algn="ctr"/>
          <a:r>
            <a:rPr lang="uk-UA" sz="1400" b="1" baseline="0" dirty="0">
              <a:solidFill>
                <a:schemeClr val="accent2">
                  <a:lumMod val="75000"/>
                </a:schemeClr>
              </a:solidFill>
            </a:rPr>
            <a:t>приниженні або</a:t>
          </a:r>
        </a:p>
        <a:p xmlns:a="http://schemas.openxmlformats.org/drawingml/2006/main">
          <a:pPr algn="ctr"/>
          <a:r>
            <a:rPr lang="uk-UA" sz="1400" b="1" baseline="0" dirty="0">
              <a:solidFill>
                <a:schemeClr val="accent2">
                  <a:lumMod val="75000"/>
                </a:schemeClr>
              </a:solidFill>
            </a:rPr>
            <a:t>знущанні над іншими</a:t>
          </a:r>
          <a:endParaRPr lang="ru-RU" sz="14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0.70236</cdr:x>
      <cdr:y>0.40996</cdr:y>
    </cdr:from>
    <cdr:to>
      <cdr:x>0.98045</cdr:x>
      <cdr:y>0.91003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4141077" y="956442"/>
          <a:ext cx="1639614" cy="1166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0.73979</cdr:x>
      <cdr:y>0.41897</cdr:y>
    </cdr:from>
    <cdr:to>
      <cdr:x>0.89488</cdr:x>
      <cdr:y>0.81092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4361793" y="9774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0.74157</cdr:x>
      <cdr:y>0.42798</cdr:y>
    </cdr:from>
    <cdr:to>
      <cdr:x>0.89666</cdr:x>
      <cdr:y>0.81993</cdr:y>
    </cdr:to>
    <cdr:sp macro="" textlink="">
      <cdr:nvSpPr>
        <cdr:cNvPr id="5" name="Поле 4"/>
        <cdr:cNvSpPr txBox="1"/>
      </cdr:nvSpPr>
      <cdr:spPr>
        <a:xfrm xmlns:a="http://schemas.openxmlformats.org/drawingml/2006/main">
          <a:off x="4372303" y="9984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0.63948</cdr:x>
      <cdr:y>0.40984</cdr:y>
    </cdr:from>
    <cdr:to>
      <cdr:x>0.9749</cdr:x>
      <cdr:y>0.69918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3882737" y="2283902"/>
          <a:ext cx="2036617" cy="1612399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chemeClr val="accent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uk-UA" sz="1400" dirty="0"/>
        </a:p>
        <a:p xmlns:a="http://schemas.openxmlformats.org/drawingml/2006/main">
          <a:pPr algn="ctr"/>
          <a:r>
            <a:rPr lang="uk-UA" sz="2000" b="1" dirty="0">
              <a:solidFill>
                <a:schemeClr val="accent2">
                  <a:lumMod val="75000"/>
                </a:schemeClr>
              </a:solidFill>
            </a:rPr>
            <a:t>37,9</a:t>
          </a:r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% </a:t>
          </a:r>
          <a:r>
            <a:rPr lang="en-US" sz="1400" b="1" dirty="0">
              <a:solidFill>
                <a:schemeClr val="accent2">
                  <a:lumMod val="75000"/>
                </a:schemeClr>
              </a:solidFill>
            </a:rPr>
            <a:t>- </a:t>
          </a:r>
          <a:endParaRPr lang="uk-UA" sz="14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algn="ctr"/>
          <a:r>
            <a:rPr lang="uk-UA" sz="1400" b="1" baseline="0" dirty="0">
              <a:solidFill>
                <a:schemeClr val="accent2">
                  <a:lumMod val="75000"/>
                </a:schemeClr>
              </a:solidFill>
            </a:rPr>
            <a:t>були жертвами образ, </a:t>
          </a:r>
        </a:p>
        <a:p xmlns:a="http://schemas.openxmlformats.org/drawingml/2006/main">
          <a:pPr algn="ctr"/>
          <a:r>
            <a:rPr lang="uk-UA" sz="1400" b="1" baseline="0" dirty="0">
              <a:solidFill>
                <a:schemeClr val="accent2">
                  <a:lumMod val="75000"/>
                </a:schemeClr>
              </a:solidFill>
            </a:rPr>
            <a:t>знущань, </a:t>
          </a:r>
        </a:p>
        <a:p xmlns:a="http://schemas.openxmlformats.org/drawingml/2006/main">
          <a:pPr algn="ctr"/>
          <a:r>
            <a:rPr lang="uk-UA" sz="1400" b="1" baseline="0" dirty="0">
              <a:solidFill>
                <a:schemeClr val="accent2">
                  <a:lumMod val="75000"/>
                </a:schemeClr>
              </a:solidFill>
            </a:rPr>
            <a:t>принижень  іншими </a:t>
          </a:r>
        </a:p>
        <a:p xmlns:a="http://schemas.openxmlformats.org/drawingml/2006/main">
          <a:pPr algn="ctr"/>
          <a:r>
            <a:rPr lang="uk-UA" sz="1400" b="1" baseline="0" dirty="0">
              <a:solidFill>
                <a:schemeClr val="accent2">
                  <a:lumMod val="75000"/>
                </a:schemeClr>
              </a:solidFill>
            </a:rPr>
            <a:t>підлітками</a:t>
          </a:r>
          <a:endParaRPr lang="ru-RU" sz="14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0.40009</cdr:x>
      <cdr:y>0.33702</cdr:y>
    </cdr:from>
    <cdr:to>
      <cdr:x>0.54043</cdr:x>
      <cdr:y>0.41099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58570" y="1682838"/>
          <a:ext cx="82731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rgbClr val="FF0000"/>
              </a:solidFill>
            </a:rPr>
            <a:t>1</a:t>
          </a:r>
          <a:r>
            <a:rPr lang="uk-UA" b="1" dirty="0" smtClean="0">
              <a:solidFill>
                <a:srgbClr val="FF0000"/>
              </a:solidFill>
            </a:rPr>
            <a:t>5,8%</a:t>
          </a:r>
          <a:endParaRPr lang="ru-RU" b="1" dirty="0">
            <a:solidFill>
              <a:srgbClr val="FF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0.69093</cdr:x>
      <cdr:y>0.13818</cdr:y>
    </cdr:from>
    <cdr:to>
      <cdr:x>0.80882</cdr:x>
      <cdr:y>0.57615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xmlns="" id="{A6D4B053-6BE0-D348-BAF9-1155496C24A8}"/>
            </a:ext>
          </a:extLst>
        </cdr:cNvPr>
        <cdr:cNvCxnSpPr/>
      </cdr:nvCxnSpPr>
      <cdr:spPr>
        <a:xfrm xmlns:a="http://schemas.openxmlformats.org/drawingml/2006/main" flipH="1" flipV="1">
          <a:off x="7993897" y="605887"/>
          <a:ext cx="1363851" cy="1920363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0.64267</cdr:x>
      <cdr:y>0.0765</cdr:y>
    </cdr:from>
    <cdr:to>
      <cdr:x>0.72706</cdr:x>
      <cdr:y>0.16873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4D75FCA9-0B62-D241-B1B1-60C035C1BEBF}"/>
            </a:ext>
          </a:extLst>
        </cdr:cNvPr>
        <cdr:cNvSpPr txBox="1"/>
      </cdr:nvSpPr>
      <cdr:spPr>
        <a:xfrm xmlns:a="http://schemas.openxmlformats.org/drawingml/2006/main">
          <a:off x="7435528" y="335420"/>
          <a:ext cx="976393" cy="404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800" b="1" dirty="0"/>
            <a:t>24.9%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0.66012</cdr:x>
      <cdr:y>0.25836</cdr:y>
    </cdr:from>
    <cdr:to>
      <cdr:x>0.75523</cdr:x>
      <cdr:y>0.54031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xmlns="" id="{4A253170-1A1A-DB44-A607-1E6DF23E05E4}"/>
            </a:ext>
          </a:extLst>
        </cdr:cNvPr>
        <cdr:cNvCxnSpPr/>
      </cdr:nvCxnSpPr>
      <cdr:spPr>
        <a:xfrm xmlns:a="http://schemas.openxmlformats.org/drawingml/2006/main" flipV="1">
          <a:off x="7637436" y="1132829"/>
          <a:ext cx="1100379" cy="123626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0.77667</cdr:x>
      <cdr:y>0.25836</cdr:y>
    </cdr:from>
    <cdr:to>
      <cdr:x>0.86776</cdr:x>
      <cdr:y>0.57553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xmlns="" id="{5A305240-ADCD-9A47-BC05-CD0FBBC04825}"/>
            </a:ext>
          </a:extLst>
        </cdr:cNvPr>
        <cdr:cNvCxnSpPr/>
      </cdr:nvCxnSpPr>
      <cdr:spPr>
        <a:xfrm xmlns:a="http://schemas.openxmlformats.org/drawingml/2006/main" flipH="1" flipV="1">
          <a:off x="8985788" y="1132829"/>
          <a:ext cx="1053885" cy="139066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0.72692</cdr:x>
      <cdr:y>0.17999</cdr:y>
    </cdr:from>
    <cdr:to>
      <cdr:x>0.81131</cdr:x>
      <cdr:y>0.27222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308A0330-8AAE-A94A-9661-54056F00F99B}"/>
            </a:ext>
          </a:extLst>
        </cdr:cNvPr>
        <cdr:cNvSpPr txBox="1"/>
      </cdr:nvSpPr>
      <cdr:spPr>
        <a:xfrm xmlns:a="http://schemas.openxmlformats.org/drawingml/2006/main">
          <a:off x="8410198" y="789176"/>
          <a:ext cx="976393" cy="404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800" b="1" dirty="0"/>
            <a:t>15.2%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0.844</cdr:x>
      <cdr:y>0.04693</cdr:y>
    </cdr:from>
    <cdr:to>
      <cdr:x>0.98369</cdr:x>
      <cdr:y>0.13818</cdr:y>
    </cdr:to>
    <cdr:sp macro="" textlink="">
      <cdr:nvSpPr>
        <cdr:cNvPr id="7" name="TextBox 8"/>
        <cdr:cNvSpPr txBox="1"/>
      </cdr:nvSpPr>
      <cdr:spPr>
        <a:xfrm xmlns:a="http://schemas.openxmlformats.org/drawingml/2006/main">
          <a:off x="9764866" y="205776"/>
          <a:ext cx="161614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>
              <a:solidFill>
                <a:srgbClr val="0070C0"/>
              </a:solidFill>
            </a:rPr>
            <a:t>  </a:t>
          </a:r>
          <a:r>
            <a:rPr lang="en-US" sz="2000" dirty="0" smtClean="0">
              <a:solidFill>
                <a:srgbClr val="0070C0"/>
              </a:solidFill>
            </a:rPr>
            <a:t>HBSC</a:t>
          </a:r>
          <a:r>
            <a:rPr lang="uk-UA" sz="2000" dirty="0" smtClean="0">
              <a:solidFill>
                <a:srgbClr val="0070C0"/>
              </a:solidFill>
            </a:rPr>
            <a:t> - 2018</a:t>
          </a:r>
          <a:endParaRPr lang="ru-RU" sz="2000" dirty="0">
            <a:solidFill>
              <a:srgbClr val="0070C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0.66148</cdr:x>
      <cdr:y>0.29236</cdr:y>
    </cdr:from>
    <cdr:to>
      <cdr:x>0.97665</cdr:x>
      <cdr:y>0.69553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82F87D96-040A-A246-99C3-C840FE8B270E}"/>
            </a:ext>
          </a:extLst>
        </cdr:cNvPr>
        <cdr:cNvSpPr txBox="1"/>
      </cdr:nvSpPr>
      <cdr:spPr>
        <a:xfrm xmlns:a="http://schemas.openxmlformats.org/drawingml/2006/main">
          <a:off x="3701144" y="1272155"/>
          <a:ext cx="1763485" cy="17543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chemeClr val="accent1">
              <a:lumMod val="75000"/>
            </a:schemeClr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C00000"/>
              </a:solidFill>
            </a:rPr>
            <a:t>21,</a:t>
          </a:r>
          <a:r>
            <a:rPr lang="en-US" b="1" dirty="0" smtClean="0">
              <a:solidFill>
                <a:srgbClr val="C00000"/>
              </a:solidFill>
            </a:rPr>
            <a:t>5</a:t>
          </a:r>
          <a:r>
            <a:rPr lang="ru-RU" b="1" dirty="0" smtClean="0">
              <a:solidFill>
                <a:srgbClr val="C00000"/>
              </a:solidFill>
            </a:rPr>
            <a:t>% </a:t>
          </a:r>
          <a:r>
            <a:rPr lang="ru-RU" dirty="0">
              <a:solidFill>
                <a:srgbClr val="C00000"/>
              </a:solidFill>
            </a:rPr>
            <a:t>- </a:t>
          </a:r>
          <a:r>
            <a:rPr lang="ru-RU" dirty="0" err="1">
              <a:solidFill>
                <a:srgbClr val="C00000"/>
              </a:solidFill>
            </a:rPr>
            <a:t>були</a:t>
          </a:r>
          <a:r>
            <a:rPr lang="ru-RU" dirty="0">
              <a:solidFill>
                <a:srgbClr val="C00000"/>
              </a:solidFill>
            </a:rPr>
            <a:t> «жертвами» образ,  </a:t>
          </a:r>
          <a:r>
            <a:rPr lang="ru-RU" dirty="0" err="1">
              <a:solidFill>
                <a:srgbClr val="C00000"/>
              </a:solidFill>
            </a:rPr>
            <a:t>знущань</a:t>
          </a:r>
          <a:r>
            <a:rPr lang="ru-RU" dirty="0">
              <a:solidFill>
                <a:srgbClr val="C00000"/>
              </a:solidFill>
            </a:rPr>
            <a:t>, </a:t>
          </a:r>
          <a:r>
            <a:rPr lang="ru-RU" dirty="0" err="1">
              <a:solidFill>
                <a:srgbClr val="C00000"/>
              </a:solidFill>
            </a:rPr>
            <a:t>принижень</a:t>
          </a:r>
          <a:r>
            <a:rPr lang="ru-RU" dirty="0">
              <a:solidFill>
                <a:srgbClr val="C00000"/>
              </a:solidFill>
            </a:rPr>
            <a:t>  онлайн</a:t>
          </a:r>
          <a:endParaRPr lang="en-US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B61F0-BB9C-49C1-8ED8-DAF3FB01347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04E29-6A09-4BD2-B762-6A70D9EAD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0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1A0BD-F168-074C-BCDD-D837E7C40F50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2A00E-5858-B145-BAE1-102059E8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1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4A61-065D-4988-998F-69899D12EA3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0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2A00E-5858-B145-BAE1-102059E8246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8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8588" y="752475"/>
            <a:ext cx="6604000" cy="3716338"/>
          </a:xfrm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419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8588" y="752475"/>
            <a:ext cx="6604000" cy="3716338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1414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789">
              <a:defRPr/>
            </a:pPr>
            <a:r>
              <a:rPr lang="ru-RU" dirty="0"/>
              <a:t>Динамика </a:t>
            </a:r>
            <a:r>
              <a:rPr lang="ru-RU" dirty="0" err="1"/>
              <a:t>буллинга</a:t>
            </a:r>
            <a:r>
              <a:rPr lang="ru-RU" dirty="0"/>
              <a:t> среди учащихся, 2006 - 2018 гг.</a:t>
            </a:r>
            <a:r>
              <a:rPr lang="ru-RU" baseline="0" dirty="0"/>
              <a:t> </a:t>
            </a:r>
          </a:p>
          <a:p>
            <a:pPr defTabSz="918789">
              <a:defRPr/>
            </a:pPr>
            <a:r>
              <a:rPr lang="ru-RU" dirty="0"/>
              <a:t>За последние 12 лет наблюдается положительная динамика относительно </a:t>
            </a:r>
            <a:r>
              <a:rPr lang="ru-RU" dirty="0" err="1"/>
              <a:t>буллинга</a:t>
            </a:r>
            <a:r>
              <a:rPr lang="ru-RU" dirty="0"/>
              <a:t> в учебных заведениях. Если в 2006 г. больше половины (57%) учащихся принимали участие в травле, оскорблениях и издевательствах над другими, то в 2018 г. – около трети (35%). </a:t>
            </a:r>
          </a:p>
          <a:p>
            <a:pPr defTabSz="918789">
              <a:defRPr/>
            </a:pPr>
            <a:endParaRPr lang="ru-RU" dirty="0"/>
          </a:p>
          <a:p>
            <a:pPr defTabSz="918789">
              <a:defRPr/>
            </a:pPr>
            <a:r>
              <a:rPr lang="ru-RU" dirty="0"/>
              <a:t>Гендерный аспект </a:t>
            </a:r>
            <a:r>
              <a:rPr lang="ru-RU" dirty="0" err="1"/>
              <a:t>буллинга</a:t>
            </a:r>
            <a:r>
              <a:rPr lang="ru-RU" dirty="0"/>
              <a:t> невозможно игнорировать. Среди мальчиков не обижали других только </a:t>
            </a:r>
            <a:r>
              <a:rPr lang="ru-RU" b="1" dirty="0"/>
              <a:t>60,0%</a:t>
            </a:r>
            <a:r>
              <a:rPr lang="ru-RU" dirty="0"/>
              <a:t>, тогда как среди девочек – </a:t>
            </a:r>
            <a:r>
              <a:rPr lang="ru-RU" b="1" dirty="0"/>
              <a:t>70,1%</a:t>
            </a:r>
            <a:r>
              <a:rPr lang="ru-RU" dirty="0"/>
              <a:t>, т.е. среди девочек на 10,1% больше тех, кто не был обидчиком.  Похожая картина наблюдается во всех волнах исследования и среди всех возрастных групп.  </a:t>
            </a:r>
          </a:p>
          <a:p>
            <a:pPr defTabSz="918789">
              <a:defRPr/>
            </a:pPr>
            <a:endParaRPr lang="ru-RU" dirty="0"/>
          </a:p>
          <a:p>
            <a:pPr defTabSz="918789">
              <a:defRPr/>
            </a:pPr>
            <a:endParaRPr lang="ru-RU" dirty="0"/>
          </a:p>
          <a:p>
            <a:pPr defTabSz="918789">
              <a:defRPr/>
            </a:pPr>
            <a:r>
              <a:rPr lang="ru-RU" dirty="0"/>
              <a:t>К сожалению, снова начало расти число жертв </a:t>
            </a:r>
            <a:r>
              <a:rPr lang="ru-RU" dirty="0" err="1"/>
              <a:t>буллинга</a:t>
            </a:r>
            <a:r>
              <a:rPr lang="ru-RU" dirty="0"/>
              <a:t> – в 2014 г. Их число составило 36%, а в 2018 – 38%.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CCB11-C854-4D28-AAE9-EC9BF587305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13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1200" b="0" dirty="0"/>
              <a:t>Во всех категориях вовлеченных</a:t>
            </a:r>
            <a:r>
              <a:rPr lang="ru-RU" sz="1200" b="0" baseline="0" dirty="0"/>
              <a:t> в </a:t>
            </a:r>
            <a:r>
              <a:rPr lang="ru-RU" sz="1200" b="0" baseline="0" dirty="0" err="1"/>
              <a:t>буллинг</a:t>
            </a:r>
            <a:r>
              <a:rPr lang="ru-RU" sz="1200" b="0" baseline="0" dirty="0"/>
              <a:t> подростков (как в качестве жертвы, так и в качестве обидчика), есть прямая связь с уровнем благосостояния – </a:t>
            </a:r>
            <a:r>
              <a:rPr lang="ru-RU" sz="1200" b="1" baseline="0" dirty="0"/>
              <a:t>подростки из менее обеспеченных </a:t>
            </a:r>
            <a:r>
              <a:rPr lang="ru-RU" sz="1200" b="1" dirty="0"/>
              <a:t> семей гораздо</a:t>
            </a:r>
            <a:r>
              <a:rPr lang="ru-RU" sz="1200" b="1" baseline="0" dirty="0"/>
              <a:t> чаще выступают как в роли обидчика, так и в роли жертвы.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CCB11-C854-4D28-AAE9-EC9BF587305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00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2A00E-5858-B145-BAE1-102059E8246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39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536575" algn="just"/>
            <a:r>
              <a:rPr lang="uk-UA" sz="1200" dirty="0"/>
              <a:t>Респондентам було поставлено запитання стосовно того, чи відчували вони коли-небудь потребу ставити все більше і більше грошей в азартній грі та чи доводилося їм брехати близьким про кількість витрачених на гру коштів.</a:t>
            </a:r>
          </a:p>
          <a:p>
            <a:pPr indent="536575" algn="just"/>
            <a:r>
              <a:rPr lang="uk-UA" sz="1200" dirty="0">
                <a:ea typeface="Calibri"/>
                <a:cs typeface="Times New Roman"/>
              </a:rPr>
              <a:t>Відсутність проблем через азартні ігри – відсоток тих, хто дав відповідь «Ні» на обидва запитання; залежність від азартних ігор – відсоток тих, хто хоча б на одне запитання дав відповідь «Так»; проблематична залежність від азартних ігор – відсоток тих, хто дав відповідь «Так» на обидва запитання. В сумі відсотки не становлять 100, оскільки ті, хто відповів «Так» на обидва запитання є частиною тих, хто відповів «Так» хоча б на одне запитання.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1B4E5-076A-45A4-AE8B-16B7995E024A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7392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947DE-A7CF-484F-BBE5-0AA52245E82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8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947DE-A7CF-484F-BBE5-0AA52245E82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8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23DF-99B1-1D48-B095-DA0E9812D43A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4DDF-2870-2543-93C8-C758C89C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77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23DF-99B1-1D48-B095-DA0E9812D43A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4DDF-2870-2543-93C8-C758C89C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1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23DF-99B1-1D48-B095-DA0E9812D43A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4DDF-2870-2543-93C8-C758C89C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4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Char char="–"/>
            </a:lvl2pPr>
            <a:lvl4pPr>
              <a:buChar char="–"/>
            </a:lvl4pPr>
            <a:lvl5pPr>
              <a:buChar char="»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255295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8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23DF-99B1-1D48-B095-DA0E9812D43A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4DDF-2870-2543-93C8-C758C89C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34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23DF-99B1-1D48-B095-DA0E9812D43A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4DDF-2870-2543-93C8-C758C89C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53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23DF-99B1-1D48-B095-DA0E9812D43A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4DDF-2870-2543-93C8-C758C89C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2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23DF-99B1-1D48-B095-DA0E9812D43A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4DDF-2870-2543-93C8-C758C89C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43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23DF-99B1-1D48-B095-DA0E9812D43A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4DDF-2870-2543-93C8-C758C89C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6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23DF-99B1-1D48-B095-DA0E9812D43A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4DDF-2870-2543-93C8-C758C89C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53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23DF-99B1-1D48-B095-DA0E9812D43A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4DDF-2870-2543-93C8-C758C89C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1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23DF-99B1-1D48-B095-DA0E9812D43A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4DDF-2870-2543-93C8-C758C89C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5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023DF-99B1-1D48-B095-DA0E9812D43A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04DDF-2870-2543-93C8-C758C89C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0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hyperlink" Target="mailto:bon.smc@gmail.com" TargetMode="Externa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uisr.org.ua" TargetMode="External"/><Relationship Id="rId5" Type="http://schemas.openxmlformats.org/officeDocument/2006/relationships/hyperlink" Target="http://www.uisr.org.ua/" TargetMode="External"/><Relationship Id="rId4" Type="http://schemas.openxmlformats.org/officeDocument/2006/relationships/hyperlink" Target="mailto:t.bondar@uisr.org.ua" TargetMode="Externa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80378"/>
            <a:ext cx="12192000" cy="177018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uk-UA" sz="4800" b="1" dirty="0" err="1" smtClean="0">
                <a:solidFill>
                  <a:srgbClr val="C00000"/>
                </a:solidFill>
                <a:latin typeface="+mn-lt"/>
              </a:rPr>
              <a:t>Булінг</a:t>
            </a:r>
            <a:r>
              <a:rPr lang="uk-UA" sz="4800" b="1" dirty="0" smtClean="0">
                <a:solidFill>
                  <a:srgbClr val="C00000"/>
                </a:solidFill>
                <a:latin typeface="+mn-lt"/>
              </a:rPr>
              <a:t> та </a:t>
            </a:r>
            <a:r>
              <a:rPr lang="uk-UA" sz="4800" b="1" dirty="0" err="1" smtClean="0">
                <a:solidFill>
                  <a:srgbClr val="C00000"/>
                </a:solidFill>
                <a:latin typeface="+mn-lt"/>
              </a:rPr>
              <a:t>кібербулінг</a:t>
            </a:r>
            <a:r>
              <a:rPr lang="uk-UA" sz="4800" b="1" dirty="0" smtClean="0">
                <a:solidFill>
                  <a:srgbClr val="C00000"/>
                </a:solidFill>
                <a:latin typeface="+mn-lt"/>
              </a:rPr>
              <a:t> </a:t>
            </a:r>
            <a:br>
              <a:rPr lang="uk-UA" sz="4800" b="1" dirty="0" smtClean="0">
                <a:solidFill>
                  <a:srgbClr val="C00000"/>
                </a:solidFill>
                <a:latin typeface="+mn-lt"/>
              </a:rPr>
            </a:br>
            <a:r>
              <a:rPr lang="uk-UA" sz="4800" b="1" dirty="0" smtClean="0">
                <a:solidFill>
                  <a:srgbClr val="C00000"/>
                </a:solidFill>
                <a:latin typeface="+mn-lt"/>
              </a:rPr>
              <a:t>у підлітковому середовищі</a:t>
            </a:r>
            <a:r>
              <a:rPr lang="en-US" sz="48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en-US" sz="4800" b="1" dirty="0">
                <a:solidFill>
                  <a:srgbClr val="C00000"/>
                </a:solidFill>
                <a:latin typeface="+mn-lt"/>
              </a:rPr>
            </a:br>
            <a:r>
              <a:rPr lang="uk-UA" sz="1600" b="1" dirty="0" smtClean="0">
                <a:solidFill>
                  <a:srgbClr val="C00000"/>
                </a:solidFill>
                <a:latin typeface="+mn-lt"/>
              </a:rPr>
              <a:t>   </a:t>
            </a:r>
            <a:r>
              <a:rPr lang="uk-UA" sz="48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+mn-lt"/>
              </a:rPr>
            </a:br>
            <a:r>
              <a:rPr lang="uk-UA" sz="2800" b="1" dirty="0" smtClean="0">
                <a:solidFill>
                  <a:srgbClr val="C00000"/>
                </a:solidFill>
                <a:latin typeface="+mn-lt"/>
              </a:rPr>
              <a:t>За результатами </a:t>
            </a:r>
            <a:r>
              <a:rPr lang="uk-UA" sz="2800" b="1" dirty="0">
                <a:solidFill>
                  <a:srgbClr val="C00000"/>
                </a:solidFill>
                <a:latin typeface="+mn-lt"/>
              </a:rPr>
              <a:t>соціологічного </a:t>
            </a:r>
            <a:r>
              <a:rPr lang="uk-UA" sz="2800" b="1" dirty="0" smtClean="0">
                <a:solidFill>
                  <a:srgbClr val="C00000"/>
                </a:solidFill>
                <a:latin typeface="+mn-lt"/>
              </a:rPr>
              <a:t>дослідження </a:t>
            </a:r>
            <a:br>
              <a:rPr lang="uk-UA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uk-UA" sz="2800" b="1" dirty="0" smtClean="0">
                <a:solidFill>
                  <a:srgbClr val="C00000"/>
                </a:solidFill>
                <a:latin typeface="+mn-lt"/>
              </a:rPr>
              <a:t>в межах міжнародного проекту  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+mn-lt"/>
              </a:rPr>
            </a:br>
            <a:r>
              <a:rPr lang="uk-UA" sz="2800" b="1" dirty="0">
                <a:solidFill>
                  <a:srgbClr val="C00000"/>
                </a:solidFill>
                <a:latin typeface="+mn-lt"/>
              </a:rPr>
              <a:t>„Здоров’я та поведінкові орієнтації учнівської молоді (HBSC)”</a:t>
            </a:r>
            <a:r>
              <a:rPr lang="en-US" sz="3200" dirty="0">
                <a:solidFill>
                  <a:srgbClr val="C00000"/>
                </a:solidFill>
                <a:latin typeface="+mn-lt"/>
              </a:rPr>
              <a:t/>
            </a:r>
            <a:br>
              <a:rPr lang="en-US" sz="3200" dirty="0">
                <a:solidFill>
                  <a:srgbClr val="C00000"/>
                </a:solidFill>
                <a:latin typeface="+mn-lt"/>
              </a:rPr>
            </a:br>
            <a:endParaRPr lang="ru-RU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0571" y="4887192"/>
            <a:ext cx="11611429" cy="115076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uk-UA" sz="2000" b="1" dirty="0">
                <a:latin typeface="+mn-lt"/>
              </a:rPr>
              <a:t>Ольга Балакірєва</a:t>
            </a:r>
            <a:r>
              <a:rPr lang="uk-UA" sz="2000" dirty="0">
                <a:latin typeface="+mn-lt"/>
              </a:rPr>
              <a:t>, </a:t>
            </a:r>
            <a:r>
              <a:rPr lang="uk-UA" sz="2000" dirty="0" err="1">
                <a:latin typeface="+mn-lt"/>
              </a:rPr>
              <a:t>канд</a:t>
            </a:r>
            <a:r>
              <a:rPr lang="uk-UA" sz="2000" dirty="0">
                <a:latin typeface="+mn-lt"/>
              </a:rPr>
              <a:t>. </a:t>
            </a:r>
            <a:r>
              <a:rPr lang="uk-UA" sz="2000" dirty="0" err="1">
                <a:latin typeface="+mn-lt"/>
              </a:rPr>
              <a:t>соціол</a:t>
            </a:r>
            <a:r>
              <a:rPr lang="uk-UA" sz="2000" dirty="0">
                <a:latin typeface="+mn-lt"/>
              </a:rPr>
              <a:t>. наук, </a:t>
            </a:r>
            <a:r>
              <a:rPr lang="uk-UA" sz="2000" i="1" dirty="0" smtClean="0">
                <a:latin typeface="+mn-lt"/>
              </a:rPr>
              <a:t>завідувач </a:t>
            </a:r>
            <a:r>
              <a:rPr lang="uk-UA" sz="2000" i="1" dirty="0">
                <a:latin typeface="+mn-lt"/>
              </a:rPr>
              <a:t>відділу моніторингових досліджень соціально-економічних трансформацій ДУ “Інститут економіки та прогнозування НАН України”, </a:t>
            </a:r>
            <a:endParaRPr lang="uk-UA" sz="2000" i="1" dirty="0" smtClean="0">
              <a:latin typeface="+mn-lt"/>
            </a:endParaRPr>
          </a:p>
          <a:p>
            <a:pPr algn="l">
              <a:spcBef>
                <a:spcPts val="0"/>
              </a:spcBef>
            </a:pPr>
            <a:r>
              <a:rPr lang="uk-UA" sz="2000" i="1" dirty="0" smtClean="0">
                <a:latin typeface="+mn-lt"/>
              </a:rPr>
              <a:t>голова </a:t>
            </a:r>
            <a:r>
              <a:rPr lang="uk-UA" sz="2000" i="1" dirty="0">
                <a:latin typeface="+mn-lt"/>
              </a:rPr>
              <a:t>правління ГО “Український інститут соціальних досліджень імені Олександра Яременка”</a:t>
            </a:r>
            <a:r>
              <a:rPr lang="en-US" sz="2000" dirty="0">
                <a:latin typeface="+mn-lt"/>
              </a:rPr>
              <a:t> </a:t>
            </a:r>
            <a:endParaRPr lang="uk-UA" sz="2000" dirty="0">
              <a:latin typeface="+mn-lt"/>
            </a:endParaRPr>
          </a:p>
          <a:p>
            <a:pPr algn="l">
              <a:spcBef>
                <a:spcPts val="0"/>
              </a:spcBef>
            </a:pPr>
            <a:r>
              <a:rPr lang="uk-UA" sz="2000" b="1" dirty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71558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лютого 2019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р., м. Київ (Україна)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uisr_emblem_ne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2" y="246091"/>
            <a:ext cx="3902482" cy="123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769A57-906E-1C4D-8B34-76A162C51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1356" y="86999"/>
            <a:ext cx="1494532" cy="18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48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7F10B03-1C1F-E742-AD4B-BF9A5F16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53" y="192999"/>
            <a:ext cx="11824855" cy="150902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  <a:latin typeface="+mn-lt"/>
              </a:rPr>
              <a:t>БУЛІНГ: </a:t>
            </a:r>
            <a:r>
              <a:rPr lang="uk-UA" b="1" dirty="0">
                <a:latin typeface="+mn-lt"/>
              </a:rPr>
              <a:t>українські підлітки у порівнянні з підлітками  окремих європейських країн </a:t>
            </a:r>
            <a:r>
              <a:rPr lang="uk-UA" b="1" dirty="0" smtClean="0">
                <a:latin typeface="+mn-lt"/>
              </a:rPr>
              <a:t/>
            </a:r>
            <a:br>
              <a:rPr lang="uk-UA" b="1" dirty="0" smtClean="0">
                <a:latin typeface="+mn-lt"/>
              </a:rPr>
            </a:br>
            <a:r>
              <a:rPr lang="uk-UA" b="1" dirty="0" smtClean="0">
                <a:latin typeface="+mn-lt"/>
              </a:rPr>
              <a:t>(</a:t>
            </a:r>
            <a:r>
              <a:rPr lang="uk-UA" b="1" dirty="0">
                <a:latin typeface="+mn-lt"/>
              </a:rPr>
              <a:t>за даними 2014 р.)</a:t>
            </a:r>
            <a:endParaRPr lang="en-US" dirty="0">
              <a:latin typeface="+mn-lt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xmlns="" id="{CA93FD69-06E0-4A49-8DB3-59BF1BC1DCA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59726495"/>
              </p:ext>
            </p:extLst>
          </p:nvPr>
        </p:nvGraphicFramePr>
        <p:xfrm>
          <a:off x="242453" y="1702026"/>
          <a:ext cx="5777347" cy="4993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xmlns="" id="{115800B6-5EBD-E245-937F-74EE1CFB57E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9110961"/>
              </p:ext>
            </p:extLst>
          </p:nvPr>
        </p:nvGraphicFramePr>
        <p:xfrm>
          <a:off x="6172199" y="1717525"/>
          <a:ext cx="5895109" cy="499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81495" y="192999"/>
            <a:ext cx="161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  </a:t>
            </a:r>
            <a:r>
              <a:rPr lang="en-US" sz="2000" dirty="0" smtClean="0">
                <a:solidFill>
                  <a:srgbClr val="0070C0"/>
                </a:solidFill>
              </a:rPr>
              <a:t>HBSC</a:t>
            </a:r>
            <a:r>
              <a:rPr lang="uk-UA" sz="2000" dirty="0" smtClean="0">
                <a:solidFill>
                  <a:srgbClr val="0070C0"/>
                </a:solidFill>
              </a:rPr>
              <a:t> - 2014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1600" y="3585029"/>
            <a:ext cx="82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</a:t>
            </a:r>
            <a:r>
              <a:rPr lang="uk-UA" b="1" dirty="0" smtClean="0">
                <a:solidFill>
                  <a:srgbClr val="FF0000"/>
                </a:solidFill>
              </a:rPr>
              <a:t>,3%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2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C2C4F-14B5-DF43-8E4C-56722D35B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8534"/>
            <a:ext cx="12192000" cy="1048128"/>
          </a:xfrm>
        </p:spPr>
        <p:txBody>
          <a:bodyPr>
            <a:noAutofit/>
          </a:bodyPr>
          <a:lstStyle/>
          <a:p>
            <a:r>
              <a:rPr lang="uk-UA" sz="3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ЧАСТКА УЧНІВСЬКОЇ МОЛОДІ, ЯКА БУЛА ЗАЛУЧЕНА ДО БУЛІНГУ ПРОТЯГОМ ОСТАННІХ ДВОХ МІСЯЦІВ, ЗАЛЕЖНО ВІД МІСЦЯ НАВЧАННЯ</a:t>
            </a:r>
            <a:endParaRPr lang="en-US" sz="30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08BEEA-DD7B-EE42-BE59-C3D406B8D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31685"/>
            <a:ext cx="5157787" cy="524933"/>
          </a:xfrm>
        </p:spPr>
        <p:txBody>
          <a:bodyPr/>
          <a:lstStyle/>
          <a:p>
            <a:r>
              <a:rPr lang="uk-UA" dirty="0">
                <a:latin typeface="+mn-lt"/>
              </a:rPr>
              <a:t>«КРИВДНИКИ»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AB8EB1-1BC1-9B49-8140-5BD09C153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31686"/>
            <a:ext cx="5183188" cy="524933"/>
          </a:xfrm>
        </p:spPr>
        <p:txBody>
          <a:bodyPr/>
          <a:lstStyle/>
          <a:p>
            <a:r>
              <a:rPr lang="uk-UA" dirty="0">
                <a:latin typeface="+mn-lt"/>
              </a:rPr>
              <a:t>«ЖЕРТВИ»</a:t>
            </a:r>
            <a:endParaRPr lang="en-US" dirty="0">
              <a:latin typeface="+mn-lt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C40A061C-BCF3-3E4A-9290-5A6D13050D6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3451584"/>
              </p:ext>
            </p:extLst>
          </p:nvPr>
        </p:nvGraphicFramePr>
        <p:xfrm>
          <a:off x="0" y="1435704"/>
          <a:ext cx="5997575" cy="471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2FC4BE87-F052-3D41-AC75-63BDB69DE7B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91098640"/>
              </p:ext>
            </p:extLst>
          </p:nvPr>
        </p:nvGraphicFramePr>
        <p:xfrm>
          <a:off x="5997575" y="1698171"/>
          <a:ext cx="6574971" cy="4288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B2FD0E-8E1F-BE4C-B379-5BF055903487}"/>
              </a:ext>
            </a:extLst>
          </p:cNvPr>
          <p:cNvSpPr txBox="1"/>
          <p:nvPr/>
        </p:nvSpPr>
        <p:spPr>
          <a:xfrm>
            <a:off x="0" y="5563688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Серед</a:t>
            </a:r>
            <a:r>
              <a:rPr lang="ru-RU" sz="2800" dirty="0"/>
              <a:t> </a:t>
            </a:r>
            <a:r>
              <a:rPr lang="ru-RU" sz="2800" dirty="0" err="1"/>
              <a:t>усіх</a:t>
            </a:r>
            <a:r>
              <a:rPr lang="ru-RU" sz="2800" dirty="0"/>
              <a:t> </a:t>
            </a:r>
            <a:r>
              <a:rPr lang="ru-RU" sz="2800" dirty="0" err="1"/>
              <a:t>опитаних</a:t>
            </a:r>
            <a:r>
              <a:rPr lang="ru-RU" sz="2800" dirty="0"/>
              <a:t> </a:t>
            </a:r>
            <a:r>
              <a:rPr lang="ru-RU" sz="2800" dirty="0" err="1"/>
              <a:t>студентів</a:t>
            </a:r>
            <a:r>
              <a:rPr lang="ru-RU" sz="2800" dirty="0"/>
              <a:t> </a:t>
            </a:r>
            <a:r>
              <a:rPr lang="ru-RU" sz="2800" b="1" dirty="0"/>
              <a:t>ПТНЗ</a:t>
            </a:r>
            <a:r>
              <a:rPr lang="ru-RU" sz="2800" dirty="0"/>
              <a:t> у 2018 </a:t>
            </a:r>
            <a:r>
              <a:rPr lang="ru-RU" sz="2800" dirty="0" err="1"/>
              <a:t>році</a:t>
            </a:r>
            <a:r>
              <a:rPr lang="ru-RU" sz="2800" dirty="0"/>
              <a:t> практично </a:t>
            </a:r>
            <a:r>
              <a:rPr lang="ru-RU" sz="2800" b="1" dirty="0" err="1">
                <a:solidFill>
                  <a:srgbClr val="C00000"/>
                </a:solidFill>
              </a:rPr>
              <a:t>кожен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другий</a:t>
            </a:r>
            <a:r>
              <a:rPr lang="ru-RU" sz="2800" b="1" dirty="0">
                <a:solidFill>
                  <a:srgbClr val="C00000"/>
                </a:solidFill>
              </a:rPr>
              <a:t> (47%) </a:t>
            </a:r>
            <a:r>
              <a:rPr lang="ru-RU" sz="2800" dirty="0" err="1"/>
              <a:t>підтвердив</a:t>
            </a:r>
            <a:r>
              <a:rPr lang="ru-RU" sz="2800" dirty="0"/>
              <a:t> </a:t>
            </a:r>
            <a:r>
              <a:rPr lang="ru-RU" sz="2800" dirty="0" err="1"/>
              <a:t>власну</a:t>
            </a:r>
            <a:r>
              <a:rPr lang="ru-RU" sz="2800" dirty="0"/>
              <a:t> участь в </a:t>
            </a:r>
            <a:r>
              <a:rPr lang="ru-RU" sz="2800" dirty="0" smtClean="0"/>
              <a:t>образах/</a:t>
            </a:r>
            <a:r>
              <a:rPr lang="ru-RU" sz="2800" dirty="0" err="1" smtClean="0"/>
              <a:t>знущаннях</a:t>
            </a:r>
            <a:r>
              <a:rPr lang="ru-RU" sz="2800" dirty="0" smtClean="0"/>
              <a:t>/</a:t>
            </a:r>
            <a:r>
              <a:rPr lang="ru-RU" sz="2800" dirty="0" err="1" smtClean="0"/>
              <a:t>приниженнях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430164" y="6256185"/>
            <a:ext cx="161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  </a:t>
            </a:r>
            <a:r>
              <a:rPr lang="en-US" sz="2000" dirty="0" smtClean="0">
                <a:solidFill>
                  <a:srgbClr val="0070C0"/>
                </a:solidFill>
              </a:rPr>
              <a:t>HBSC</a:t>
            </a:r>
            <a:r>
              <a:rPr lang="uk-UA" sz="2000" dirty="0" smtClean="0">
                <a:solidFill>
                  <a:srgbClr val="0070C0"/>
                </a:solidFill>
              </a:rPr>
              <a:t> - 2018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8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513" y="188641"/>
            <a:ext cx="11332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>
                <a:solidFill>
                  <a:schemeClr val="accent2">
                    <a:lumMod val="75000"/>
                  </a:schemeClr>
                </a:solidFill>
              </a:rPr>
              <a:t>ЧАСТКА ПІДЛІТКІВ, ЗАЛУЧЕНИХ ДО БУЛІНГУ, ЗАЛЕЖНО ВІД РІВНЯ МАТЕРІАЛЬНОГО СТАНУ РОДИНИ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, %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6BA8F602-1FE7-6440-BAD2-CB410D6A6B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961376"/>
              </p:ext>
            </p:extLst>
          </p:nvPr>
        </p:nvGraphicFramePr>
        <p:xfrm>
          <a:off x="293914" y="1204304"/>
          <a:ext cx="11451772" cy="5272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3DCAE5-912A-6F43-9BC5-7E3BAEF73379}"/>
              </a:ext>
            </a:extLst>
          </p:cNvPr>
          <p:cNvSpPr txBox="1"/>
          <p:nvPr/>
        </p:nvSpPr>
        <p:spPr>
          <a:xfrm>
            <a:off x="6553200" y="1204304"/>
            <a:ext cx="5072743" cy="13849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dirty="0"/>
              <a:t>Зі зниженням матеріального стану родини, збільшується </a:t>
            </a:r>
            <a:r>
              <a:rPr lang="uk-UA" sz="2800" dirty="0" err="1"/>
              <a:t>залученість</a:t>
            </a:r>
            <a:r>
              <a:rPr lang="uk-UA" sz="2800" dirty="0"/>
              <a:t> підлітків до </a:t>
            </a:r>
            <a:r>
              <a:rPr lang="uk-UA" sz="2800" dirty="0" err="1"/>
              <a:t>булінгу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70164" y="6334917"/>
            <a:ext cx="161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  </a:t>
            </a:r>
            <a:r>
              <a:rPr lang="en-US" sz="2000" dirty="0" smtClean="0">
                <a:solidFill>
                  <a:srgbClr val="0070C0"/>
                </a:solidFill>
              </a:rPr>
              <a:t>HBSC</a:t>
            </a:r>
            <a:r>
              <a:rPr lang="uk-UA" sz="2000" dirty="0" smtClean="0">
                <a:solidFill>
                  <a:srgbClr val="0070C0"/>
                </a:solidFill>
              </a:rPr>
              <a:t> - 2018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61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xmlns="" id="{BA82F515-45EE-DC48-A893-F444DF8DE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748893"/>
              </p:ext>
            </p:extLst>
          </p:nvPr>
        </p:nvGraphicFramePr>
        <p:xfrm>
          <a:off x="361507" y="763865"/>
          <a:ext cx="11468985" cy="5547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10716">
                  <a:extLst>
                    <a:ext uri="{9D8B030D-6E8A-4147-A177-3AD203B41FA5}">
                      <a16:colId xmlns:a16="http://schemas.microsoft.com/office/drawing/2014/main" xmlns="" val="764718216"/>
                    </a:ext>
                  </a:extLst>
                </a:gridCol>
                <a:gridCol w="3149263">
                  <a:extLst>
                    <a:ext uri="{9D8B030D-6E8A-4147-A177-3AD203B41FA5}">
                      <a16:colId xmlns:a16="http://schemas.microsoft.com/office/drawing/2014/main" xmlns="" val="1509238134"/>
                    </a:ext>
                  </a:extLst>
                </a:gridCol>
                <a:gridCol w="3209006">
                  <a:extLst>
                    <a:ext uri="{9D8B030D-6E8A-4147-A177-3AD203B41FA5}">
                      <a16:colId xmlns:a16="http://schemas.microsoft.com/office/drawing/2014/main" xmlns="" val="3940203260"/>
                    </a:ext>
                  </a:extLst>
                </a:gridCol>
              </a:tblGrid>
              <a:tr h="135817">
                <a:tc>
                  <a:txBody>
                    <a:bodyPr/>
                    <a:lstStyle/>
                    <a:p>
                      <a:r>
                        <a:rPr lang="uk-UA" sz="1600" i="1" dirty="0" smtClean="0"/>
                        <a:t>Джерело: </a:t>
                      </a:r>
                    </a:p>
                    <a:p>
                      <a:r>
                        <a:rPr lang="en-US" sz="1600" i="1" dirty="0" smtClean="0"/>
                        <a:t>School violence and bullying: Global status and trends, drivers and consequences</a:t>
                      </a:r>
                      <a:r>
                        <a:rPr lang="uk-UA" sz="1600" i="1" dirty="0" smtClean="0"/>
                        <a:t> (ЮНЕСКО, 2018)</a:t>
                      </a:r>
                      <a:endParaRPr lang="ru-RU" sz="1600" i="1" dirty="0" smtClean="0"/>
                    </a:p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Підлітки, які </a:t>
                      </a:r>
                      <a:r>
                        <a:rPr lang="uk-UA" sz="2400" dirty="0" smtClean="0"/>
                        <a:t>БУЛИ ЖЕРТВАМИ </a:t>
                      </a:r>
                      <a:r>
                        <a:rPr lang="uk-UA" sz="2400" dirty="0" err="1"/>
                        <a:t>булінгу</a:t>
                      </a:r>
                      <a:r>
                        <a:rPr lang="uk-UA" sz="2400" dirty="0"/>
                        <a:t> інших протягом останніх 30 днів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Підлітки, які  </a:t>
                      </a:r>
                      <a:r>
                        <a:rPr lang="uk-UA" sz="2400" dirty="0" smtClean="0"/>
                        <a:t>НЕ БУЛИ ЖЕРТВАМИ </a:t>
                      </a:r>
                      <a:r>
                        <a:rPr lang="uk-UA" sz="2400" dirty="0" err="1"/>
                        <a:t>булінгу</a:t>
                      </a:r>
                      <a:r>
                        <a:rPr lang="uk-UA" sz="2400" dirty="0"/>
                        <a:t> інших протягом останніх 30 днів</a:t>
                      </a:r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8941547"/>
                  </a:ext>
                </a:extLst>
              </a:tr>
              <a:tr h="460861"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Почувався самотнім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18.3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8.2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9742684"/>
                  </a:ext>
                </a:extLst>
              </a:tr>
              <a:tr h="461493"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Так переживав(ла), що не міг(ла) спати вночі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17.2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7.0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263524"/>
                  </a:ext>
                </a:extLst>
              </a:tr>
              <a:tr h="461493"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Серйозно думав про скоєння самогубства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23.4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12</a:t>
                      </a:r>
                      <a:r>
                        <a:rPr lang="en-US" sz="2800" b="1" dirty="0"/>
                        <a:t>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9655989"/>
                  </a:ext>
                </a:extLst>
              </a:tr>
              <a:tr h="460861"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Куріння у даний час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19.7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8.6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779247"/>
                  </a:ext>
                </a:extLst>
              </a:tr>
              <a:tr h="460861"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Вживання алкоголю у даний час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30.3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18.6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9255629"/>
                  </a:ext>
                </a:extLst>
              </a:tr>
              <a:tr h="460861"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Вживання марихуани у даний час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7.9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3301505"/>
                  </a:ext>
                </a:extLst>
              </a:tr>
              <a:tr h="460861">
                <a:tc>
                  <a:txBody>
                    <a:bodyPr/>
                    <a:lstStyle/>
                    <a:p>
                      <a:pPr algn="l"/>
                      <a:r>
                        <a:rPr lang="uk-UA" sz="2000" dirty="0"/>
                        <a:t>Ранній сексуальний дебют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27.4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18.9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3905252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690FC9C-B904-D948-A94B-B69577A12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284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+mn-lt"/>
              </a:rPr>
              <a:t>ОЦІНКА СТАНУ ЗДОРОВ’Я ТА БЛАГОПОЛУЧЧЯ ПІДЛІТКІВ, 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E5340ED-CEDA-E948-89EE-462886990015}"/>
              </a:ext>
            </a:extLst>
          </p:cNvPr>
          <p:cNvSpPr txBox="1"/>
          <p:nvPr/>
        </p:nvSpPr>
        <p:spPr>
          <a:xfrm>
            <a:off x="2254102" y="6311225"/>
            <a:ext cx="921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</a:rPr>
              <a:t>За даними опитувань підлітків більше 100 країн (</a:t>
            </a:r>
            <a:r>
              <a:rPr lang="en-US" sz="2000" b="1" dirty="0">
                <a:solidFill>
                  <a:srgbClr val="C00000"/>
                </a:solidFill>
              </a:rPr>
              <a:t>GSHS (96</a:t>
            </a:r>
            <a:r>
              <a:rPr lang="uk-UA" sz="2000" b="1" dirty="0">
                <a:solidFill>
                  <a:srgbClr val="C00000"/>
                </a:solidFill>
              </a:rPr>
              <a:t> країн) </a:t>
            </a:r>
            <a:r>
              <a:rPr lang="en-US" sz="2000" b="1" dirty="0">
                <a:solidFill>
                  <a:srgbClr val="C00000"/>
                </a:solidFill>
              </a:rPr>
              <a:t> HBSC</a:t>
            </a:r>
            <a:r>
              <a:rPr lang="uk-UA" sz="2000" b="1" dirty="0">
                <a:solidFill>
                  <a:srgbClr val="C00000"/>
                </a:solidFill>
              </a:rPr>
              <a:t> (48 країн)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15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/>
          </a:bodyPr>
          <a:lstStyle/>
          <a:p>
            <a:pPr algn="ctr"/>
            <a:r>
              <a:rPr lang="uk-UA" sz="3000" b="1" dirty="0">
                <a:solidFill>
                  <a:srgbClr val="C00000"/>
                </a:solidFill>
                <a:latin typeface="+mn-lt"/>
              </a:rPr>
              <a:t>ОЦІНКА УЧНІВСЬКОЮ МОЛОДДЮ СТАНУ СВОГО ЗДОРОВ’Я, %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xmlns="" id="{F9F14AA6-F7D1-9149-B922-42C5797C437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000125"/>
          <a:ext cx="10515600" cy="413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1EF780-172D-454F-A4C0-6EB3187D0A72}"/>
              </a:ext>
            </a:extLst>
          </p:cNvPr>
          <p:cNvSpPr txBox="1"/>
          <p:nvPr/>
        </p:nvSpPr>
        <p:spPr>
          <a:xfrm>
            <a:off x="371529" y="5486400"/>
            <a:ext cx="11448942" cy="95410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err="1"/>
              <a:t>Серед</a:t>
            </a:r>
            <a:r>
              <a:rPr lang="ru-RU" sz="2800" dirty="0"/>
              <a:t> </a:t>
            </a:r>
            <a:r>
              <a:rPr lang="ru-RU" sz="2800" dirty="0" err="1"/>
              <a:t>усіх</a:t>
            </a:r>
            <a:r>
              <a:rPr lang="ru-RU" sz="2800" dirty="0"/>
              <a:t> </a:t>
            </a:r>
            <a:r>
              <a:rPr lang="ru-RU" sz="2800" dirty="0" err="1"/>
              <a:t>опитаних</a:t>
            </a:r>
            <a:r>
              <a:rPr lang="ru-RU" sz="2800" dirty="0"/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кожна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четверта</a:t>
            </a:r>
            <a:r>
              <a:rPr lang="ru-RU" sz="2800" dirty="0"/>
              <a:t> </a:t>
            </a:r>
            <a:r>
              <a:rPr lang="ru-RU" sz="2800" dirty="0" err="1"/>
              <a:t>опитана</a:t>
            </a:r>
            <a:r>
              <a:rPr lang="ru-RU" sz="2800" dirty="0"/>
              <a:t> </a:t>
            </a:r>
            <a:r>
              <a:rPr lang="ru-RU" sz="2800" dirty="0" err="1"/>
              <a:t>дівчина</a:t>
            </a:r>
            <a:r>
              <a:rPr lang="ru-RU" sz="2800" dirty="0"/>
              <a:t> (25%) </a:t>
            </a:r>
            <a:r>
              <a:rPr lang="ru-RU" sz="2800" dirty="0" err="1"/>
              <a:t>оцінила</a:t>
            </a:r>
            <a:r>
              <a:rPr lang="ru-RU" sz="2800" dirty="0"/>
              <a:t> </a:t>
            </a:r>
            <a:r>
              <a:rPr lang="ru-RU" sz="2800" dirty="0" err="1"/>
              <a:t>своє</a:t>
            </a:r>
            <a:r>
              <a:rPr lang="ru-RU" sz="2800" dirty="0"/>
              <a:t> </a:t>
            </a:r>
            <a:r>
              <a:rPr lang="ru-RU" sz="2800" dirty="0" err="1"/>
              <a:t>здоров’я</a:t>
            </a:r>
            <a:r>
              <a:rPr lang="ru-RU" sz="2800" dirty="0"/>
              <a:t> як «</a:t>
            </a:r>
            <a:r>
              <a:rPr lang="ru-RU" sz="2800" dirty="0" err="1"/>
              <a:t>погане</a:t>
            </a:r>
            <a:r>
              <a:rPr lang="ru-RU" sz="2800" dirty="0"/>
              <a:t>» </a:t>
            </a:r>
            <a:r>
              <a:rPr lang="ru-RU" sz="2800" dirty="0" err="1"/>
              <a:t>або</a:t>
            </a:r>
            <a:r>
              <a:rPr lang="ru-RU" sz="2800" dirty="0"/>
              <a:t> «</a:t>
            </a:r>
            <a:r>
              <a:rPr lang="ru-RU" sz="2800" dirty="0" err="1"/>
              <a:t>дуже</a:t>
            </a:r>
            <a:r>
              <a:rPr lang="ru-RU" sz="2800" dirty="0"/>
              <a:t> </a:t>
            </a:r>
            <a:r>
              <a:rPr lang="ru-RU" sz="2800" dirty="0" err="1"/>
              <a:t>погане</a:t>
            </a:r>
            <a:r>
              <a:rPr lang="ru-RU" sz="2800" dirty="0" smtClean="0"/>
              <a:t>» (</a:t>
            </a:r>
            <a:r>
              <a:rPr lang="uk-UA" sz="2800" i="1" dirty="0" smtClean="0">
                <a:solidFill>
                  <a:schemeClr val="accent1"/>
                </a:solidFill>
              </a:rPr>
              <a:t>Україна, </a:t>
            </a:r>
            <a:r>
              <a:rPr lang="en-US" sz="2800" i="1" dirty="0" smtClean="0">
                <a:solidFill>
                  <a:schemeClr val="accent1"/>
                </a:solidFill>
              </a:rPr>
              <a:t>HBSC</a:t>
            </a:r>
            <a:r>
              <a:rPr lang="uk-UA" sz="2800" i="1" dirty="0" smtClean="0">
                <a:solidFill>
                  <a:schemeClr val="accent1"/>
                </a:solidFill>
              </a:rPr>
              <a:t>-2018</a:t>
            </a:r>
            <a:r>
              <a:rPr lang="uk-UA" sz="2800" dirty="0" smtClean="0"/>
              <a:t>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136570" y="4180115"/>
            <a:ext cx="13498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51599" y="4140593"/>
            <a:ext cx="17925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376227" y="4158344"/>
            <a:ext cx="13498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60800" y="4158344"/>
            <a:ext cx="194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Посереднє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865258" y="4126079"/>
            <a:ext cx="1233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Погане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093201" y="4164726"/>
            <a:ext cx="1966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Дуже  погане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21454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11569700" cy="61277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000" b="1" dirty="0">
                <a:solidFill>
                  <a:srgbClr val="C00000"/>
                </a:solidFill>
                <a:latin typeface="+mn-lt"/>
              </a:rPr>
              <a:t>СТАВЛЕННЯ УЧНІВСЬКОЇ МОЛОДІ ДО СВОГО НАВЧАЛЬНОГО ЗАКЛАДУ, %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xmlns="" id="{876DFDA4-549C-BC47-9DF6-24BA770B46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559173"/>
              </p:ext>
            </p:extLst>
          </p:nvPr>
        </p:nvGraphicFramePr>
        <p:xfrm>
          <a:off x="266700" y="1114425"/>
          <a:ext cx="11569700" cy="438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281990-882E-3D47-BE26-54CD27E36726}"/>
              </a:ext>
            </a:extLst>
          </p:cNvPr>
          <p:cNvSpPr txBox="1"/>
          <p:nvPr/>
        </p:nvSpPr>
        <p:spPr>
          <a:xfrm>
            <a:off x="480447" y="5499100"/>
            <a:ext cx="11711553" cy="107721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/>
              <a:t>Переважній більшості усіх опитаних підлітків </a:t>
            </a:r>
            <a:r>
              <a:rPr lang="uk-UA" sz="3200" b="1" dirty="0">
                <a:solidFill>
                  <a:srgbClr val="C00000"/>
                </a:solidFill>
              </a:rPr>
              <a:t>(81.5%)</a:t>
            </a:r>
            <a:r>
              <a:rPr lang="uk-UA" sz="3200" dirty="0"/>
              <a:t> подобається їх навчальний заклад</a:t>
            </a:r>
            <a:endParaRPr lang="en-US" sz="3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A6D4B053-6BE0-D348-BAF9-1155496C24A8}"/>
              </a:ext>
            </a:extLst>
          </p:cNvPr>
          <p:cNvCxnSpPr>
            <a:cxnSpLocks/>
          </p:cNvCxnSpPr>
          <p:nvPr/>
        </p:nvCxnSpPr>
        <p:spPr>
          <a:xfrm flipV="1">
            <a:off x="7067227" y="1720311"/>
            <a:ext cx="1053885" cy="15181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164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184" y="2607417"/>
            <a:ext cx="5181600" cy="83336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+mn-lt"/>
              </a:rPr>
              <a:t>Скільки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+mn-lt"/>
              </a:rPr>
              <a:t>днів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+mn-lt"/>
              </a:rPr>
              <a:t>ти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+mn-lt"/>
              </a:rPr>
              <a:t>вживав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(ла) </a:t>
            </a:r>
            <a:r>
              <a:rPr lang="ru-RU" sz="2000" b="1" dirty="0" err="1">
                <a:solidFill>
                  <a:srgbClr val="C00000"/>
                </a:solidFill>
                <a:latin typeface="+mn-lt"/>
              </a:rPr>
              <a:t>алкогольні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+mn-lt"/>
              </a:rPr>
              <a:t>напої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 (</a:t>
            </a:r>
            <a:r>
              <a:rPr lang="ru-RU" sz="2000" b="1" dirty="0" err="1">
                <a:solidFill>
                  <a:srgbClr val="C00000"/>
                </a:solidFill>
                <a:latin typeface="+mn-lt"/>
              </a:rPr>
              <a:t>якщо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+mn-lt"/>
              </a:rPr>
              <a:t>таке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+mn-lt"/>
              </a:rPr>
              <a:t>траплялося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) </a:t>
            </a:r>
            <a:r>
              <a:rPr lang="ru-RU" sz="2000" b="1" dirty="0" err="1">
                <a:solidFill>
                  <a:srgbClr val="C00000"/>
                </a:solidFill>
                <a:latin typeface="+mn-lt"/>
              </a:rPr>
              <a:t>упродовж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+mn-lt"/>
              </a:rPr>
              <a:t>життя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?</a:t>
            </a: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xmlns="" id="{C4AE83D1-431F-824B-AA99-12FB23B055C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318494"/>
              </p:ext>
            </p:extLst>
          </p:nvPr>
        </p:nvGraphicFramePr>
        <p:xfrm>
          <a:off x="119742" y="3483428"/>
          <a:ext cx="5780315" cy="3294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05550" y="2607417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</a:rPr>
              <a:t>Скільки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днів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ти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вживав</a:t>
            </a:r>
            <a:r>
              <a:rPr lang="ru-RU" sz="2000" b="1" dirty="0">
                <a:solidFill>
                  <a:srgbClr val="C00000"/>
                </a:solidFill>
              </a:rPr>
              <a:t>(ла) </a:t>
            </a:r>
            <a:r>
              <a:rPr lang="ru-RU" sz="2000" b="1" dirty="0" err="1">
                <a:solidFill>
                  <a:srgbClr val="C00000"/>
                </a:solidFill>
              </a:rPr>
              <a:t>алкогольні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напої</a:t>
            </a:r>
            <a:r>
              <a:rPr lang="ru-RU" sz="2000" b="1" dirty="0">
                <a:solidFill>
                  <a:srgbClr val="C00000"/>
                </a:solidFill>
              </a:rPr>
              <a:t> (</a:t>
            </a:r>
            <a:r>
              <a:rPr lang="ru-RU" sz="2000" b="1" dirty="0" err="1">
                <a:solidFill>
                  <a:srgbClr val="C00000"/>
                </a:solidFill>
              </a:rPr>
              <a:t>якщо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таке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траплялося</a:t>
            </a:r>
            <a:r>
              <a:rPr lang="ru-RU" sz="2000" b="1" dirty="0">
                <a:solidFill>
                  <a:srgbClr val="C00000"/>
                </a:solidFill>
              </a:rPr>
              <a:t>) за </a:t>
            </a:r>
            <a:r>
              <a:rPr lang="ru-RU" sz="2000" b="1" dirty="0" err="1">
                <a:solidFill>
                  <a:srgbClr val="C00000"/>
                </a:solidFill>
              </a:rPr>
              <a:t>останні</a:t>
            </a:r>
            <a:r>
              <a:rPr lang="ru-RU" sz="2000" b="1" dirty="0">
                <a:solidFill>
                  <a:srgbClr val="C00000"/>
                </a:solidFill>
              </a:rPr>
              <a:t> 30 </a:t>
            </a:r>
            <a:r>
              <a:rPr lang="ru-RU" sz="2000" b="1" dirty="0" err="1">
                <a:solidFill>
                  <a:srgbClr val="C00000"/>
                </a:solidFill>
              </a:rPr>
              <a:t>днів</a:t>
            </a:r>
            <a:r>
              <a:rPr lang="ru-RU" sz="2000" b="1" dirty="0">
                <a:solidFill>
                  <a:srgbClr val="C00000"/>
                </a:solidFill>
              </a:rPr>
              <a:t>?</a:t>
            </a:r>
          </a:p>
        </p:txBody>
      </p:sp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xmlns="" id="{92869853-1254-2C4B-B46D-8EC5C7F7328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7540393"/>
              </p:ext>
            </p:extLst>
          </p:nvPr>
        </p:nvGraphicFramePr>
        <p:xfrm>
          <a:off x="6019800" y="3315303"/>
          <a:ext cx="5753100" cy="346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067EB028-FB6A-3842-A181-C69106AF82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623376"/>
              </p:ext>
            </p:extLst>
          </p:nvPr>
        </p:nvGraphicFramePr>
        <p:xfrm>
          <a:off x="394607" y="293914"/>
          <a:ext cx="11092543" cy="2188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AutoShape 5">
            <a:extLst>
              <a:ext uri="{FF2B5EF4-FFF2-40B4-BE49-F238E27FC236}">
                <a16:creationId xmlns:a16="http://schemas.microsoft.com/office/drawing/2014/main" xmlns="" id="{BF57D1D4-DD3F-9D47-B0AD-7B39A6D8802B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0" y="36342"/>
            <a:ext cx="10021069" cy="515144"/>
          </a:xfrm>
          <a:prstGeom prst="roundRect">
            <a:avLst>
              <a:gd name="adj" fmla="val 9106"/>
            </a:avLst>
          </a:prstGeom>
          <a:noFill/>
          <a:ln w="38100" cmpd="dbl">
            <a:noFill/>
            <a:round/>
            <a:headEnd/>
            <a:tailEnd/>
          </a:ln>
          <a:extLst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000" b="1">
                <a:solidFill>
                  <a:srgbClr val="C00000"/>
                </a:solidFill>
                <a:latin typeface="Candara" panose="020E0502030303020204" pitchFamily="34" charset="0"/>
                <a:cs typeface="Calibri" pitchFamily="34" charset="0"/>
              </a:rPr>
              <a:t>Наявний досвід</a:t>
            </a:r>
            <a:r>
              <a:rPr lang="en-US" sz="4000" b="1">
                <a:solidFill>
                  <a:srgbClr val="C00000"/>
                </a:solidFill>
                <a:latin typeface="Candara" panose="020E0502030303020204" pitchFamily="34" charset="0"/>
                <a:cs typeface="Calibri" pitchFamily="34" charset="0"/>
              </a:rPr>
              <a:t> </a:t>
            </a:r>
            <a:endParaRPr lang="en-US" sz="40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75851" y="36342"/>
            <a:ext cx="161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  </a:t>
            </a:r>
            <a:r>
              <a:rPr lang="en-US" sz="2000" dirty="0" smtClean="0">
                <a:solidFill>
                  <a:srgbClr val="0070C0"/>
                </a:solidFill>
              </a:rPr>
              <a:t>HBSC</a:t>
            </a:r>
            <a:r>
              <a:rPr lang="uk-UA" sz="2000" dirty="0" smtClean="0">
                <a:solidFill>
                  <a:srgbClr val="0070C0"/>
                </a:solidFill>
              </a:rPr>
              <a:t> - 2018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69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3908EDF-8F46-F145-A587-30DFC62B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69211"/>
            <a:ext cx="3929743" cy="1325563"/>
          </a:xfrm>
        </p:spPr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C00000"/>
                </a:solidFill>
                <a:latin typeface="+mn-lt"/>
              </a:rPr>
              <a:t>Кібербулінг</a:t>
            </a:r>
            <a:endParaRPr lang="en-US" sz="4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A170FB-4D55-7D45-8ECC-AC22CD9E1AA7}"/>
              </a:ext>
            </a:extLst>
          </p:cNvPr>
          <p:cNvSpPr txBox="1"/>
          <p:nvPr/>
        </p:nvSpPr>
        <p:spPr>
          <a:xfrm>
            <a:off x="3628571" y="27102"/>
            <a:ext cx="8285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err="1"/>
              <a:t>Кібербулінг</a:t>
            </a:r>
            <a:r>
              <a:rPr lang="uk-UA" sz="2000" b="1" dirty="0"/>
              <a:t> зазвичай визначають як систематичне цілеспрямоване відправлення агресивних повідомлень з електронних носіїв (наприклад, по електронній пошті, в блогах, миттєвих і текстових повідомленнях) на адресу будь-якої особи, якій непросто себе захистити.</a:t>
            </a:r>
            <a:r>
              <a:rPr lang="en-US" sz="2000" b="1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72C6049-49E3-284B-9342-D5757B89AAD0}"/>
              </a:ext>
            </a:extLst>
          </p:cNvPr>
          <p:cNvSpPr/>
          <p:nvPr/>
        </p:nvSpPr>
        <p:spPr>
          <a:xfrm>
            <a:off x="65170" y="1599938"/>
            <a:ext cx="580759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/>
              <a:t>Упродовж</a:t>
            </a:r>
            <a:r>
              <a:rPr lang="en-US" sz="1600" b="1" dirty="0"/>
              <a:t> </a:t>
            </a:r>
            <a:r>
              <a:rPr lang="en-US" sz="1600" b="1" dirty="0" err="1"/>
              <a:t>останніх</a:t>
            </a:r>
            <a:r>
              <a:rPr lang="en-US" sz="1600" b="1" dirty="0"/>
              <a:t> </a:t>
            </a:r>
            <a:r>
              <a:rPr lang="en-US" sz="1600" b="1" dirty="0" err="1"/>
              <a:t>кількох</a:t>
            </a:r>
            <a:r>
              <a:rPr lang="en-US" sz="1600" b="1" dirty="0"/>
              <a:t> </a:t>
            </a:r>
            <a:r>
              <a:rPr lang="en-US" sz="1600" b="1" dirty="0" err="1"/>
              <a:t>місяців</a:t>
            </a:r>
            <a:r>
              <a:rPr lang="en-US" sz="1600" b="1" dirty="0"/>
              <a:t> </a:t>
            </a:r>
            <a:endParaRPr lang="uk-UA" sz="1600" b="1" dirty="0"/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як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часто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брав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ла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участь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ображаннях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принижуваннях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endParaRPr lang="uk-UA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знущаннях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он-лайн</a:t>
            </a:r>
            <a:r>
              <a:rPr lang="en-US" sz="1600" b="1" dirty="0"/>
              <a:t>?</a:t>
            </a:r>
            <a:endParaRPr lang="uk-UA" sz="1600" b="1" dirty="0"/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uk-UA" b="1" dirty="0"/>
              <a:t> (% серед усіх опитаних)</a:t>
            </a:r>
            <a:endParaRPr lang="ru-RU" b="1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xmlns="" id="{8879EBC2-73EC-D642-8A83-C84932202DF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0562493"/>
              </p:ext>
            </p:extLst>
          </p:nvPr>
        </p:nvGraphicFramePr>
        <p:xfrm>
          <a:off x="65170" y="2506662"/>
          <a:ext cx="547664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xmlns="" id="{67F9D439-6514-4347-ABC8-57BB4EF9A82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486866"/>
              </p:ext>
            </p:extLst>
          </p:nvPr>
        </p:nvGraphicFramePr>
        <p:xfrm>
          <a:off x="6291943" y="2326367"/>
          <a:ext cx="559525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F87D96-040A-A246-99C3-C840FE8B270E}"/>
              </a:ext>
            </a:extLst>
          </p:cNvPr>
          <p:cNvSpPr txBox="1"/>
          <p:nvPr/>
        </p:nvSpPr>
        <p:spPr>
          <a:xfrm>
            <a:off x="3810918" y="3679371"/>
            <a:ext cx="1763485" cy="180702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21,1% </a:t>
            </a:r>
            <a:r>
              <a:rPr lang="ru-RU" dirty="0">
                <a:solidFill>
                  <a:srgbClr val="C00000"/>
                </a:solidFill>
              </a:rPr>
              <a:t>- брали участь в образах,  </a:t>
            </a:r>
            <a:r>
              <a:rPr lang="ru-RU" dirty="0" err="1">
                <a:solidFill>
                  <a:srgbClr val="C00000"/>
                </a:solidFill>
              </a:rPr>
              <a:t>знущаннях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приниженнях</a:t>
            </a:r>
            <a:r>
              <a:rPr lang="ru-RU" dirty="0">
                <a:solidFill>
                  <a:srgbClr val="C00000"/>
                </a:solidFill>
              </a:rPr>
              <a:t>  </a:t>
            </a:r>
            <a:r>
              <a:rPr lang="ru-RU" dirty="0" err="1">
                <a:solidFill>
                  <a:srgbClr val="C00000"/>
                </a:solidFill>
              </a:rPr>
              <a:t>інших</a:t>
            </a:r>
            <a:r>
              <a:rPr lang="ru-RU" dirty="0">
                <a:solidFill>
                  <a:srgbClr val="C00000"/>
                </a:solidFill>
              </a:rPr>
              <a:t> онлайн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5D968A2-CDF6-F64E-8A3C-268A4FE1FBB0}"/>
              </a:ext>
            </a:extLst>
          </p:cNvPr>
          <p:cNvSpPr/>
          <p:nvPr/>
        </p:nvSpPr>
        <p:spPr>
          <a:xfrm>
            <a:off x="5679583" y="1525101"/>
            <a:ext cx="63364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/>
              <a:t>Упродовж</a:t>
            </a:r>
            <a:r>
              <a:rPr lang="en-US" sz="1600" b="1" dirty="0"/>
              <a:t> </a:t>
            </a:r>
            <a:r>
              <a:rPr lang="en-US" sz="1600" b="1" dirty="0" err="1"/>
              <a:t>останніх</a:t>
            </a:r>
            <a:r>
              <a:rPr lang="en-US" sz="1600" b="1" dirty="0"/>
              <a:t> </a:t>
            </a:r>
            <a:r>
              <a:rPr lang="en-US" sz="1600" b="1" dirty="0" err="1"/>
              <a:t>кількох</a:t>
            </a:r>
            <a:r>
              <a:rPr lang="en-US" sz="1600" b="1" dirty="0"/>
              <a:t> </a:t>
            </a:r>
            <a:r>
              <a:rPr lang="en-US" sz="1600" b="1" dirty="0" err="1"/>
              <a:t>місяців</a:t>
            </a:r>
            <a:r>
              <a:rPr lang="en-US" sz="1600" b="1" dirty="0"/>
              <a:t> </a:t>
            </a:r>
            <a:endParaRPr lang="uk-UA" sz="1600" b="1" dirty="0"/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як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часто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тебе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обража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ли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принижува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ли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endParaRPr lang="uk-UA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нуща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лися над тобой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он-лайн</a:t>
            </a:r>
            <a:r>
              <a:rPr lang="en-US" sz="1600" b="1" dirty="0"/>
              <a:t>?</a:t>
            </a:r>
            <a:endParaRPr lang="uk-UA" sz="1600" b="1" dirty="0"/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/>
              <a:t> (% серед усіх опитаних)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30164" y="6256185"/>
            <a:ext cx="161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  </a:t>
            </a:r>
            <a:r>
              <a:rPr lang="en-US" sz="2000" dirty="0" smtClean="0">
                <a:solidFill>
                  <a:srgbClr val="0070C0"/>
                </a:solidFill>
              </a:rPr>
              <a:t>HBSC</a:t>
            </a:r>
            <a:r>
              <a:rPr lang="uk-UA" sz="2000" dirty="0" smtClean="0">
                <a:solidFill>
                  <a:srgbClr val="0070C0"/>
                </a:solidFill>
              </a:rPr>
              <a:t> - 2018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96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3339" y="95737"/>
            <a:ext cx="11551840" cy="714028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+mn-lt"/>
                <a:cs typeface="Cambria"/>
              </a:rPr>
              <a:t>Інтернет залежність</a:t>
            </a:r>
            <a:r>
              <a:rPr lang="en-US" sz="3600" b="1" dirty="0">
                <a:solidFill>
                  <a:srgbClr val="C00000"/>
                </a:solidFill>
                <a:latin typeface="+mn-lt"/>
                <a:cs typeface="Cambria"/>
              </a:rPr>
              <a:t>*</a:t>
            </a:r>
            <a:endParaRPr lang="uk-UA" sz="3600" dirty="0">
              <a:solidFill>
                <a:srgbClr val="C00000"/>
              </a:solidFill>
              <a:latin typeface="+mn-lt"/>
              <a:cs typeface="Cambria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673787" y="836712"/>
          <a:ext cx="10849205" cy="2926656"/>
        </p:xfrm>
        <a:graphic>
          <a:graphicData uri="http://schemas.openxmlformats.org/drawingml/2006/table">
            <a:tbl>
              <a:tblPr firstRow="1" firstCol="1" bandRow="1"/>
              <a:tblGrid>
                <a:gridCol w="6425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5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06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77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92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556" marR="12355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Хлопці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556" marR="1235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Дівчата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556" marR="1235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Разом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556" marR="1235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Інтернет - залежність відсутня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556" marR="123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10,9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556" marR="123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6,1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556" marR="123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8,4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556" marR="123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Помірна Інтернет-залежність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556" marR="123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79,3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556" marR="123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82,5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556" marR="123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81,0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556" marR="123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6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Сильна Інтернет - залежність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556" marR="123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9,8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556" marR="123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11,4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556" marR="123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10,6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556" marR="123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47012" y="3861048"/>
            <a:ext cx="10657184" cy="64807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i="1" dirty="0">
                <a:solidFill>
                  <a:schemeClr val="tx1"/>
                </a:solidFill>
                <a:latin typeface="+mn-lt"/>
                <a:cs typeface="Cambria"/>
              </a:rPr>
              <a:t>*</a:t>
            </a:r>
            <a:r>
              <a:rPr lang="ru-RU" i="1" dirty="0">
                <a:solidFill>
                  <a:schemeClr val="tx1"/>
                </a:solidFill>
                <a:latin typeface="+mn-lt"/>
                <a:cs typeface="Cambria"/>
              </a:rPr>
              <a:t>І</a:t>
            </a:r>
            <a:r>
              <a:rPr lang="uk-UA" i="1" dirty="0">
                <a:solidFill>
                  <a:schemeClr val="tx1"/>
                </a:solidFill>
                <a:latin typeface="+mn-lt"/>
                <a:cs typeface="Cambria"/>
              </a:rPr>
              <a:t>нтегральний показник, розрахований на основі 14 тверджень – шкали вимірювання</a:t>
            </a:r>
            <a:r>
              <a:rPr lang="ru-RU" i="1" dirty="0">
                <a:solidFill>
                  <a:schemeClr val="tx1"/>
                </a:solidFill>
                <a:latin typeface="+mn-lt"/>
                <a:cs typeface="Cambria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n-lt"/>
                <a:cs typeface="Cambria"/>
              </a:rPr>
              <a:t>Інтернет</a:t>
            </a:r>
            <a:r>
              <a:rPr lang="ru-RU" i="1" dirty="0">
                <a:solidFill>
                  <a:schemeClr val="tx1"/>
                </a:solidFill>
                <a:latin typeface="+mn-lt"/>
                <a:cs typeface="Cambria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n-lt"/>
                <a:cs typeface="Cambria"/>
              </a:rPr>
              <a:t>залежності</a:t>
            </a:r>
            <a:r>
              <a:rPr lang="ru-RU" i="1" dirty="0">
                <a:solidFill>
                  <a:schemeClr val="tx1"/>
                </a:solidFill>
                <a:latin typeface="+mn-lt"/>
                <a:cs typeface="Cambria"/>
              </a:rPr>
              <a:t> </a:t>
            </a:r>
            <a:r>
              <a:rPr lang="en-US" b="1" i="1" dirty="0">
                <a:solidFill>
                  <a:schemeClr val="tx1"/>
                </a:solidFill>
                <a:latin typeface="+mn-lt"/>
                <a:cs typeface="Cambria"/>
              </a:rPr>
              <a:t>CIUS  </a:t>
            </a:r>
            <a:r>
              <a:rPr lang="en-US" i="1" dirty="0">
                <a:solidFill>
                  <a:schemeClr val="tx1"/>
                </a:solidFill>
                <a:latin typeface="+mn-lt"/>
                <a:cs typeface="Cambria"/>
              </a:rPr>
              <a:t>(The Compulsive Internet Use Scale)</a:t>
            </a:r>
            <a:endParaRPr lang="ru-RU" i="1" dirty="0">
              <a:solidFill>
                <a:schemeClr val="tx1"/>
              </a:solidFill>
              <a:latin typeface="+mn-lt"/>
              <a:cs typeface="Cambr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339" y="1146637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Показник Інтернет - залежності серед 15-16 річних, % за статтю</a:t>
            </a:r>
            <a:endParaRPr lang="ru-RU" sz="2000" dirty="0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86791" y="4581128"/>
            <a:ext cx="5472608" cy="1656184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i="1" dirty="0" err="1">
                <a:solidFill>
                  <a:srgbClr val="000000"/>
                </a:solidFill>
              </a:rPr>
              <a:t>Кожен</a:t>
            </a:r>
            <a:r>
              <a:rPr lang="ru-RU" altLang="ru-RU" sz="2400" b="1" i="1" dirty="0">
                <a:solidFill>
                  <a:srgbClr val="000000"/>
                </a:solidFill>
              </a:rPr>
              <a:t> </a:t>
            </a:r>
            <a:r>
              <a:rPr lang="ru-RU" altLang="ru-RU" sz="2400" b="1" i="1" dirty="0" err="1">
                <a:solidFill>
                  <a:srgbClr val="000000"/>
                </a:solidFill>
              </a:rPr>
              <a:t>третій</a:t>
            </a:r>
            <a:r>
              <a:rPr lang="ru-RU" altLang="ru-RU" sz="2400" b="1" i="1" dirty="0">
                <a:solidFill>
                  <a:srgbClr val="000000"/>
                </a:solidFill>
              </a:rPr>
              <a:t> </a:t>
            </a:r>
            <a:r>
              <a:rPr lang="ru-RU" altLang="ru-RU" sz="2400" b="1" dirty="0" err="1">
                <a:solidFill>
                  <a:srgbClr val="000000"/>
                </a:solidFill>
              </a:rPr>
              <a:t>підліток</a:t>
            </a:r>
            <a:r>
              <a:rPr lang="ru-RU" altLang="ru-RU" sz="2400" b="1" dirty="0">
                <a:solidFill>
                  <a:srgbClr val="000000"/>
                </a:solidFill>
              </a:rPr>
              <a:t> проводить </a:t>
            </a:r>
            <a:r>
              <a:rPr lang="ru-RU" altLang="ru-RU" sz="2400" b="1" dirty="0" err="1">
                <a:solidFill>
                  <a:srgbClr val="000000"/>
                </a:solidFill>
              </a:rPr>
              <a:t>більше</a:t>
            </a:r>
            <a:r>
              <a:rPr lang="ru-RU" altLang="ru-RU" sz="2400" b="1" dirty="0">
                <a:solidFill>
                  <a:srgbClr val="000000"/>
                </a:solidFill>
              </a:rPr>
              <a:t> 4-х годин в </a:t>
            </a:r>
            <a:r>
              <a:rPr lang="ru-RU" altLang="ru-RU" sz="2400" b="1" dirty="0" err="1">
                <a:solidFill>
                  <a:srgbClr val="000000"/>
                </a:solidFill>
              </a:rPr>
              <a:t>Інтернеті</a:t>
            </a:r>
            <a:r>
              <a:rPr lang="ru-RU" altLang="ru-RU" sz="2400" b="1" dirty="0">
                <a:solidFill>
                  <a:srgbClr val="000000"/>
                </a:solidFill>
              </a:rPr>
              <a:t> у </a:t>
            </a:r>
            <a:r>
              <a:rPr lang="ru-RU" altLang="ru-RU" sz="2400" b="1" dirty="0" err="1">
                <a:solidFill>
                  <a:srgbClr val="000000"/>
                </a:solidFill>
              </a:rPr>
              <a:t>робочий</a:t>
            </a:r>
            <a:r>
              <a:rPr lang="ru-RU" altLang="ru-RU" sz="2400" b="1" dirty="0">
                <a:solidFill>
                  <a:srgbClr val="000000"/>
                </a:solidFill>
              </a:rPr>
              <a:t> день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6192011" y="4437112"/>
            <a:ext cx="5747296" cy="223224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400" u="sng" dirty="0">
                <a:solidFill>
                  <a:srgbClr val="000000"/>
                </a:solidFill>
              </a:rPr>
              <a:t>У </a:t>
            </a:r>
            <a:r>
              <a:rPr lang="ru-RU" altLang="ru-RU" sz="2400" u="sng" dirty="0" err="1">
                <a:solidFill>
                  <a:srgbClr val="000000"/>
                </a:solidFill>
              </a:rPr>
              <a:t>вихідні</a:t>
            </a:r>
            <a:r>
              <a:rPr lang="ru-RU" altLang="ru-RU" sz="2400" u="sng" dirty="0">
                <a:solidFill>
                  <a:srgbClr val="000000"/>
                </a:solidFill>
              </a:rPr>
              <a:t> </a:t>
            </a:r>
            <a:r>
              <a:rPr lang="ru-RU" altLang="ru-RU" sz="2400" u="sng" dirty="0" err="1">
                <a:solidFill>
                  <a:srgbClr val="000000"/>
                </a:solidFill>
              </a:rPr>
              <a:t>дні</a:t>
            </a:r>
            <a:r>
              <a:rPr lang="ru-RU" altLang="ru-RU" sz="2400" u="sng" dirty="0">
                <a:solidFill>
                  <a:srgbClr val="000000"/>
                </a:solidFill>
              </a:rPr>
              <a:t>:</a:t>
            </a:r>
          </a:p>
          <a:p>
            <a:pPr marL="342900" marR="0" lvl="0" indent="-34290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altLang="ru-RU" sz="2400" b="1" i="1" dirty="0" err="1">
                <a:solidFill>
                  <a:srgbClr val="000000"/>
                </a:solidFill>
              </a:rPr>
              <a:t>кожен</a:t>
            </a:r>
            <a:r>
              <a:rPr lang="ru-RU" altLang="ru-RU" sz="2400" b="1" i="1" dirty="0">
                <a:solidFill>
                  <a:srgbClr val="000000"/>
                </a:solidFill>
              </a:rPr>
              <a:t> </a:t>
            </a:r>
            <a:r>
              <a:rPr lang="ru-RU" altLang="ru-RU" sz="2400" b="1" i="1" dirty="0" err="1">
                <a:solidFill>
                  <a:srgbClr val="000000"/>
                </a:solidFill>
              </a:rPr>
              <a:t>другий</a:t>
            </a:r>
            <a:r>
              <a:rPr lang="ru-RU" altLang="ru-RU" sz="2400" b="1" i="1" dirty="0">
                <a:solidFill>
                  <a:srgbClr val="000000"/>
                </a:solidFill>
              </a:rPr>
              <a:t> </a:t>
            </a:r>
            <a:r>
              <a:rPr lang="ru-RU" altLang="ru-RU" sz="2400" b="1" dirty="0" err="1">
                <a:solidFill>
                  <a:srgbClr val="000000"/>
                </a:solidFill>
              </a:rPr>
              <a:t>підліток</a:t>
            </a:r>
            <a:r>
              <a:rPr lang="ru-RU" altLang="ru-RU" sz="2400" b="1" dirty="0">
                <a:solidFill>
                  <a:srgbClr val="000000"/>
                </a:solidFill>
              </a:rPr>
              <a:t> проводить </a:t>
            </a:r>
            <a:r>
              <a:rPr lang="ru-RU" altLang="ru-RU" sz="2400" b="1" dirty="0" err="1">
                <a:solidFill>
                  <a:srgbClr val="000000"/>
                </a:solidFill>
              </a:rPr>
              <a:t>більше</a:t>
            </a:r>
            <a:r>
              <a:rPr lang="ru-RU" altLang="ru-RU" sz="2400" b="1" dirty="0">
                <a:solidFill>
                  <a:srgbClr val="000000"/>
                </a:solidFill>
              </a:rPr>
              <a:t> 4-х годин в </a:t>
            </a:r>
            <a:r>
              <a:rPr lang="ru-RU" altLang="ru-RU" sz="2400" b="1" dirty="0" err="1">
                <a:solidFill>
                  <a:srgbClr val="000000"/>
                </a:solidFill>
              </a:rPr>
              <a:t>Інтернеті</a:t>
            </a:r>
            <a:r>
              <a:rPr lang="ru-RU" altLang="ru-RU" sz="2400" b="1" dirty="0">
                <a:solidFill>
                  <a:srgbClr val="000000"/>
                </a:solidFill>
              </a:rPr>
              <a:t>;</a:t>
            </a:r>
          </a:p>
          <a:p>
            <a:pPr marL="342900" marR="0" lvl="0" indent="-34290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altLang="ru-RU" sz="2400" b="1" dirty="0">
                <a:solidFill>
                  <a:srgbClr val="000000"/>
                </a:solidFill>
              </a:rPr>
              <a:t>25% - </a:t>
            </a:r>
            <a:r>
              <a:rPr lang="ru-RU" altLang="ru-RU" sz="2400" b="1" dirty="0" err="1">
                <a:solidFill>
                  <a:srgbClr val="000000"/>
                </a:solidFill>
              </a:rPr>
              <a:t>більше</a:t>
            </a:r>
            <a:r>
              <a:rPr lang="ru-RU" altLang="ru-RU" sz="2400" b="1" dirty="0">
                <a:solidFill>
                  <a:srgbClr val="000000"/>
                </a:solidFill>
              </a:rPr>
              <a:t> 6 годин.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1424" y="6359205"/>
            <a:ext cx="384042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C00000"/>
                </a:solidFill>
              </a:rPr>
              <a:t>Джерело: </a:t>
            </a:r>
            <a:r>
              <a:rPr lang="en-US" b="1" i="1" dirty="0">
                <a:solidFill>
                  <a:srgbClr val="C00000"/>
                </a:solidFill>
              </a:rPr>
              <a:t>ESPAD-2015</a:t>
            </a:r>
            <a:endParaRPr lang="uk-UA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20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40" y="238640"/>
            <a:ext cx="10972800" cy="576064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C00000"/>
                </a:solidFill>
                <a:latin typeface="+mn-lt"/>
                <a:cs typeface="Cambria"/>
              </a:rPr>
              <a:t>Залежність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Cambria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+mn-lt"/>
                <a:cs typeface="Cambria"/>
              </a:rPr>
              <a:t>від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Cambria"/>
              </a:rPr>
              <a:t> онлайн-</a:t>
            </a:r>
            <a:r>
              <a:rPr lang="ru-RU" sz="3600" b="1" dirty="0" err="1">
                <a:solidFill>
                  <a:srgbClr val="C00000"/>
                </a:solidFill>
                <a:latin typeface="+mn-lt"/>
                <a:cs typeface="Cambria"/>
              </a:rPr>
              <a:t>ігор</a:t>
            </a:r>
            <a:r>
              <a:rPr lang="en-US" sz="3600" b="1" dirty="0">
                <a:solidFill>
                  <a:srgbClr val="C00000"/>
                </a:solidFill>
                <a:latin typeface="+mn-lt"/>
                <a:cs typeface="Cambria"/>
              </a:rPr>
              <a:t>*</a:t>
            </a:r>
            <a:r>
              <a:rPr lang="uk-UA" sz="3600" b="1" dirty="0">
                <a:solidFill>
                  <a:srgbClr val="C00000"/>
                </a:solidFill>
                <a:latin typeface="+mn-lt"/>
                <a:cs typeface="Cambria"/>
              </a:rPr>
              <a:t>, %</a:t>
            </a:r>
            <a:endParaRPr lang="ru-RU" sz="3600" b="1" dirty="0">
              <a:solidFill>
                <a:srgbClr val="C00000"/>
              </a:solidFill>
              <a:latin typeface="+mn-lt"/>
              <a:cs typeface="Cambria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143340" y="1196753"/>
          <a:ext cx="11329258" cy="2808011"/>
        </p:xfrm>
        <a:graphic>
          <a:graphicData uri="http://schemas.openxmlformats.org/drawingml/2006/table">
            <a:tbl>
              <a:tblPr firstRow="1" firstCol="1" bandRow="1"/>
              <a:tblGrid>
                <a:gridCol w="7863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2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2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2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59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Хлопці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Дівчата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Разом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Залежність</a:t>
                      </a:r>
                      <a:r>
                        <a:rPr lang="uk-UA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від</a:t>
                      </a:r>
                      <a:r>
                        <a:rPr lang="uk-UA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онлайн-ігор відсутня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27,4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69,0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49,3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Помірна залежність від онлайн-ігор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66,4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30,1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47,3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9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Сильна залежність від онлайн-ігор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6,2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1,0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3,4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23392" y="4293096"/>
            <a:ext cx="107531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i="1" dirty="0">
                <a:latin typeface="Cambria"/>
                <a:cs typeface="Cambria"/>
              </a:rPr>
              <a:t>*</a:t>
            </a:r>
            <a:r>
              <a:rPr lang="ru-RU" sz="2200" i="1" dirty="0">
                <a:latin typeface="Cambria"/>
                <a:cs typeface="Cambria"/>
              </a:rPr>
              <a:t>І</a:t>
            </a:r>
            <a:r>
              <a:rPr lang="uk-UA" sz="2200" i="1" dirty="0">
                <a:latin typeface="Cambria"/>
                <a:cs typeface="Cambria"/>
              </a:rPr>
              <a:t>нтегральний показник, розрахований на основі 12 тверджень – шкали вимірювання проблематичної гри в онлайн-ігри (</a:t>
            </a:r>
            <a:r>
              <a:rPr lang="en-US" sz="2200" i="1" dirty="0">
                <a:latin typeface="Cambria"/>
                <a:cs typeface="Cambria"/>
              </a:rPr>
              <a:t>Problematic Online Gaming Questionnaire POGQ</a:t>
            </a:r>
            <a:r>
              <a:rPr lang="uk-UA" sz="2200" i="1" dirty="0">
                <a:latin typeface="Cambria"/>
                <a:cs typeface="Cambria"/>
              </a:rPr>
              <a:t>−</a:t>
            </a:r>
            <a:r>
              <a:rPr lang="en-US" sz="2200" i="1" dirty="0">
                <a:latin typeface="Cambria"/>
                <a:cs typeface="Cambria"/>
              </a:rPr>
              <a:t>ST</a:t>
            </a:r>
            <a:r>
              <a:rPr lang="uk-UA" sz="2200" i="1" dirty="0">
                <a:latin typeface="Cambria"/>
                <a:cs typeface="Cambria"/>
              </a:rPr>
              <a:t>)</a:t>
            </a:r>
            <a:r>
              <a:rPr lang="ru-RU" sz="2200" i="1" dirty="0">
                <a:latin typeface="Cambria"/>
                <a:cs typeface="Cambria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1424" y="6359205"/>
            <a:ext cx="384042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C00000"/>
                </a:solidFill>
              </a:rPr>
              <a:t>Джерело: </a:t>
            </a:r>
            <a:r>
              <a:rPr lang="en-US" b="1" i="1" dirty="0">
                <a:solidFill>
                  <a:srgbClr val="C00000"/>
                </a:solidFill>
              </a:rPr>
              <a:t>ESPAD-2015</a:t>
            </a:r>
            <a:endParaRPr lang="uk-UA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7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076" y="349804"/>
            <a:ext cx="1128285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Зауваження Загального порядку ООН №20 (2016) про реалізацію прав дитини в підлітковому віці (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Comments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#20)</a:t>
            </a:r>
            <a:endParaRPr lang="uk-UA" sz="2600" b="1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079" y="4263635"/>
            <a:ext cx="115671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uk-UA" sz="2600" u="sng" dirty="0">
                <a:latin typeface="Candara" panose="020E0502030303020204" pitchFamily="34" charset="0"/>
              </a:rPr>
              <a:t>ЗАВДАННЯ  документу: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600" dirty="0">
                <a:latin typeface="Candara" panose="020E0502030303020204" pitchFamily="34" charset="0"/>
              </a:rPr>
              <a:t>надання пояснень щодо законодавства, політики та послуг, необхідних для розвитку підлітків з урахуванням їх прав;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600" dirty="0">
                <a:latin typeface="Candara" panose="020E0502030303020204" pitchFamily="34" charset="0"/>
              </a:rPr>
              <a:t>звернення уваги держав на можливості та виклики, що виникають у підлітковому віці.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3078" y="1798136"/>
            <a:ext cx="11515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	</a:t>
            </a:r>
            <a:r>
              <a:rPr lang="uk-UA" sz="2400" dirty="0"/>
              <a:t>6 грудня 2016 р. Комітетом ООН з прав дитини було затверджено Зауваження загального порядку № 20 про реалізацію прав дитини в підлітковому віці. Зауваження стосується Конвенції ООН про права дитини (до 18 років), але сфокусовано саме на </a:t>
            </a:r>
            <a:r>
              <a:rPr lang="uk-UA" sz="2400" b="1" dirty="0"/>
              <a:t>дітях підліткового віку (другого десятиріччя життя), зважаючи на те, що </a:t>
            </a:r>
            <a:r>
              <a:rPr lang="uk-UA" sz="2400" b="1" i="1" dirty="0"/>
              <a:t>це етап життя, який характеризується зростаючими можливостями, здібностями, прагненнями, енергією і творчістю, але й значною уразливістю.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645937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72" y="498899"/>
            <a:ext cx="11451772" cy="5757286"/>
          </a:xfrm>
        </p:spPr>
        <p:txBody>
          <a:bodyPr>
            <a:noAutofit/>
          </a:bodyPr>
          <a:lstStyle/>
          <a:p>
            <a:r>
              <a:rPr lang="uk-UA" sz="3200" b="1" u="sng" dirty="0" smtClean="0"/>
              <a:t>Протягом останнього року :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>   </a:t>
            </a:r>
            <a:r>
              <a:rPr lang="uk-UA" sz="3200" b="1" dirty="0" smtClean="0">
                <a:solidFill>
                  <a:srgbClr val="C00000"/>
                </a:solidFill>
              </a:rPr>
              <a:t>35,5</a:t>
            </a:r>
            <a:r>
              <a:rPr lang="uk-UA" sz="3200" b="1" dirty="0">
                <a:solidFill>
                  <a:srgbClr val="C00000"/>
                </a:solidFill>
              </a:rPr>
              <a:t>%</a:t>
            </a:r>
            <a:r>
              <a:rPr lang="uk-UA" sz="3200" b="1" dirty="0"/>
              <a:t> опитаних підлітків </a:t>
            </a:r>
            <a:r>
              <a:rPr lang="uk-UA" sz="3200" b="1" dirty="0">
                <a:solidFill>
                  <a:srgbClr val="C00000"/>
                </a:solidFill>
              </a:rPr>
              <a:t>безпосередньо брали участь у </a:t>
            </a:r>
            <a:r>
              <a:rPr lang="uk-UA" sz="3200" b="1" dirty="0" smtClean="0">
                <a:solidFill>
                  <a:srgbClr val="C00000"/>
                </a:solidFill>
              </a:rPr>
              <a:t>бійках</a:t>
            </a:r>
            <a:r>
              <a:rPr lang="uk-UA" sz="3200" b="1" dirty="0" smtClean="0"/>
              <a:t>: </a:t>
            </a:r>
            <a:br>
              <a:rPr lang="uk-UA" sz="3200" b="1" dirty="0" smtClean="0"/>
            </a:br>
            <a:r>
              <a:rPr lang="uk-UA" sz="3200" b="1" dirty="0" smtClean="0"/>
              <a:t>- кожен </a:t>
            </a:r>
            <a:r>
              <a:rPr lang="uk-UA" sz="3200" b="1" dirty="0"/>
              <a:t>другий хлопець (51,6%) та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>- кожна </a:t>
            </a:r>
            <a:r>
              <a:rPr lang="uk-UA" sz="3200" b="1" dirty="0"/>
              <a:t>п’ята дівчина (18,9</a:t>
            </a:r>
            <a:r>
              <a:rPr lang="uk-UA" sz="3200" b="1" dirty="0" smtClean="0"/>
              <a:t>%).</a:t>
            </a:r>
            <a:br>
              <a:rPr lang="uk-UA" sz="3200" b="1" dirty="0" smtClean="0"/>
            </a:br>
            <a:r>
              <a:rPr lang="uk-UA" sz="3200" b="1" dirty="0"/>
              <a:t/>
            </a:r>
            <a:br>
              <a:rPr lang="uk-UA" sz="3200" b="1" dirty="0"/>
            </a:br>
            <a:r>
              <a:rPr lang="uk-UA" sz="3200" i="1" dirty="0"/>
              <a:t>Фізичне насильство. </a:t>
            </a:r>
            <a:r>
              <a:rPr lang="uk-UA" sz="3200" dirty="0"/>
              <a:t>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b="1" dirty="0" smtClean="0">
                <a:solidFill>
                  <a:srgbClr val="C00000"/>
                </a:solidFill>
              </a:rPr>
              <a:t>Кожен </a:t>
            </a:r>
            <a:r>
              <a:rPr lang="uk-UA" sz="3200" b="1" dirty="0">
                <a:solidFill>
                  <a:srgbClr val="C00000"/>
                </a:solidFill>
              </a:rPr>
              <a:t>четвертий підліток </a:t>
            </a:r>
            <a:r>
              <a:rPr lang="uk-UA" sz="3200" b="1" dirty="0"/>
              <a:t>зазнавав фізичного насильство хоча б один раз впродовж </a:t>
            </a:r>
            <a:r>
              <a:rPr lang="uk-UA" sz="3200" b="1" dirty="0" smtClean="0"/>
              <a:t> життя</a:t>
            </a:r>
            <a:r>
              <a:rPr lang="uk-UA" sz="3200" b="1" dirty="0"/>
              <a:t>.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i="1" dirty="0"/>
              <a:t>Емоційне насильство. </a:t>
            </a:r>
            <a:r>
              <a:rPr lang="uk-UA" sz="3200" i="1" dirty="0" smtClean="0"/>
              <a:t/>
            </a:r>
            <a:br>
              <a:rPr lang="uk-UA" sz="3200" i="1" dirty="0" smtClean="0"/>
            </a:br>
            <a:r>
              <a:rPr lang="uk-UA" sz="3200" b="1" dirty="0" smtClean="0">
                <a:solidFill>
                  <a:srgbClr val="C00000"/>
                </a:solidFill>
              </a:rPr>
              <a:t>Кожен </a:t>
            </a:r>
            <a:r>
              <a:rPr lang="uk-UA" sz="3200" b="1" dirty="0">
                <a:solidFill>
                  <a:srgbClr val="C00000"/>
                </a:solidFill>
              </a:rPr>
              <a:t>четвертий підліток </a:t>
            </a:r>
            <a:r>
              <a:rPr lang="uk-UA" sz="3200" b="1" dirty="0"/>
              <a:t>(</a:t>
            </a:r>
            <a:r>
              <a:rPr lang="uk-UA" sz="3200" b="1" dirty="0" smtClean="0"/>
              <a:t>25,4</a:t>
            </a:r>
            <a:r>
              <a:rPr lang="uk-UA" sz="3200" b="1" dirty="0"/>
              <a:t>%) повідомив, зазнавав емоційного насильство упродовж </a:t>
            </a:r>
            <a:r>
              <a:rPr lang="uk-UA" sz="3200" b="1" dirty="0" smtClean="0"/>
              <a:t> життя</a:t>
            </a:r>
            <a:r>
              <a:rPr lang="uk-UA" sz="3200" dirty="0"/>
              <a:t>, при чому дівчата про це зазначали частіше ніж юнаки (27,6% та 23,2% відповідно</a:t>
            </a:r>
            <a:r>
              <a:rPr lang="uk-UA" sz="3200" dirty="0" smtClean="0"/>
              <a:t>).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30164" y="6256185"/>
            <a:ext cx="161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  </a:t>
            </a:r>
            <a:r>
              <a:rPr lang="en-US" sz="2000" dirty="0" smtClean="0">
                <a:solidFill>
                  <a:srgbClr val="0070C0"/>
                </a:solidFill>
              </a:rPr>
              <a:t>HBSC</a:t>
            </a:r>
            <a:r>
              <a:rPr lang="uk-UA" sz="2000" dirty="0" smtClean="0">
                <a:solidFill>
                  <a:srgbClr val="0070C0"/>
                </a:solidFill>
              </a:rPr>
              <a:t> - 2018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56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930166"/>
            <a:ext cx="12001333" cy="5927834"/>
          </a:xfrm>
        </p:spPr>
        <p:txBody>
          <a:bodyPr>
            <a:noAutofit/>
          </a:bodyPr>
          <a:lstStyle/>
          <a:p>
            <a:pPr marL="173038" lvl="1" indent="-173038">
              <a:lnSpc>
                <a:spcPct val="120000"/>
              </a:lnSpc>
              <a:spcBef>
                <a:spcPts val="300"/>
              </a:spcBef>
            </a:pPr>
            <a:r>
              <a:rPr lang="uk-UA" sz="2600" dirty="0">
                <a:latin typeface="+mn-lt"/>
                <a:cs typeface="Arial" panose="020B0604020202020204" pitchFamily="34" charset="0"/>
              </a:rPr>
              <a:t>Україна є членом системних Міжнародних дослідницьких проектів, які вже накопичили потужну доказову базу щодо підлітків:</a:t>
            </a:r>
          </a:p>
          <a:p>
            <a:pPr marL="1163638" lvl="2" indent="273050">
              <a:lnSpc>
                <a:spcPct val="120000"/>
              </a:lnSpc>
              <a:spcBef>
                <a:spcPts val="300"/>
              </a:spcBef>
            </a:pPr>
            <a:r>
              <a:rPr lang="uk-UA" sz="2600" dirty="0">
                <a:latin typeface="+mn-lt"/>
                <a:cs typeface="Arial" panose="020B0604020202020204" pitchFamily="34" charset="0"/>
              </a:rPr>
              <a:t> </a:t>
            </a:r>
            <a:r>
              <a:rPr lang="uk-UA" sz="2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HBSC</a:t>
            </a:r>
            <a:r>
              <a:rPr lang="uk-UA" sz="2600" dirty="0">
                <a:latin typeface="+mn-lt"/>
                <a:cs typeface="Arial" panose="020B0604020202020204" pitchFamily="34" charset="0"/>
              </a:rPr>
              <a:t> (учні 11-17 років) - 2002, 2006, 2010, 2014, </a:t>
            </a:r>
            <a:r>
              <a:rPr lang="uk-UA" sz="2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2018</a:t>
            </a:r>
            <a:r>
              <a:rPr lang="uk-UA" sz="26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marL="1163638" lvl="2" indent="273050">
              <a:lnSpc>
                <a:spcPct val="120000"/>
              </a:lnSpc>
              <a:spcBef>
                <a:spcPts val="300"/>
              </a:spcBef>
            </a:pPr>
            <a:r>
              <a:rPr lang="uk-UA" sz="26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uk-UA" sz="2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ESPAD</a:t>
            </a:r>
            <a:r>
              <a:rPr lang="uk-UA" sz="2600" dirty="0">
                <a:latin typeface="+mn-lt"/>
                <a:cs typeface="Arial" panose="020B0604020202020204" pitchFamily="34" charset="0"/>
              </a:rPr>
              <a:t> (учні 15-17 років) - 1995, 1999, 2003, 2007, 2011, 2015, </a:t>
            </a:r>
            <a:r>
              <a:rPr lang="uk-UA" sz="2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2019</a:t>
            </a:r>
          </a:p>
          <a:p>
            <a:pPr marL="176213" lvl="1" indent="-176213">
              <a:lnSpc>
                <a:spcPct val="120000"/>
              </a:lnSpc>
              <a:spcBef>
                <a:spcPts val="300"/>
              </a:spcBef>
            </a:pPr>
            <a:r>
              <a:rPr lang="uk-UA" sz="2600" dirty="0">
                <a:latin typeface="+mn-lt"/>
                <a:cs typeface="Arial" panose="020B0604020202020204" pitchFamily="34" charset="0"/>
              </a:rPr>
              <a:t>Цільові групи підліткового віку є підвибірками  системного </a:t>
            </a:r>
            <a:r>
              <a:rPr lang="uk-UA" sz="2600" dirty="0" err="1">
                <a:latin typeface="+mn-lt"/>
                <a:cs typeface="Arial" panose="020B0604020202020204" pitchFamily="34" charset="0"/>
              </a:rPr>
              <a:t>біоповедінкового</a:t>
            </a:r>
            <a:r>
              <a:rPr lang="uk-UA" sz="2600" dirty="0">
                <a:latin typeface="+mn-lt"/>
                <a:cs typeface="Arial" panose="020B0604020202020204" pitchFamily="34" charset="0"/>
              </a:rPr>
              <a:t> моніторингу серед ключових груп населення </a:t>
            </a:r>
            <a:r>
              <a:rPr lang="uk-UA" sz="2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uk-UA" sz="2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ЛВІН, РКС, ЧСЧ)</a:t>
            </a:r>
            <a:r>
              <a:rPr lang="uk-UA" sz="2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uk-UA" sz="2600" dirty="0">
                <a:latin typeface="+mn-lt"/>
                <a:cs typeface="Arial" panose="020B0604020202020204" pitchFamily="34" charset="0"/>
              </a:rPr>
              <a:t>щодо ризиків інфікування ВІЛ - 2007/2008, 2009, 2011, 2013, 2015, 2017/2018</a:t>
            </a:r>
          </a:p>
          <a:p>
            <a:pPr marL="176213" lvl="1" indent="-176213">
              <a:lnSpc>
                <a:spcPct val="120000"/>
              </a:lnSpc>
              <a:spcBef>
                <a:spcPts val="300"/>
              </a:spcBef>
            </a:pPr>
            <a:r>
              <a:rPr lang="uk-UA" sz="2600" dirty="0">
                <a:latin typeface="+mn-lt"/>
                <a:cs typeface="Arial" panose="020B0604020202020204" pitchFamily="34" charset="0"/>
              </a:rPr>
              <a:t>Запроваджено </a:t>
            </a:r>
            <a:r>
              <a:rPr lang="uk-UA" sz="2600" dirty="0" err="1">
                <a:latin typeface="+mn-lt"/>
                <a:cs typeface="Arial" panose="020B0604020202020204" pitchFamily="34" charset="0"/>
              </a:rPr>
              <a:t>біоповедінковий</a:t>
            </a:r>
            <a:r>
              <a:rPr lang="uk-UA" sz="2600" dirty="0">
                <a:latin typeface="+mn-lt"/>
                <a:cs typeface="Arial" panose="020B0604020202020204" pitchFamily="34" charset="0"/>
              </a:rPr>
              <a:t> моніторинг серед підлітків, які живуть та/або працюють на вулиці – 2008, 2011, 2014, 2017</a:t>
            </a:r>
          </a:p>
          <a:p>
            <a:pPr marL="176213" lvl="1" indent="-176213">
              <a:lnSpc>
                <a:spcPct val="120000"/>
              </a:lnSpc>
              <a:spcBef>
                <a:spcPts val="300"/>
              </a:spcBef>
            </a:pPr>
            <a:r>
              <a:rPr lang="uk-UA" sz="2600" dirty="0">
                <a:latin typeface="+mn-lt"/>
                <a:cs typeface="Arial" panose="020B0604020202020204" pitchFamily="34" charset="0"/>
              </a:rPr>
              <a:t>Онлайн-опитування підлітків і молоді (в т. ч. з груп ризику) віком 10-24 роки з питань доступності </a:t>
            </a:r>
            <a:r>
              <a:rPr lang="uk-UA" sz="2600" dirty="0" err="1">
                <a:latin typeface="+mn-lt"/>
                <a:cs typeface="Arial" panose="020B0604020202020204" pitchFamily="34" charset="0"/>
              </a:rPr>
              <a:t>КіТ</a:t>
            </a:r>
            <a:r>
              <a:rPr lang="uk-UA" sz="2600" dirty="0">
                <a:latin typeface="+mn-lt"/>
                <a:cs typeface="Arial" panose="020B0604020202020204" pitchFamily="34" charset="0"/>
              </a:rPr>
              <a:t> - 2012, 2015, 2017</a:t>
            </a:r>
            <a:endParaRPr lang="ru-RU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endParaRPr lang="uk-UA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endParaRPr lang="uk-UA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339" y="129510"/>
            <a:ext cx="11617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b="1" dirty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Наявна доказова база щодо підлітків (1)</a:t>
            </a:r>
          </a:p>
        </p:txBody>
      </p:sp>
    </p:spTree>
    <p:extLst>
      <p:ext uri="{BB962C8B-B14F-4D97-AF65-F5344CB8AC3E}">
        <p14:creationId xmlns:p14="http://schemas.microsoft.com/office/powerpoint/2010/main" val="3295741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791606"/>
            <a:ext cx="12001333" cy="6066393"/>
          </a:xfrm>
        </p:spPr>
        <p:txBody>
          <a:bodyPr>
            <a:noAutofit/>
          </a:bodyPr>
          <a:lstStyle/>
          <a:p>
            <a:pPr marL="173038" lvl="1" indent="-173038">
              <a:lnSpc>
                <a:spcPct val="120000"/>
              </a:lnSpc>
              <a:spcBef>
                <a:spcPts val="300"/>
              </a:spcBef>
            </a:pPr>
            <a:r>
              <a:rPr lang="uk-UA" sz="2600" dirty="0">
                <a:latin typeface="+mn-lt"/>
                <a:cs typeface="Arial" panose="020B0604020202020204" pitchFamily="34" charset="0"/>
              </a:rPr>
              <a:t>Можливості </a:t>
            </a:r>
            <a:r>
              <a:rPr lang="uk-UA" sz="2600" dirty="0" err="1">
                <a:latin typeface="+mn-lt"/>
                <a:cs typeface="Arial" panose="020B0604020202020204" pitchFamily="34" charset="0"/>
              </a:rPr>
              <a:t>смс-опитування</a:t>
            </a:r>
            <a:r>
              <a:rPr lang="uk-UA" sz="2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U-report</a:t>
            </a:r>
            <a:r>
              <a:rPr lang="uk-UA" sz="2600" b="1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(ЮНІСЕФ/</a:t>
            </a:r>
            <a:r>
              <a:rPr lang="uk-UA" sz="2600" b="1" dirty="0" err="1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Мінмолодьспорт</a:t>
            </a:r>
            <a:r>
              <a:rPr lang="uk-UA" sz="2600" b="1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)</a:t>
            </a:r>
            <a:r>
              <a:rPr lang="uk-UA" sz="2600" dirty="0" smtClean="0">
                <a:latin typeface="+mn-lt"/>
                <a:cs typeface="Arial" panose="020B0604020202020204" pitchFamily="34" charset="0"/>
              </a:rPr>
              <a:t>: окремий </a:t>
            </a:r>
            <a:r>
              <a:rPr lang="uk-UA" sz="2600" dirty="0">
                <a:latin typeface="+mn-lt"/>
                <a:cs typeface="Arial" panose="020B0604020202020204" pitchFamily="34" charset="0"/>
              </a:rPr>
              <a:t>аналіз результатів серед групи ю-репортерів віком 14-17 років, </a:t>
            </a:r>
            <a:r>
              <a:rPr lang="uk-UA" sz="2600" dirty="0" smtClean="0">
                <a:latin typeface="+mn-lt"/>
                <a:cs typeface="Arial" panose="020B0604020202020204" pitchFamily="34" charset="0"/>
              </a:rPr>
              <a:t>18-19.</a:t>
            </a:r>
            <a:endParaRPr lang="uk-UA" sz="2600" dirty="0">
              <a:latin typeface="+mn-lt"/>
              <a:cs typeface="Arial" panose="020B0604020202020204" pitchFamily="34" charset="0"/>
            </a:endParaRPr>
          </a:p>
          <a:p>
            <a:pPr marL="173038" lvl="1" indent="-173038">
              <a:lnSpc>
                <a:spcPct val="120000"/>
              </a:lnSpc>
              <a:spcBef>
                <a:spcPts val="300"/>
              </a:spcBef>
            </a:pPr>
            <a:r>
              <a:rPr lang="uk-UA" sz="2600" dirty="0">
                <a:latin typeface="+mn-lt"/>
                <a:cs typeface="Arial" panose="020B0604020202020204" pitchFamily="34" charset="0"/>
              </a:rPr>
              <a:t>Можливості вторинного аналізу досліджень серед молоді (</a:t>
            </a:r>
            <a:r>
              <a:rPr lang="uk-UA" sz="2600" dirty="0" err="1">
                <a:latin typeface="+mn-lt"/>
                <a:cs typeface="Arial" panose="020B0604020202020204" pitchFamily="34" charset="0"/>
              </a:rPr>
              <a:t>Мінмолодьспорт</a:t>
            </a:r>
            <a:r>
              <a:rPr lang="uk-UA" sz="2600" dirty="0">
                <a:latin typeface="+mn-lt"/>
                <a:cs typeface="Arial" panose="020B0604020202020204" pitchFamily="34" charset="0"/>
              </a:rPr>
              <a:t>, окремий аналіз результатів серед вікової групи 14-17, 18-19)</a:t>
            </a:r>
          </a:p>
          <a:p>
            <a:pPr marL="173038" lvl="1" indent="-173038">
              <a:lnSpc>
                <a:spcPct val="120000"/>
              </a:lnSpc>
              <a:spcBef>
                <a:spcPts val="300"/>
              </a:spcBef>
            </a:pPr>
            <a:r>
              <a:rPr lang="uk-UA" sz="2600" dirty="0">
                <a:latin typeface="+mn-lt"/>
                <a:cs typeface="Arial" panose="020B0604020202020204" pitchFamily="34" charset="0"/>
              </a:rPr>
              <a:t>Можливості вторинного аналізу результатів досліджень серед молоді «Перехід від навчання до роботи» (</a:t>
            </a:r>
            <a:r>
              <a:rPr lang="en-US" sz="2600" dirty="0">
                <a:latin typeface="+mn-lt"/>
                <a:cs typeface="Arial" panose="020B0604020202020204" pitchFamily="34" charset="0"/>
              </a:rPr>
              <a:t>SWTS</a:t>
            </a:r>
            <a:r>
              <a:rPr lang="uk-UA" sz="2600" dirty="0">
                <a:latin typeface="+mn-lt"/>
                <a:cs typeface="Arial" panose="020B0604020202020204" pitchFamily="34" charset="0"/>
              </a:rPr>
              <a:t>/МОП, окремий аналіз результатів серед вікової групи 15-17, 18-19)</a:t>
            </a:r>
          </a:p>
          <a:p>
            <a:pPr marL="173038" lvl="1" indent="-173038">
              <a:lnSpc>
                <a:spcPct val="120000"/>
              </a:lnSpc>
              <a:spcBef>
                <a:spcPts val="300"/>
              </a:spcBef>
            </a:pPr>
            <a:r>
              <a:rPr lang="uk-UA" sz="2600" dirty="0">
                <a:latin typeface="+mn-lt"/>
                <a:cs typeface="Arial" panose="020B0604020202020204" pitchFamily="34" charset="0"/>
              </a:rPr>
              <a:t>Дослідження РОЗУ серед підлітків (МБФ «Альянс громадського здоров'я», окремі міста)</a:t>
            </a:r>
          </a:p>
          <a:p>
            <a:pPr marL="173038" lvl="1" indent="-173038">
              <a:lnSpc>
                <a:spcPct val="120000"/>
              </a:lnSpc>
              <a:spcBef>
                <a:spcPts val="300"/>
              </a:spcBef>
            </a:pPr>
            <a:r>
              <a:rPr lang="uk-UA" sz="2600" dirty="0">
                <a:latin typeface="+mn-lt"/>
                <a:cs typeface="Arial" panose="020B0604020202020204" pitchFamily="34" charset="0"/>
              </a:rPr>
              <a:t>Визначення потреб підлітків, які вживають наркотики (малі міста в </a:t>
            </a:r>
            <a:r>
              <a:rPr lang="en-US" sz="2600" dirty="0" smtClean="0">
                <a:latin typeface="+mn-lt"/>
                <a:cs typeface="Arial" panose="020B0604020202020204" pitchFamily="34" charset="0"/>
              </a:rPr>
              <a:t>7</a:t>
            </a:r>
            <a:r>
              <a:rPr lang="uk-UA" sz="26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uk-UA" sz="2600" dirty="0">
                <a:latin typeface="+mn-lt"/>
                <a:cs typeface="Arial" panose="020B0604020202020204" pitchFamily="34" charset="0"/>
              </a:rPr>
              <a:t>областях)</a:t>
            </a:r>
          </a:p>
          <a:p>
            <a:pPr marL="173038" lvl="1" indent="-173038">
              <a:lnSpc>
                <a:spcPct val="120000"/>
              </a:lnSpc>
              <a:spcBef>
                <a:spcPts val="300"/>
              </a:spcBef>
            </a:pPr>
            <a:r>
              <a:rPr lang="uk-UA" sz="2600" dirty="0">
                <a:latin typeface="+mn-lt"/>
                <a:cs typeface="Arial" panose="020B0604020202020204" pitchFamily="34" charset="0"/>
              </a:rPr>
              <a:t>Опитування молоді щодо тютюнопаління </a:t>
            </a:r>
            <a:r>
              <a:rPr lang="uk-UA" sz="2600" dirty="0" smtClean="0">
                <a:latin typeface="+mn-lt"/>
                <a:cs typeface="Arial" panose="020B0604020202020204" pitchFamily="34" charset="0"/>
              </a:rPr>
              <a:t>(</a:t>
            </a:r>
            <a:r>
              <a:rPr lang="en-US" sz="2600" dirty="0" smtClean="0">
                <a:latin typeface="+mn-lt"/>
                <a:cs typeface="Arial" panose="020B0604020202020204" pitchFamily="34" charset="0"/>
              </a:rPr>
              <a:t>YTS/</a:t>
            </a:r>
            <a:r>
              <a:rPr lang="uk-UA" sz="2600" dirty="0" smtClean="0">
                <a:latin typeface="+mn-lt"/>
                <a:cs typeface="Arial" panose="020B0604020202020204" pitchFamily="34" charset="0"/>
              </a:rPr>
              <a:t>ВООЗ</a:t>
            </a:r>
            <a:r>
              <a:rPr lang="uk-UA" sz="2600" dirty="0">
                <a:latin typeface="+mn-lt"/>
                <a:cs typeface="Arial" panose="020B0604020202020204" pitchFamily="34" charset="0"/>
              </a:rPr>
              <a:t>, окремий аналіз результатів серед вікової групи 14-17, 18-19)</a:t>
            </a:r>
          </a:p>
          <a:p>
            <a:pPr marL="0" indent="0">
              <a:buNone/>
            </a:pPr>
            <a:endParaRPr lang="uk-UA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endParaRPr lang="uk-UA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339" y="129510"/>
            <a:ext cx="11617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b="1" dirty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Наявна доказова база щодо підлітків (2)</a:t>
            </a:r>
          </a:p>
        </p:txBody>
      </p:sp>
    </p:spTree>
    <p:extLst>
      <p:ext uri="{BB962C8B-B14F-4D97-AF65-F5344CB8AC3E}">
        <p14:creationId xmlns:p14="http://schemas.microsoft.com/office/powerpoint/2010/main" val="145297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4" y="94747"/>
            <a:ext cx="11872686" cy="1146629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tx2"/>
                </a:solidFill>
                <a:latin typeface="+mn-lt"/>
              </a:rPr>
              <a:t>Національні консультації щодо пілотування індикаторів оцінки рівня життя підлітків (ADOLESCENTS COUNTRY TRACKER -ACT, ЮНІСЕФ, </a:t>
            </a:r>
            <a:r>
              <a:rPr lang="uk-UA" sz="3200" b="1" dirty="0" smtClean="0">
                <a:solidFill>
                  <a:schemeClr val="tx2"/>
                </a:solidFill>
                <a:latin typeface="+mn-lt"/>
              </a:rPr>
              <a:t>2016)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829" y="1342976"/>
            <a:ext cx="11213144" cy="5616624"/>
          </a:xfrm>
        </p:spPr>
        <p:txBody>
          <a:bodyPr>
            <a:normAutofit/>
          </a:bodyPr>
          <a:lstStyle/>
          <a:p>
            <a:r>
              <a:rPr lang="uk-UA" dirty="0">
                <a:latin typeface="+mn-lt"/>
              </a:rPr>
              <a:t>Потреба в створенні універсальних міжнародних індикаторів оцінки розвитку підлітків за такими сферами життя: </a:t>
            </a:r>
          </a:p>
          <a:p>
            <a:pPr marL="804863" indent="-354013">
              <a:spcBef>
                <a:spcPts val="600"/>
              </a:spcBef>
              <a:buFont typeface="Wingdings" pitchFamily="2" charset="2"/>
              <a:buChar char="§"/>
            </a:pPr>
            <a:r>
              <a:rPr lang="ru-RU" b="1" dirty="0" err="1">
                <a:solidFill>
                  <a:schemeClr val="accent2"/>
                </a:solidFill>
                <a:latin typeface="+mn-lt"/>
              </a:rPr>
              <a:t>охорона</a:t>
            </a:r>
            <a:r>
              <a:rPr lang="ru-RU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accent2"/>
                </a:solidFill>
                <a:latin typeface="+mn-lt"/>
              </a:rPr>
              <a:t>здоров'я</a:t>
            </a:r>
            <a:endParaRPr lang="ru-RU" b="1" dirty="0">
              <a:solidFill>
                <a:schemeClr val="accent2"/>
              </a:solidFill>
              <a:latin typeface="+mn-lt"/>
            </a:endParaRPr>
          </a:p>
          <a:p>
            <a:pPr marL="804863" indent="-354013">
              <a:spcBef>
                <a:spcPts val="600"/>
              </a:spcBef>
              <a:buFont typeface="Wingdings" pitchFamily="2" charset="2"/>
              <a:buChar char="§"/>
            </a:pPr>
            <a:r>
              <a:rPr lang="ru-RU" b="1" dirty="0" err="1">
                <a:solidFill>
                  <a:schemeClr val="accent2"/>
                </a:solidFill>
                <a:latin typeface="+mn-lt"/>
              </a:rPr>
              <a:t>освіта</a:t>
            </a:r>
            <a:endParaRPr lang="ru-RU" b="1" dirty="0">
              <a:solidFill>
                <a:schemeClr val="accent2"/>
              </a:solidFill>
              <a:latin typeface="+mn-lt"/>
            </a:endParaRPr>
          </a:p>
          <a:p>
            <a:pPr marL="804863" indent="-354013">
              <a:spcBef>
                <a:spcPts val="600"/>
              </a:spcBef>
              <a:buFont typeface="Wingdings" pitchFamily="2" charset="2"/>
              <a:buChar char="§"/>
            </a:pPr>
            <a:r>
              <a:rPr lang="uk-UA" b="1" dirty="0">
                <a:solidFill>
                  <a:schemeClr val="accent2"/>
                </a:solidFill>
                <a:latin typeface="+mn-lt"/>
              </a:rPr>
              <a:t>безпека</a:t>
            </a:r>
            <a:endParaRPr lang="ru-RU" b="1" dirty="0">
              <a:solidFill>
                <a:schemeClr val="accent2"/>
              </a:solidFill>
              <a:latin typeface="+mn-lt"/>
            </a:endParaRPr>
          </a:p>
          <a:p>
            <a:pPr marL="804863" indent="-354013">
              <a:spcBef>
                <a:spcPts val="600"/>
              </a:spcBef>
              <a:buFont typeface="Wingdings" pitchFamily="2" charset="2"/>
              <a:buChar char="§"/>
            </a:pPr>
            <a:r>
              <a:rPr lang="uk-UA" b="1" dirty="0">
                <a:solidFill>
                  <a:schemeClr val="accent2"/>
                </a:solidFill>
                <a:latin typeface="+mn-lt"/>
              </a:rPr>
              <a:t>професійна зайнятість</a:t>
            </a:r>
            <a:endParaRPr lang="ru-RU" b="1" dirty="0">
              <a:solidFill>
                <a:schemeClr val="accent2"/>
              </a:solidFill>
              <a:latin typeface="+mn-lt"/>
            </a:endParaRPr>
          </a:p>
          <a:p>
            <a:pPr marL="804863" indent="-354013">
              <a:spcBef>
                <a:spcPts val="600"/>
              </a:spcBef>
              <a:buFont typeface="Wingdings" pitchFamily="2" charset="2"/>
              <a:buChar char="§"/>
            </a:pPr>
            <a:r>
              <a:rPr lang="uk-UA" b="1" dirty="0">
                <a:solidFill>
                  <a:schemeClr val="accent2"/>
                </a:solidFill>
                <a:latin typeface="+mn-lt"/>
              </a:rPr>
              <a:t>активність та </a:t>
            </a:r>
            <a:r>
              <a:rPr lang="uk-UA" b="1" dirty="0" err="1">
                <a:solidFill>
                  <a:schemeClr val="accent2"/>
                </a:solidFill>
                <a:latin typeface="+mn-lt"/>
              </a:rPr>
              <a:t>залученість</a:t>
            </a:r>
            <a:r>
              <a:rPr lang="uk-UA" b="1" dirty="0">
                <a:solidFill>
                  <a:schemeClr val="accent2"/>
                </a:solidFill>
                <a:latin typeface="+mn-lt"/>
              </a:rPr>
              <a:t> до суспільного життя</a:t>
            </a:r>
          </a:p>
          <a:p>
            <a:r>
              <a:rPr lang="uk-UA" dirty="0">
                <a:latin typeface="+mn-lt"/>
              </a:rPr>
              <a:t>Індикатори створюють платформу для </a:t>
            </a:r>
            <a:r>
              <a:rPr lang="uk-UA" b="1" dirty="0">
                <a:solidFill>
                  <a:srgbClr val="002060"/>
                </a:solidFill>
                <a:latin typeface="+mn-lt"/>
              </a:rPr>
              <a:t>виявлення, оцінки та моніторингу прогресу </a:t>
            </a:r>
            <a:r>
              <a:rPr lang="uk-UA" dirty="0">
                <a:latin typeface="+mn-lt"/>
              </a:rPr>
              <a:t>в різних сферах життя підлітків по всьому світу</a:t>
            </a:r>
          </a:p>
          <a:p>
            <a:r>
              <a:rPr lang="uk-UA" dirty="0">
                <a:latin typeface="+mn-lt"/>
              </a:rPr>
              <a:t>Регулярний моніторинг дає можливість розробляти </a:t>
            </a:r>
            <a:r>
              <a:rPr lang="uk-UA" b="1" dirty="0">
                <a:solidFill>
                  <a:srgbClr val="002060"/>
                </a:solidFill>
                <a:latin typeface="+mn-lt"/>
              </a:rPr>
              <a:t>план дій щодо покращення соціально-економічних умов </a:t>
            </a:r>
            <a:r>
              <a:rPr lang="uk-UA" dirty="0">
                <a:latin typeface="+mn-lt"/>
              </a:rPr>
              <a:t>для підлітків на національному, регіональному та міжнародному рівнях.</a:t>
            </a:r>
          </a:p>
          <a:p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00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710098"/>
              </p:ext>
            </p:extLst>
          </p:nvPr>
        </p:nvGraphicFramePr>
        <p:xfrm>
          <a:off x="239350" y="692697"/>
          <a:ext cx="11548864" cy="613083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67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72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92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39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5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985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092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25390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5X5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ЗДОРОВ’Я ТА ДОБРОБУТ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ОСВІТА ТА НАВЧАННЯ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ПРАВО НА ЗАХИСТ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ЕКОНОМІЧНІ</a:t>
                      </a:r>
                      <a:r>
                        <a:rPr lang="uk-UA" sz="16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МОЖЛИВОСТІ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АКТИВНА УЧАСТЬ ТА ЗАЛУЧЕНІСТЬ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ПЛЮС</a:t>
                      </a:r>
                      <a:r>
                        <a:rPr lang="uk-UA" sz="160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Смертність </a:t>
                      </a:r>
                      <a:endParaRPr lang="ru-RU" sz="15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(всі випадки)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</a:rPr>
                        <a:t>Навички читання та математики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</a:rPr>
                        <a:t>Шлюб неповнолітніх 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</a:rPr>
                        <a:t>(до 15-ти та 18-ти)*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</a:rPr>
                        <a:t>% </a:t>
                      </a: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</a:rPr>
                        <a:t>підлітків, залучених до праці*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chemeClr val="tx1"/>
                          </a:solidFill>
                          <a:effectLst/>
                        </a:rPr>
                        <a:t>Індикатори даної групи в розробці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Загальна кількість підлітків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1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</a:rPr>
                        <a:t>Рівень смертності від самогубств (</a:t>
                      </a:r>
                      <a:r>
                        <a:rPr lang="uk-UA" sz="1500" b="1" dirty="0" err="1">
                          <a:solidFill>
                            <a:srgbClr val="FF0000"/>
                          </a:solidFill>
                          <a:effectLst/>
                        </a:rPr>
                        <a:t>самопошкодження</a:t>
                      </a: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</a:rPr>
                        <a:t>)*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spc="-10" dirty="0">
                          <a:solidFill>
                            <a:srgbClr val="FF0000"/>
                          </a:solidFill>
                          <a:effectLst/>
                        </a:rPr>
                        <a:t>Рівень грамотності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</a:rPr>
                        <a:t>Рівень вбивств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</a:rPr>
                        <a:t>Середній час на неоплачувану домашню працю*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</a:rPr>
                        <a:t>Підлітки, які живуть нижче рівня бідності (міжнародний індекс)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5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Підліткове дітонародження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spc="-10" dirty="0">
                          <a:effectLst/>
                        </a:rPr>
                        <a:t>% підлітків, що завершили початкову освіту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</a:rPr>
                        <a:t>Насильство вчинене з боку статевого партнера*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</a:rPr>
                        <a:t>Навички володіння інформаційними та комунікаційними технологіями (ІТ)*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</a:rPr>
                        <a:t>Вживання питної води та використання санітарно-технічних засобів*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6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</a:rPr>
                        <a:t>Поширеність</a:t>
                      </a:r>
                      <a:endParaRPr lang="ru-RU" sz="15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</a:rPr>
                        <a:t>недоїдання та переїдання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spc="-10">
                          <a:effectLst/>
                        </a:rPr>
                        <a:t>% підлітків, які завершили загальну середню освіту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</a:rPr>
                        <a:t>Виховання з застосуванням насильства*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</a:rPr>
                        <a:t>Підлітки, які не навчаються та не працюють*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Індекс (нерівності) Джині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Вживання</a:t>
                      </a:r>
                      <a:endParaRPr lang="ru-RU" sz="15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алкоголю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spc="-10" dirty="0">
                          <a:effectLst/>
                        </a:rPr>
                        <a:t>% підлітків, які не відвідують школу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Знущання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</a:rPr>
                        <a:t>Рівень безробіття*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6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Індекс соціальних інститутів та гендеру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15413" y="0"/>
            <a:ext cx="10972800" cy="778098"/>
          </a:xfrm>
        </p:spPr>
        <p:txBody>
          <a:bodyPr>
            <a:noAutofit/>
          </a:bodyPr>
          <a:lstStyle/>
          <a:p>
            <a:r>
              <a:rPr lang="uk-UA" sz="3000" b="1" dirty="0">
                <a:solidFill>
                  <a:srgbClr val="002060"/>
                </a:solidFill>
                <a:latin typeface="+mn-lt"/>
              </a:rPr>
              <a:t>Система моніторингу рівня життя підлітків (АТС)</a:t>
            </a:r>
            <a:endParaRPr lang="ru-RU" sz="3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336715" y="6309320"/>
            <a:ext cx="5135893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b="1" dirty="0">
                <a:solidFill>
                  <a:srgbClr val="FF0000"/>
                </a:solidFill>
              </a:rPr>
              <a:t>*Цілі сталого розвитку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19530" y="6164714"/>
            <a:ext cx="5135893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Ресурс: Дитячий Фонд ООН (ЮНІСЕФ)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67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8f8c8_54bb6c9_orig.png"/>
          <p:cNvPicPr>
            <a:picLocks noChangeAspect="1"/>
          </p:cNvPicPr>
          <p:nvPr/>
        </p:nvPicPr>
        <p:blipFill>
          <a:blip r:embed="rId2" cstate="print"/>
          <a:srcRect b="12109"/>
          <a:stretch>
            <a:fillRect/>
          </a:stretch>
        </p:blipFill>
        <p:spPr>
          <a:xfrm>
            <a:off x="181649" y="5912068"/>
            <a:ext cx="12192000" cy="933089"/>
          </a:xfrm>
          <a:prstGeom prst="rect">
            <a:avLst/>
          </a:prstGeom>
        </p:spPr>
      </p:pic>
      <p:pic>
        <p:nvPicPr>
          <p:cNvPr id="4" name="Рисунок 3" descr="лого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648" y="76192"/>
            <a:ext cx="11778123" cy="976544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81649" y="2278853"/>
            <a:ext cx="11778122" cy="64424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Інформаційна онлайн-платформа для фахівців, які працюють з дітьми, підлітками та молоддю,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в тому числі з груп ризику,  уразливими та схильними до ситуативного ризику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650683" y="5311903"/>
            <a:ext cx="2541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Країни проекту: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Азербайджан, Білорусь, Грузія, Молдова, Україна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343" y="1052737"/>
            <a:ext cx="6183086" cy="12502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1648" y="3045952"/>
            <a:ext cx="7964798" cy="422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Можливості у межах платформи:</a:t>
            </a:r>
          </a:p>
          <a:p>
            <a:pPr marL="285750" indent="-285750" algn="just">
              <a:spcAft>
                <a:spcPts val="1000"/>
              </a:spcAft>
              <a:buFontTx/>
              <a:buChar char="-"/>
            </a:pP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Мережі </a:t>
            </a: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організацій, що надають  соціально-медичні послуги </a:t>
            </a:r>
          </a:p>
          <a:p>
            <a:pPr marL="285750" indent="-285750" algn="just">
              <a:spcAft>
                <a:spcPts val="1000"/>
              </a:spcAft>
              <a:buFontTx/>
              <a:buChar char="-"/>
            </a:pP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Бібліотека для дослідників соціально-медичних аспектів 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Проведення </a:t>
            </a:r>
            <a:r>
              <a:rPr lang="uk-UA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вебінарів</a:t>
            </a: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для 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тих, працює з підлітками, надавачів послуг, педагогів, батьків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  <a:p>
            <a:pPr marL="285750" indent="-285750" algn="just">
              <a:spcAft>
                <a:spcPts val="1000"/>
              </a:spcAft>
              <a:buFontTx/>
              <a:buChar char="-"/>
            </a:pP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Навчання за відеоматеріалами, курси для самонавчання 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Відкрита для </a:t>
            </a:r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партнерів, зацікавлених організацій державного та  недержавного секторів, міжнародних організацій, грантових програм та проектів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  <a:p>
            <a:pPr marL="285750" indent="-285750" algn="just">
              <a:spcAft>
                <a:spcPts val="1000"/>
              </a:spcAft>
              <a:buFontTx/>
              <a:buChar char="-"/>
            </a:pPr>
            <a:endParaRPr lang="uk-UA" sz="1600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  <a:p>
            <a:pPr algn="just">
              <a:spcAft>
                <a:spcPts val="1000"/>
              </a:spcAft>
            </a:pPr>
            <a:endParaRPr lang="uk-UA" altLang="ru-RU" sz="1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0677" y="3543692"/>
            <a:ext cx="329499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General comments #20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:</a:t>
            </a:r>
          </a:p>
          <a:p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наповнення фактами щодо різних аспектів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97712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464" y="80402"/>
            <a:ext cx="11685722" cy="659735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sz="2000" b="1" dirty="0">
              <a:latin typeface="+mn-lt"/>
            </a:endParaRPr>
          </a:p>
          <a:p>
            <a:pPr marL="0" indent="0">
              <a:buNone/>
            </a:pPr>
            <a:r>
              <a:rPr lang="ru-RU" sz="3500" b="1" dirty="0" err="1">
                <a:solidFill>
                  <a:srgbClr val="0070C0"/>
                </a:solidFill>
                <a:latin typeface="+mn-lt"/>
              </a:rPr>
              <a:t>Більше</a:t>
            </a:r>
            <a:r>
              <a:rPr lang="ru-RU" sz="35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3500" b="1" dirty="0" err="1">
                <a:solidFill>
                  <a:srgbClr val="0070C0"/>
                </a:solidFill>
              </a:rPr>
              <a:t>і</a:t>
            </a:r>
            <a:r>
              <a:rPr lang="ru-RU" sz="3500" b="1" dirty="0" err="1">
                <a:solidFill>
                  <a:srgbClr val="0070C0"/>
                </a:solidFill>
                <a:latin typeface="+mn-lt"/>
              </a:rPr>
              <a:t>нформації</a:t>
            </a:r>
            <a:r>
              <a:rPr lang="ru-RU" sz="3500" b="1" dirty="0">
                <a:solidFill>
                  <a:srgbClr val="0070C0"/>
                </a:solidFill>
                <a:latin typeface="+mn-lt"/>
              </a:rPr>
              <a:t>:</a:t>
            </a:r>
          </a:p>
          <a:p>
            <a:pPr marL="0" indent="0">
              <a:buNone/>
            </a:pPr>
            <a:endParaRPr lang="ru-RU" sz="3500" b="1" dirty="0">
              <a:solidFill>
                <a:srgbClr val="0070C0"/>
              </a:solidFill>
              <a:latin typeface="+mn-lt"/>
            </a:endParaRPr>
          </a:p>
          <a:p>
            <a:pPr marL="0" indent="0">
              <a:buNone/>
            </a:pPr>
            <a:r>
              <a:rPr lang="ru-RU" sz="2400" dirty="0" err="1">
                <a:latin typeface="+mn-lt"/>
              </a:rPr>
              <a:t>Громадська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організація</a:t>
            </a:r>
            <a:r>
              <a:rPr lang="ru-RU" sz="2400" dirty="0">
                <a:latin typeface="+mn-lt"/>
              </a:rPr>
              <a:t> «</a:t>
            </a:r>
            <a:r>
              <a:rPr lang="ru-RU" sz="2400" dirty="0" err="1"/>
              <a:t>У</a:t>
            </a:r>
            <a:r>
              <a:rPr lang="ru-RU" sz="2400" dirty="0" err="1">
                <a:latin typeface="+mn-lt"/>
              </a:rPr>
              <a:t>країнський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інститут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соціальних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досліджень</a:t>
            </a:r>
            <a:r>
              <a:rPr lang="ru-RU" sz="2400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ru-RU" sz="2400" dirty="0" err="1">
                <a:latin typeface="+mn-lt"/>
              </a:rPr>
              <a:t>імені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Олександра</a:t>
            </a:r>
            <a:r>
              <a:rPr lang="ru-RU" sz="2400" dirty="0">
                <a:latin typeface="+mn-lt"/>
              </a:rPr>
              <a:t> Яременка»</a:t>
            </a:r>
          </a:p>
          <a:p>
            <a:pPr>
              <a:buNone/>
            </a:pPr>
            <a:endParaRPr lang="ru-RU" sz="2200" b="1" dirty="0">
              <a:solidFill>
                <a:prstClr val="black"/>
              </a:solidFill>
              <a:latin typeface="+mn-lt"/>
            </a:endParaRPr>
          </a:p>
          <a:p>
            <a:pPr>
              <a:buNone/>
            </a:pPr>
            <a:r>
              <a:rPr lang="ru-RU" sz="2200" dirty="0">
                <a:solidFill>
                  <a:prstClr val="black"/>
                </a:solidFill>
                <a:latin typeface="+mn-lt"/>
              </a:rPr>
              <a:t>Голова </a:t>
            </a:r>
            <a:r>
              <a:rPr lang="ru-RU" sz="2200" dirty="0" err="1">
                <a:solidFill>
                  <a:prstClr val="black"/>
                </a:solidFill>
                <a:latin typeface="+mn-lt"/>
              </a:rPr>
              <a:t>правління</a:t>
            </a:r>
            <a:r>
              <a:rPr lang="ru-RU" sz="2200" dirty="0">
                <a:solidFill>
                  <a:prstClr val="black"/>
                </a:solidFill>
                <a:latin typeface="+mn-lt"/>
              </a:rPr>
              <a:t>: </a:t>
            </a:r>
          </a:p>
          <a:p>
            <a:pPr>
              <a:buNone/>
            </a:pPr>
            <a:r>
              <a:rPr lang="ru-RU" sz="2200" b="1" dirty="0" err="1">
                <a:solidFill>
                  <a:prstClr val="black"/>
                </a:solidFill>
                <a:latin typeface="+mn-lt"/>
              </a:rPr>
              <a:t>Балакірєва</a:t>
            </a:r>
            <a:r>
              <a:rPr lang="ru-RU" sz="2200" b="1" dirty="0">
                <a:solidFill>
                  <a:prstClr val="black"/>
                </a:solidFill>
                <a:latin typeface="+mn-lt"/>
              </a:rPr>
              <a:t> Ольга, </a:t>
            </a:r>
            <a:r>
              <a:rPr lang="ru-RU" sz="2200" dirty="0">
                <a:latin typeface="+mn-lt"/>
                <a:hlinkClick r:id="rId3"/>
              </a:rPr>
              <a:t>bon.smc@gmail.com</a:t>
            </a:r>
            <a:r>
              <a:rPr lang="ru-RU" sz="2200" dirty="0">
                <a:latin typeface="+mn-lt"/>
              </a:rPr>
              <a:t> </a:t>
            </a:r>
          </a:p>
          <a:p>
            <a:pPr>
              <a:buNone/>
            </a:pPr>
            <a:endParaRPr lang="ru-RU" sz="2200" dirty="0">
              <a:solidFill>
                <a:prstClr val="black"/>
              </a:solidFill>
              <a:latin typeface="+mn-lt"/>
            </a:endParaRPr>
          </a:p>
          <a:p>
            <a:pPr>
              <a:buNone/>
            </a:pPr>
            <a:r>
              <a:rPr lang="ru-RU" sz="2200" dirty="0">
                <a:solidFill>
                  <a:prstClr val="black"/>
                </a:solidFill>
                <a:latin typeface="+mn-lt"/>
              </a:rPr>
              <a:t>Директор: </a:t>
            </a:r>
          </a:p>
          <a:p>
            <a:pPr>
              <a:buNone/>
            </a:pPr>
            <a:r>
              <a:rPr lang="ru-RU" sz="2200" b="1" dirty="0">
                <a:solidFill>
                  <a:prstClr val="black"/>
                </a:solidFill>
                <a:latin typeface="+mn-lt"/>
              </a:rPr>
              <a:t>Бондар </a:t>
            </a:r>
            <a:r>
              <a:rPr lang="ru-RU" sz="2200" b="1" dirty="0" err="1">
                <a:solidFill>
                  <a:prstClr val="black"/>
                </a:solidFill>
                <a:latin typeface="+mn-lt"/>
              </a:rPr>
              <a:t>Тетяна</a:t>
            </a:r>
            <a:r>
              <a:rPr lang="ru-RU" sz="2200" b="1" dirty="0">
                <a:solidFill>
                  <a:prstClr val="black"/>
                </a:solidFill>
                <a:latin typeface="+mn-lt"/>
              </a:rPr>
              <a:t>,</a:t>
            </a:r>
            <a:r>
              <a:rPr lang="ru-RU" sz="2200" dirty="0">
                <a:solidFill>
                  <a:prstClr val="black"/>
                </a:solidFill>
                <a:latin typeface="+mn-lt"/>
              </a:rPr>
              <a:t>  </a:t>
            </a:r>
            <a:r>
              <a:rPr lang="ru-RU" sz="2200" dirty="0">
                <a:solidFill>
                  <a:prstClr val="black"/>
                </a:solidFill>
                <a:latin typeface="+mn-lt"/>
                <a:hlinkClick r:id="rId4"/>
              </a:rPr>
              <a:t>t.bondar@uisr.org.ua</a:t>
            </a:r>
            <a:endParaRPr lang="ru-RU" sz="2200" dirty="0">
              <a:solidFill>
                <a:prstClr val="black"/>
              </a:solidFill>
              <a:latin typeface="+mn-lt"/>
            </a:endParaRPr>
          </a:p>
          <a:p>
            <a:pPr>
              <a:buNone/>
            </a:pPr>
            <a:endParaRPr lang="ru-RU" sz="2200" dirty="0">
              <a:solidFill>
                <a:prstClr val="black"/>
              </a:solidFill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ru-RU" sz="2200" dirty="0">
                <a:solidFill>
                  <a:prstClr val="black"/>
                </a:solidFill>
                <a:latin typeface="+mn-lt"/>
              </a:rPr>
              <a:t>Тел. (044) 501–50–75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>
                <a:solidFill>
                  <a:prstClr val="black"/>
                </a:solidFill>
                <a:latin typeface="+mn-lt"/>
              </a:rPr>
              <a:t>Тел./факс: (044) 501–50–76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>
                <a:solidFill>
                  <a:prstClr val="black"/>
                </a:solidFill>
                <a:latin typeface="+mn-lt"/>
              </a:rPr>
              <a:t>http: </a:t>
            </a:r>
            <a:r>
              <a:rPr lang="ru-RU" sz="2200" dirty="0">
                <a:solidFill>
                  <a:prstClr val="black"/>
                </a:solidFill>
                <a:latin typeface="+mn-lt"/>
                <a:hlinkClick r:id="rId5"/>
              </a:rPr>
              <a:t>www.uisr.org.ua</a:t>
            </a:r>
            <a:endParaRPr lang="ru-RU" sz="2200" dirty="0">
              <a:solidFill>
                <a:prstClr val="black"/>
              </a:solidFill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ru-RU" sz="2200" dirty="0">
                <a:solidFill>
                  <a:prstClr val="black"/>
                </a:solidFill>
                <a:latin typeface="+mn-lt"/>
              </a:rPr>
              <a:t>e-</a:t>
            </a:r>
            <a:r>
              <a:rPr lang="ru-RU" sz="2200" dirty="0" err="1">
                <a:solidFill>
                  <a:prstClr val="black"/>
                </a:solidFill>
                <a:latin typeface="+mn-lt"/>
              </a:rPr>
              <a:t>mail</a:t>
            </a:r>
            <a:r>
              <a:rPr lang="ru-RU" sz="2200" dirty="0">
                <a:solidFill>
                  <a:prstClr val="black"/>
                </a:solidFill>
                <a:latin typeface="+mn-lt"/>
              </a:rPr>
              <a:t>: </a:t>
            </a:r>
            <a:r>
              <a:rPr lang="ru-RU" sz="2200" dirty="0">
                <a:solidFill>
                  <a:prstClr val="black"/>
                </a:solidFill>
                <a:latin typeface="+mn-lt"/>
                <a:hlinkClick r:id="rId6"/>
              </a:rPr>
              <a:t>info@uisr.org.ua</a:t>
            </a:r>
            <a:r>
              <a:rPr lang="ru-RU" sz="220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endParaRPr lang="uk-UA" sz="3500" b="1" dirty="0">
              <a:solidFill>
                <a:srgbClr val="0070C0"/>
              </a:solidFill>
              <a:latin typeface="+mn-lt"/>
            </a:endParaRPr>
          </a:p>
          <a:p>
            <a:pPr marL="0" indent="0">
              <a:buNone/>
            </a:pPr>
            <a:endParaRPr lang="uk-UA" sz="3500" b="1" dirty="0">
              <a:solidFill>
                <a:srgbClr val="0070C0"/>
              </a:solidFill>
              <a:latin typeface="+mn-lt"/>
            </a:endParaRPr>
          </a:p>
          <a:p>
            <a:pPr marL="0" indent="0">
              <a:buNone/>
            </a:pPr>
            <a:endParaRPr lang="uk-UA" sz="3500" b="1" dirty="0">
              <a:solidFill>
                <a:srgbClr val="0070C0"/>
              </a:solidFill>
              <a:latin typeface="+mn-lt"/>
            </a:endParaRPr>
          </a:p>
          <a:p>
            <a:pPr lvl="0"/>
            <a:endParaRPr lang="ru-RU" dirty="0">
              <a:latin typeface="+mn-lt"/>
            </a:endParaRPr>
          </a:p>
          <a:p>
            <a:pPr lvl="0"/>
            <a:endParaRPr lang="ru-RU" dirty="0">
              <a:latin typeface="+mn-lt"/>
            </a:endParaRPr>
          </a:p>
          <a:p>
            <a:pPr>
              <a:buClr>
                <a:srgbClr val="C00000"/>
              </a:buClr>
            </a:pPr>
            <a:endParaRPr lang="ru-RU" b="1" dirty="0">
              <a:latin typeface="+mn-lt"/>
            </a:endParaRPr>
          </a:p>
        </p:txBody>
      </p:sp>
      <p:pic>
        <p:nvPicPr>
          <p:cNvPr id="4" name="Рисунок 3" descr="uisr_emblem_new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38" y="2079318"/>
            <a:ext cx="3404434" cy="1036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96" y="214153"/>
            <a:ext cx="3707319" cy="932722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8B769A57-906E-1C4D-8B34-76A162C517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9983" y="4503508"/>
            <a:ext cx="1494532" cy="18061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48638" y="3950709"/>
            <a:ext cx="4693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http://www.hbsc.org/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9864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ru-RU" sz="4000" b="1" dirty="0" err="1">
                <a:solidFill>
                  <a:srgbClr val="C00000"/>
                </a:solidFill>
                <a:latin typeface="+mn-lt"/>
              </a:rPr>
              <a:t>Зобов’язання</a:t>
            </a:r>
            <a:r>
              <a:rPr lang="ru-RU" sz="4000" b="1" dirty="0">
                <a:solidFill>
                  <a:srgbClr val="C00000"/>
                </a:solidFill>
                <a:latin typeface="+mn-lt"/>
              </a:rPr>
              <a:t>  </a:t>
            </a:r>
            <a:r>
              <a:rPr lang="ru-RU" sz="4000" b="1" dirty="0" err="1">
                <a:solidFill>
                  <a:srgbClr val="C00000"/>
                </a:solidFill>
                <a:latin typeface="+mn-lt"/>
              </a:rPr>
              <a:t>захищати</a:t>
            </a:r>
            <a:endParaRPr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609600" y="980726"/>
            <a:ext cx="10972800" cy="56886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dirty="0">
                <a:latin typeface="+mn-lt"/>
              </a:rPr>
              <a:t>Захисні вікові обмеження - шлюб, кримінальна відповідальність, призов на військову службу, дитяча праця, керування транспортними засобами, алкоголь і тютюнові вироби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dirty="0">
                <a:latin typeface="+mn-lt"/>
              </a:rPr>
              <a:t>Інтернет захист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dirty="0">
                <a:latin typeface="+mn-lt"/>
              </a:rPr>
              <a:t>Захист від насильства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dirty="0">
                <a:latin typeface="+mn-lt"/>
              </a:rPr>
              <a:t>Захист підлітків позбавлених сім’ї:  торгівля підлітками-мігрантами, підлітки, що опинилися в конфліктних та кризових ситуаціях або в спеціальних установах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dirty="0">
                <a:latin typeface="+mn-lt"/>
              </a:rPr>
              <a:t>Залучення до насильства – у збройні сили або озброєні  угруповання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dirty="0">
                <a:latin typeface="+mn-lt"/>
              </a:rPr>
              <a:t>Підлітки, що мають обов'язки дорослих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dirty="0">
                <a:latin typeface="+mn-lt"/>
              </a:rPr>
              <a:t>Наркотики та інші ПАР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dirty="0">
                <a:latin typeface="+mn-lt"/>
              </a:rPr>
              <a:t>Ювенальна юстиція</a:t>
            </a:r>
            <a:endParaRPr lang="ru-RU" dirty="0">
              <a:latin typeface="+mn-lt"/>
            </a:endParaRPr>
          </a:p>
          <a:p>
            <a:pPr marL="0" lvl="0" indent="0" defTabSz="86868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SzTx/>
              <a:buNone/>
              <a:defRPr sz="1800"/>
            </a:pPr>
            <a:endParaRPr sz="2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0777" y="160735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GC # 20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B19B6122-E6F3-A64E-8BA1-698ACACB28B8}"/>
              </a:ext>
            </a:extLst>
          </p:cNvPr>
          <p:cNvSpPr/>
          <p:nvPr/>
        </p:nvSpPr>
        <p:spPr>
          <a:xfrm>
            <a:off x="850900" y="2654300"/>
            <a:ext cx="3860800" cy="5207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8806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0" y="0"/>
            <a:ext cx="12192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357188">
              <a:defRPr sz="2400">
                <a:solidFill>
                  <a:schemeClr val="tx1"/>
                </a:solidFill>
                <a:latin typeface="Univers 55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Univers 55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9pPr>
          </a:lstStyle>
          <a:p>
            <a:pPr>
              <a:lnSpc>
                <a:spcPct val="80000"/>
              </a:lnSpc>
              <a:buClr>
                <a:srgbClr val="1EE2B8"/>
              </a:buClr>
            </a:pPr>
            <a:r>
              <a:rPr lang="uk-UA" b="1" dirty="0">
                <a:solidFill>
                  <a:srgbClr val="0050D5"/>
                </a:solidFill>
                <a:latin typeface="Calibri" pitchFamily="34" charset="0"/>
                <a:cs typeface="Calibri" pitchFamily="34" charset="0"/>
              </a:rPr>
              <a:t>Партнери дослідницького проекту:</a:t>
            </a:r>
          </a:p>
          <a:p>
            <a:pPr>
              <a:lnSpc>
                <a:spcPct val="80000"/>
              </a:lnSpc>
              <a:buClr>
                <a:srgbClr val="1EE2B8"/>
              </a:buClr>
              <a:buFontTx/>
              <a:buChar char="-"/>
            </a:pPr>
            <a:r>
              <a:rPr lang="uk-UA" b="1" dirty="0">
                <a:latin typeface="Calibri" pitchFamily="34" charset="0"/>
                <a:cs typeface="Calibri" pitchFamily="34" charset="0"/>
              </a:rPr>
              <a:t>Міністерство охорони здоров’я України (</a:t>
            </a:r>
            <a:r>
              <a:rPr lang="uk-UA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робоча група</a:t>
            </a:r>
            <a:r>
              <a:rPr lang="uk-UA" b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80000"/>
              </a:lnSpc>
              <a:buClr>
                <a:srgbClr val="1EE2B8"/>
              </a:buClr>
              <a:buFontTx/>
              <a:buChar char="-"/>
            </a:pPr>
            <a:r>
              <a:rPr lang="uk-UA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Міністерство освіти і науки України</a:t>
            </a:r>
          </a:p>
          <a:p>
            <a:pPr>
              <a:lnSpc>
                <a:spcPct val="80000"/>
              </a:lnSpc>
              <a:buClr>
                <a:srgbClr val="1EE2B8"/>
              </a:buClr>
              <a:buFontTx/>
              <a:buChar char="-"/>
            </a:pPr>
            <a:r>
              <a:rPr lang="uk-UA" b="1" dirty="0">
                <a:latin typeface="Calibri" pitchFamily="34" charset="0"/>
                <a:cs typeface="Calibri" pitchFamily="34" charset="0"/>
              </a:rPr>
              <a:t>Міністерство 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молоді </a:t>
            </a:r>
            <a:r>
              <a:rPr lang="uk-UA" b="1" dirty="0">
                <a:latin typeface="Calibri" pitchFamily="34" charset="0"/>
                <a:cs typeface="Calibri" pitchFamily="34" charset="0"/>
              </a:rPr>
              <a:t>та спорту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Clr>
                <a:srgbClr val="1EE2B8"/>
              </a:buClr>
              <a:buFontTx/>
              <a:buChar char="-"/>
            </a:pPr>
            <a:r>
              <a:rPr lang="uk-UA" b="1" dirty="0">
                <a:latin typeface="Calibri" pitchFamily="34" charset="0"/>
                <a:cs typeface="Calibri" pitchFamily="34" charset="0"/>
              </a:rPr>
              <a:t>Міністерство соціальної політики України</a:t>
            </a:r>
          </a:p>
          <a:p>
            <a:pPr>
              <a:lnSpc>
                <a:spcPct val="80000"/>
              </a:lnSpc>
              <a:buClr>
                <a:srgbClr val="1EE2B8"/>
              </a:buClr>
              <a:buFontTx/>
              <a:buChar char="-"/>
            </a:pPr>
            <a:r>
              <a:rPr lang="uk-UA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Представництво Дитячого фонду ООН (ЮНІСЕФ) в Україні</a:t>
            </a:r>
          </a:p>
          <a:p>
            <a:pPr>
              <a:lnSpc>
                <a:spcPct val="80000"/>
              </a:lnSpc>
              <a:buClr>
                <a:srgbClr val="1EE2B8"/>
              </a:buClr>
              <a:buFontTx/>
              <a:buChar char="-"/>
            </a:pPr>
            <a:r>
              <a:rPr lang="uk-UA" b="1" dirty="0">
                <a:latin typeface="Calibri" pitchFamily="34" charset="0"/>
                <a:cs typeface="Calibri" pitchFamily="34" charset="0"/>
              </a:rPr>
              <a:t>Всесвітня організація охорони здоров’я</a:t>
            </a:r>
          </a:p>
          <a:p>
            <a:pPr>
              <a:lnSpc>
                <a:spcPct val="80000"/>
              </a:lnSpc>
              <a:buClr>
                <a:srgbClr val="1EE2B8"/>
              </a:buClr>
            </a:pPr>
            <a:endParaRPr lang="uk-UA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Clr>
                <a:srgbClr val="1EE2B8"/>
              </a:buClr>
            </a:pPr>
            <a:r>
              <a:rPr lang="uk-UA" b="1" dirty="0">
                <a:solidFill>
                  <a:srgbClr val="0050D5"/>
                </a:solidFill>
                <a:latin typeface="Calibri" pitchFamily="34" charset="0"/>
                <a:cs typeface="Calibri" pitchFamily="34" charset="0"/>
              </a:rPr>
              <a:t>Хвилі опитування в Україні:</a:t>
            </a:r>
            <a:r>
              <a:rPr lang="en-US" b="1" dirty="0">
                <a:solidFill>
                  <a:srgbClr val="0050D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b="1" dirty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2002, 2006, 2010, 2014, 2018</a:t>
            </a:r>
          </a:p>
          <a:p>
            <a:pPr>
              <a:lnSpc>
                <a:spcPct val="80000"/>
              </a:lnSpc>
              <a:buClr>
                <a:srgbClr val="1EE2B8"/>
              </a:buClr>
              <a:buFont typeface="Wingdings" pitchFamily="2" charset="2"/>
              <a:buNone/>
            </a:pPr>
            <a:endParaRPr lang="uk-UA" sz="18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Clr>
                <a:srgbClr val="1EE2B8"/>
              </a:buClr>
              <a:buFont typeface="Wingdings" pitchFamily="2" charset="2"/>
              <a:buNone/>
            </a:pPr>
            <a:r>
              <a:rPr lang="uk-UA" b="1" dirty="0">
                <a:solidFill>
                  <a:srgbClr val="0050D5"/>
                </a:solidFill>
                <a:latin typeface="Calibri" pitchFamily="34" charset="0"/>
                <a:cs typeface="Calibri" pitchFamily="34" charset="0"/>
              </a:rPr>
              <a:t>Регіони опитування:</a:t>
            </a:r>
            <a:r>
              <a:rPr lang="uk-UA" dirty="0">
                <a:solidFill>
                  <a:srgbClr val="0050D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>
                <a:latin typeface="Calibri" pitchFamily="34" charset="0"/>
                <a:cs typeface="Calibri" pitchFamily="34" charset="0"/>
              </a:rPr>
              <a:t>24 області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dirty="0">
                <a:latin typeface="Calibri" pitchFamily="34" charset="0"/>
                <a:cs typeface="Calibri" pitchFamily="34" charset="0"/>
              </a:rPr>
              <a:t>та м. Київ. </a:t>
            </a:r>
          </a:p>
          <a:p>
            <a:pPr>
              <a:lnSpc>
                <a:spcPct val="80000"/>
              </a:lnSpc>
              <a:buClr>
                <a:srgbClr val="1EE2B8"/>
              </a:buClr>
              <a:buFont typeface="Wingdings" pitchFamily="2" charset="2"/>
              <a:buNone/>
            </a:pPr>
            <a:endParaRPr lang="uk-UA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Clr>
                <a:srgbClr val="1EE2B8"/>
              </a:buClr>
              <a:buFont typeface="Wingdings" pitchFamily="2" charset="2"/>
              <a:buNone/>
            </a:pPr>
            <a:r>
              <a:rPr lang="uk-UA" b="1" dirty="0">
                <a:solidFill>
                  <a:srgbClr val="0050D5"/>
                </a:solidFill>
                <a:latin typeface="Calibri" pitchFamily="34" charset="0"/>
                <a:cs typeface="Calibri" pitchFamily="34" charset="0"/>
              </a:rPr>
              <a:t>Національна вибіркова сукупність </a:t>
            </a:r>
            <a:r>
              <a:rPr lang="uk-UA" dirty="0">
                <a:latin typeface="Calibri" pitchFamily="34" charset="0"/>
                <a:cs typeface="Calibri" pitchFamily="34" charset="0"/>
              </a:rPr>
              <a:t>дає можливість аналізу за віком, статтю, типом поселення, регіоном, типом сім</a:t>
            </a:r>
            <a:r>
              <a:rPr lang="en-US" dirty="0">
                <a:latin typeface="Calibri" pitchFamily="34" charset="0"/>
                <a:cs typeface="Calibri" pitchFamily="34" charset="0"/>
              </a:rPr>
              <a:t>’</a:t>
            </a:r>
            <a:r>
              <a:rPr lang="uk-UA" dirty="0">
                <a:latin typeface="Calibri" pitchFamily="34" charset="0"/>
                <a:cs typeface="Calibri" pitchFamily="34" charset="0"/>
              </a:rPr>
              <a:t>ї, матеріальним станом тощо </a:t>
            </a:r>
          </a:p>
          <a:p>
            <a:pPr>
              <a:lnSpc>
                <a:spcPct val="80000"/>
              </a:lnSpc>
              <a:buClr>
                <a:srgbClr val="1EE2B8"/>
              </a:buClr>
              <a:buFont typeface="Wingdings" pitchFamily="2" charset="2"/>
              <a:buNone/>
            </a:pPr>
            <a:endParaRPr lang="uk-UA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80000"/>
              </a:lnSpc>
              <a:buClr>
                <a:srgbClr val="1EE2B8"/>
              </a:buClr>
              <a:buFont typeface="Wingdings" pitchFamily="2" charset="2"/>
              <a:buNone/>
            </a:pPr>
            <a:r>
              <a:rPr lang="uk-UA" dirty="0">
                <a:latin typeface="Calibri" pitchFamily="34" charset="0"/>
                <a:cs typeface="Calibri" pitchFamily="34" charset="0"/>
              </a:rPr>
              <a:t>... </a:t>
            </a:r>
            <a:r>
              <a:rPr lang="uk-UA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АЛЕ</a:t>
            </a:r>
            <a:r>
              <a:rPr lang="uk-UA" dirty="0">
                <a:latin typeface="Calibri" pitchFamily="34" charset="0"/>
                <a:cs typeface="Calibri" pitchFamily="34" charset="0"/>
              </a:rPr>
              <a:t> – </a:t>
            </a:r>
            <a:r>
              <a:rPr lang="uk-UA" b="1" u="sng" dirty="0">
                <a:latin typeface="Calibri" pitchFamily="34" charset="0"/>
                <a:cs typeface="Calibri" pitchFamily="34" charset="0"/>
              </a:rPr>
              <a:t>не передбачає аналізу на рівні області та </a:t>
            </a:r>
          </a:p>
          <a:p>
            <a:pPr algn="ctr">
              <a:lnSpc>
                <a:spcPct val="80000"/>
              </a:lnSpc>
              <a:buClr>
                <a:srgbClr val="1EE2B8"/>
              </a:buClr>
              <a:buFont typeface="Wingdings" pitchFamily="2" charset="2"/>
              <a:buNone/>
            </a:pPr>
            <a:r>
              <a:rPr lang="uk-UA" b="1" u="sng" dirty="0">
                <a:latin typeface="Calibri" pitchFamily="34" charset="0"/>
                <a:cs typeface="Calibri" pitchFamily="34" charset="0"/>
              </a:rPr>
              <a:t>навчального закладу)</a:t>
            </a:r>
            <a:endParaRPr lang="ru-RU" b="1" u="sng" dirty="0">
              <a:latin typeface="Calibri" pitchFamily="34" charset="0"/>
              <a:cs typeface="Calibri" pitchFamily="34" charset="0"/>
            </a:endParaRPr>
          </a:p>
          <a:p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ltGray">
          <a:xfrm>
            <a:off x="596901" y="4978399"/>
            <a:ext cx="11379200" cy="1790701"/>
          </a:xfrm>
          <a:prstGeom prst="rightArrow">
            <a:avLst>
              <a:gd name="adj1" fmla="val 79306"/>
              <a:gd name="adj2" fmla="val 14262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eaLnBrk="1" hangingPunct="1"/>
            <a:r>
              <a:rPr lang="uk-UA" sz="2800" b="1" dirty="0">
                <a:solidFill>
                  <a:srgbClr val="FFFFCC"/>
                </a:solidFill>
              </a:rPr>
              <a:t>Метод отримання інформації </a:t>
            </a:r>
            <a:r>
              <a:rPr lang="uk-UA" sz="2800" b="1" dirty="0"/>
              <a:t>– </a:t>
            </a:r>
            <a:r>
              <a:rPr lang="uk-UA" sz="2800" b="1" dirty="0" err="1"/>
              <a:t>самозаповнення</a:t>
            </a:r>
            <a:r>
              <a:rPr lang="uk-UA" sz="2800" b="1" dirty="0"/>
              <a:t> </a:t>
            </a:r>
            <a:r>
              <a:rPr lang="en-US" sz="2800" b="1" dirty="0"/>
              <a:t> </a:t>
            </a:r>
            <a:r>
              <a:rPr lang="uk-UA" sz="2800" b="1" dirty="0"/>
              <a:t>формалізованого </a:t>
            </a:r>
            <a:endParaRPr lang="en-US" sz="2800" b="1" dirty="0"/>
          </a:p>
          <a:p>
            <a:pPr eaLnBrk="1" hangingPunct="1"/>
            <a:r>
              <a:rPr lang="uk-UA" sz="2800" b="1" dirty="0"/>
              <a:t>запитальника у навчальних аудиторіях </a:t>
            </a:r>
            <a:r>
              <a:rPr lang="en-US" sz="2800" b="1" dirty="0"/>
              <a:t> </a:t>
            </a:r>
            <a:r>
              <a:rPr lang="uk-UA" sz="2800" b="1" dirty="0"/>
              <a:t>+ індивідуальний конверт</a:t>
            </a:r>
            <a:endParaRPr lang="ru-RU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1ADFBB-21E2-5146-992C-776CE5627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418" y="86999"/>
            <a:ext cx="1621470" cy="19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89472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5"/>
          <p:cNvGrpSpPr>
            <a:grpSpLocks/>
          </p:cNvGrpSpPr>
          <p:nvPr/>
        </p:nvGrpSpPr>
        <p:grpSpPr bwMode="auto">
          <a:xfrm>
            <a:off x="569329" y="3880338"/>
            <a:ext cx="7705732" cy="2907191"/>
            <a:chOff x="2880" y="1344"/>
            <a:chExt cx="2543" cy="2120"/>
          </a:xfrm>
        </p:grpSpPr>
        <p:sp>
          <p:nvSpPr>
            <p:cNvPr id="18469" name="Text Box 11"/>
            <p:cNvSpPr txBox="1">
              <a:spLocks noChangeArrowheads="1"/>
            </p:cNvSpPr>
            <p:nvPr/>
          </p:nvSpPr>
          <p:spPr bwMode="gray">
            <a:xfrm>
              <a:off x="3360" y="2017"/>
              <a:ext cx="1632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Univers 55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Univers 55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Univers 55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Univers 55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Univers 55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 55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 55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 55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Univers 55" pitchFamily="2" charset="0"/>
                </a:defRPr>
              </a:lvl9pPr>
            </a:lstStyle>
            <a:p>
              <a:pPr eaLnBrk="1" hangingPunct="1"/>
              <a:endParaRPr lang="en-US" sz="1600">
                <a:solidFill>
                  <a:srgbClr val="FFFFCC"/>
                </a:solidFill>
                <a:latin typeface="Arial" charset="0"/>
              </a:endParaRPr>
            </a:p>
          </p:txBody>
        </p:sp>
        <p:grpSp>
          <p:nvGrpSpPr>
            <p:cNvPr id="18470" name="Group 12"/>
            <p:cNvGrpSpPr>
              <a:grpSpLocks/>
            </p:cNvGrpSpPr>
            <p:nvPr/>
          </p:nvGrpSpPr>
          <p:grpSpPr bwMode="auto">
            <a:xfrm>
              <a:off x="2880" y="1344"/>
              <a:ext cx="498" cy="1245"/>
              <a:chOff x="2880" y="1344"/>
              <a:chExt cx="498" cy="1245"/>
            </a:xfrm>
          </p:grpSpPr>
          <p:sp>
            <p:nvSpPr>
              <p:cNvPr id="18472" name="Freeform 13"/>
              <p:cNvSpPr>
                <a:spLocks/>
              </p:cNvSpPr>
              <p:nvPr/>
            </p:nvSpPr>
            <p:spPr bwMode="gray">
              <a:xfrm>
                <a:off x="3001" y="1344"/>
                <a:ext cx="231" cy="254"/>
              </a:xfrm>
              <a:custGeom>
                <a:avLst/>
                <a:gdLst>
                  <a:gd name="T0" fmla="*/ 27 w 267"/>
                  <a:gd name="T1" fmla="*/ 0 h 292"/>
                  <a:gd name="T2" fmla="*/ 33 w 267"/>
                  <a:gd name="T3" fmla="*/ 3 h 292"/>
                  <a:gd name="T4" fmla="*/ 38 w 267"/>
                  <a:gd name="T5" fmla="*/ 3 h 292"/>
                  <a:gd name="T6" fmla="*/ 42 w 267"/>
                  <a:gd name="T7" fmla="*/ 6 h 292"/>
                  <a:gd name="T8" fmla="*/ 47 w 267"/>
                  <a:gd name="T9" fmla="*/ 9 h 292"/>
                  <a:gd name="T10" fmla="*/ 50 w 267"/>
                  <a:gd name="T11" fmla="*/ 14 h 292"/>
                  <a:gd name="T12" fmla="*/ 52 w 267"/>
                  <a:gd name="T13" fmla="*/ 18 h 292"/>
                  <a:gd name="T14" fmla="*/ 55 w 267"/>
                  <a:gd name="T15" fmla="*/ 24 h 292"/>
                  <a:gd name="T16" fmla="*/ 55 w 267"/>
                  <a:gd name="T17" fmla="*/ 32 h 292"/>
                  <a:gd name="T18" fmla="*/ 55 w 267"/>
                  <a:gd name="T19" fmla="*/ 37 h 292"/>
                  <a:gd name="T20" fmla="*/ 52 w 267"/>
                  <a:gd name="T21" fmla="*/ 43 h 292"/>
                  <a:gd name="T22" fmla="*/ 50 w 267"/>
                  <a:gd name="T23" fmla="*/ 49 h 292"/>
                  <a:gd name="T24" fmla="*/ 47 w 267"/>
                  <a:gd name="T25" fmla="*/ 54 h 292"/>
                  <a:gd name="T26" fmla="*/ 42 w 267"/>
                  <a:gd name="T27" fmla="*/ 58 h 292"/>
                  <a:gd name="T28" fmla="*/ 38 w 267"/>
                  <a:gd name="T29" fmla="*/ 60 h 292"/>
                  <a:gd name="T30" fmla="*/ 33 w 267"/>
                  <a:gd name="T31" fmla="*/ 63 h 292"/>
                  <a:gd name="T32" fmla="*/ 27 w 267"/>
                  <a:gd name="T33" fmla="*/ 64 h 292"/>
                  <a:gd name="T34" fmla="*/ 21 w 267"/>
                  <a:gd name="T35" fmla="*/ 63 h 292"/>
                  <a:gd name="T36" fmla="*/ 15 w 267"/>
                  <a:gd name="T37" fmla="*/ 59 h 292"/>
                  <a:gd name="T38" fmla="*/ 10 w 267"/>
                  <a:gd name="T39" fmla="*/ 56 h 292"/>
                  <a:gd name="T40" fmla="*/ 6 w 267"/>
                  <a:gd name="T41" fmla="*/ 51 h 292"/>
                  <a:gd name="T42" fmla="*/ 3 w 267"/>
                  <a:gd name="T43" fmla="*/ 44 h 292"/>
                  <a:gd name="T44" fmla="*/ 3 w 267"/>
                  <a:gd name="T45" fmla="*/ 37 h 292"/>
                  <a:gd name="T46" fmla="*/ 0 w 267"/>
                  <a:gd name="T47" fmla="*/ 32 h 292"/>
                  <a:gd name="T48" fmla="*/ 3 w 267"/>
                  <a:gd name="T49" fmla="*/ 24 h 292"/>
                  <a:gd name="T50" fmla="*/ 3 w 267"/>
                  <a:gd name="T51" fmla="*/ 17 h 292"/>
                  <a:gd name="T52" fmla="*/ 6 w 267"/>
                  <a:gd name="T53" fmla="*/ 11 h 292"/>
                  <a:gd name="T54" fmla="*/ 10 w 267"/>
                  <a:gd name="T55" fmla="*/ 7 h 292"/>
                  <a:gd name="T56" fmla="*/ 15 w 267"/>
                  <a:gd name="T57" fmla="*/ 3 h 292"/>
                  <a:gd name="T58" fmla="*/ 21 w 267"/>
                  <a:gd name="T59" fmla="*/ 3 h 292"/>
                  <a:gd name="T60" fmla="*/ 27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3" name="Freeform 14"/>
              <p:cNvSpPr>
                <a:spLocks/>
              </p:cNvSpPr>
              <p:nvPr/>
            </p:nvSpPr>
            <p:spPr bwMode="gray">
              <a:xfrm>
                <a:off x="2880" y="1624"/>
                <a:ext cx="498" cy="964"/>
              </a:xfrm>
              <a:custGeom>
                <a:avLst/>
                <a:gdLst>
                  <a:gd name="T0" fmla="*/ 16 w 573"/>
                  <a:gd name="T1" fmla="*/ 3 h 1111"/>
                  <a:gd name="T2" fmla="*/ 7 w 573"/>
                  <a:gd name="T3" fmla="*/ 7 h 1111"/>
                  <a:gd name="T4" fmla="*/ 3 w 573"/>
                  <a:gd name="T5" fmla="*/ 16 h 1111"/>
                  <a:gd name="T6" fmla="*/ 0 w 573"/>
                  <a:gd name="T7" fmla="*/ 108 h 1111"/>
                  <a:gd name="T8" fmla="*/ 1 w 573"/>
                  <a:gd name="T9" fmla="*/ 109 h 1111"/>
                  <a:gd name="T10" fmla="*/ 3 w 573"/>
                  <a:gd name="T11" fmla="*/ 112 h 1111"/>
                  <a:gd name="T12" fmla="*/ 6 w 573"/>
                  <a:gd name="T13" fmla="*/ 117 h 1111"/>
                  <a:gd name="T14" fmla="*/ 12 w 573"/>
                  <a:gd name="T15" fmla="*/ 118 h 1111"/>
                  <a:gd name="T16" fmla="*/ 18 w 573"/>
                  <a:gd name="T17" fmla="*/ 117 h 1111"/>
                  <a:gd name="T18" fmla="*/ 21 w 573"/>
                  <a:gd name="T19" fmla="*/ 113 h 1111"/>
                  <a:gd name="T20" fmla="*/ 23 w 573"/>
                  <a:gd name="T21" fmla="*/ 109 h 1111"/>
                  <a:gd name="T22" fmla="*/ 23 w 573"/>
                  <a:gd name="T23" fmla="*/ 107 h 1111"/>
                  <a:gd name="T24" fmla="*/ 23 w 573"/>
                  <a:gd name="T25" fmla="*/ 36 h 1111"/>
                  <a:gd name="T26" fmla="*/ 28 w 573"/>
                  <a:gd name="T27" fmla="*/ 226 h 1111"/>
                  <a:gd name="T28" fmla="*/ 29 w 573"/>
                  <a:gd name="T29" fmla="*/ 226 h 1111"/>
                  <a:gd name="T30" fmla="*/ 32 w 573"/>
                  <a:gd name="T31" fmla="*/ 232 h 1111"/>
                  <a:gd name="T32" fmla="*/ 37 w 573"/>
                  <a:gd name="T33" fmla="*/ 234 h 1111"/>
                  <a:gd name="T34" fmla="*/ 43 w 573"/>
                  <a:gd name="T35" fmla="*/ 236 h 1111"/>
                  <a:gd name="T36" fmla="*/ 48 w 573"/>
                  <a:gd name="T37" fmla="*/ 235 h 1111"/>
                  <a:gd name="T38" fmla="*/ 55 w 573"/>
                  <a:gd name="T39" fmla="*/ 233 h 1111"/>
                  <a:gd name="T40" fmla="*/ 58 w 573"/>
                  <a:gd name="T41" fmla="*/ 229 h 1111"/>
                  <a:gd name="T42" fmla="*/ 59 w 573"/>
                  <a:gd name="T43" fmla="*/ 226 h 1111"/>
                  <a:gd name="T44" fmla="*/ 59 w 573"/>
                  <a:gd name="T45" fmla="*/ 106 h 1111"/>
                  <a:gd name="T46" fmla="*/ 63 w 573"/>
                  <a:gd name="T47" fmla="*/ 107 h 1111"/>
                  <a:gd name="T48" fmla="*/ 63 w 573"/>
                  <a:gd name="T49" fmla="*/ 113 h 1111"/>
                  <a:gd name="T50" fmla="*/ 64 w 573"/>
                  <a:gd name="T51" fmla="*/ 126 h 1111"/>
                  <a:gd name="T52" fmla="*/ 64 w 573"/>
                  <a:gd name="T53" fmla="*/ 141 h 1111"/>
                  <a:gd name="T54" fmla="*/ 64 w 573"/>
                  <a:gd name="T55" fmla="*/ 158 h 1111"/>
                  <a:gd name="T56" fmla="*/ 64 w 573"/>
                  <a:gd name="T57" fmla="*/ 178 h 1111"/>
                  <a:gd name="T58" fmla="*/ 65 w 573"/>
                  <a:gd name="T59" fmla="*/ 197 h 1111"/>
                  <a:gd name="T60" fmla="*/ 65 w 573"/>
                  <a:gd name="T61" fmla="*/ 213 h 1111"/>
                  <a:gd name="T62" fmla="*/ 65 w 573"/>
                  <a:gd name="T63" fmla="*/ 226 h 1111"/>
                  <a:gd name="T64" fmla="*/ 66 w 573"/>
                  <a:gd name="T65" fmla="*/ 226 h 1111"/>
                  <a:gd name="T66" fmla="*/ 68 w 573"/>
                  <a:gd name="T67" fmla="*/ 232 h 1111"/>
                  <a:gd name="T68" fmla="*/ 72 w 573"/>
                  <a:gd name="T69" fmla="*/ 233 h 1111"/>
                  <a:gd name="T70" fmla="*/ 79 w 573"/>
                  <a:gd name="T71" fmla="*/ 236 h 1111"/>
                  <a:gd name="T72" fmla="*/ 88 w 573"/>
                  <a:gd name="T73" fmla="*/ 233 h 1111"/>
                  <a:gd name="T74" fmla="*/ 92 w 573"/>
                  <a:gd name="T75" fmla="*/ 232 h 1111"/>
                  <a:gd name="T76" fmla="*/ 93 w 573"/>
                  <a:gd name="T77" fmla="*/ 226 h 1111"/>
                  <a:gd name="T78" fmla="*/ 94 w 573"/>
                  <a:gd name="T79" fmla="*/ 226 h 1111"/>
                  <a:gd name="T80" fmla="*/ 100 w 573"/>
                  <a:gd name="T81" fmla="*/ 36 h 1111"/>
                  <a:gd name="T82" fmla="*/ 101 w 573"/>
                  <a:gd name="T83" fmla="*/ 107 h 1111"/>
                  <a:gd name="T84" fmla="*/ 101 w 573"/>
                  <a:gd name="T85" fmla="*/ 109 h 1111"/>
                  <a:gd name="T86" fmla="*/ 103 w 573"/>
                  <a:gd name="T87" fmla="*/ 115 h 1111"/>
                  <a:gd name="T88" fmla="*/ 108 w 573"/>
                  <a:gd name="T89" fmla="*/ 117 h 1111"/>
                  <a:gd name="T90" fmla="*/ 115 w 573"/>
                  <a:gd name="T91" fmla="*/ 117 h 1111"/>
                  <a:gd name="T92" fmla="*/ 119 w 573"/>
                  <a:gd name="T93" fmla="*/ 115 h 1111"/>
                  <a:gd name="T94" fmla="*/ 122 w 573"/>
                  <a:gd name="T95" fmla="*/ 109 h 1111"/>
                  <a:gd name="T96" fmla="*/ 123 w 573"/>
                  <a:gd name="T97" fmla="*/ 107 h 1111"/>
                  <a:gd name="T98" fmla="*/ 123 w 573"/>
                  <a:gd name="T99" fmla="*/ 15 h 1111"/>
                  <a:gd name="T100" fmla="*/ 117 w 573"/>
                  <a:gd name="T101" fmla="*/ 6 h 1111"/>
                  <a:gd name="T102" fmla="*/ 108 w 573"/>
                  <a:gd name="T103" fmla="*/ 3 h 1111"/>
                  <a:gd name="T104" fmla="*/ 20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71" name="AutoShape 10"/>
            <p:cNvSpPr>
              <a:spLocks noChangeArrowheads="1"/>
            </p:cNvSpPr>
            <p:nvPr/>
          </p:nvSpPr>
          <p:spPr bwMode="gray">
            <a:xfrm>
              <a:off x="3850" y="1871"/>
              <a:ext cx="1573" cy="1593"/>
            </a:xfrm>
            <a:prstGeom prst="roundRect">
              <a:avLst>
                <a:gd name="adj" fmla="val 10347"/>
              </a:avLst>
            </a:prstGeom>
            <a:solidFill>
              <a:srgbClr val="FFFF99">
                <a:alpha val="43921"/>
              </a:srgbClr>
            </a:soli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ru-RU">
                <a:latin typeface="Arial" charset="0"/>
              </a:endParaRPr>
            </a:p>
          </p:txBody>
        </p:sp>
      </p:grp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333378"/>
            <a:ext cx="9002713" cy="35877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rgbClr val="CC3300"/>
                </a:solidFill>
                <a:latin typeface="+mn-lt"/>
              </a:rPr>
              <a:t>Цільові групи дослідження:</a:t>
            </a:r>
            <a:endParaRPr lang="ru-RU" sz="4000" b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8436" name="AutoShape 3"/>
          <p:cNvSpPr>
            <a:spLocks noChangeArrowheads="1"/>
          </p:cNvSpPr>
          <p:nvPr/>
        </p:nvSpPr>
        <p:spPr bwMode="auto">
          <a:xfrm>
            <a:off x="3460753" y="2671992"/>
            <a:ext cx="1616075" cy="647700"/>
          </a:xfrm>
          <a:prstGeom prst="roundRect">
            <a:avLst>
              <a:gd name="adj" fmla="val 13745"/>
            </a:avLst>
          </a:prstGeom>
          <a:solidFill>
            <a:srgbClr val="FFFFFF">
              <a:alpha val="30980"/>
            </a:srgbClr>
          </a:solidFill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uk-UA" sz="1600" b="1" dirty="0">
                <a:solidFill>
                  <a:srgbClr val="CC0066"/>
                </a:solidFill>
                <a:latin typeface="Verdana" pitchFamily="34" charset="0"/>
              </a:rPr>
              <a:t>7-8 клас ЗОНЗ</a:t>
            </a:r>
            <a:endParaRPr lang="en-US" sz="1600" b="1" dirty="0">
              <a:solidFill>
                <a:srgbClr val="CC0066"/>
              </a:solidFill>
              <a:latin typeface="Verdana" pitchFamily="34" charset="0"/>
            </a:endParaRPr>
          </a:p>
        </p:txBody>
      </p:sp>
      <p:sp>
        <p:nvSpPr>
          <p:cNvPr id="18437" name="AutoShape 4"/>
          <p:cNvSpPr>
            <a:spLocks noChangeArrowheads="1"/>
          </p:cNvSpPr>
          <p:nvPr/>
        </p:nvSpPr>
        <p:spPr bwMode="auto">
          <a:xfrm>
            <a:off x="867703" y="2664427"/>
            <a:ext cx="1439862" cy="6477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r>
              <a:rPr lang="uk-UA" sz="1600" b="1" dirty="0">
                <a:solidFill>
                  <a:srgbClr val="CC0066"/>
                </a:solidFill>
                <a:latin typeface="Verdana" pitchFamily="34" charset="0"/>
              </a:rPr>
              <a:t>5-6 клас </a:t>
            </a:r>
          </a:p>
          <a:p>
            <a:pPr algn="ctr" eaLnBrk="1" hangingPunct="1"/>
            <a:r>
              <a:rPr lang="uk-UA" sz="1600" b="1" dirty="0">
                <a:solidFill>
                  <a:srgbClr val="CC0066"/>
                </a:solidFill>
                <a:latin typeface="Verdana" pitchFamily="34" charset="0"/>
              </a:rPr>
              <a:t>ЗОНЗ</a:t>
            </a:r>
            <a:endParaRPr lang="en-US" sz="1600" b="1" dirty="0">
              <a:solidFill>
                <a:srgbClr val="CC0066"/>
              </a:solidFill>
              <a:latin typeface="Verdana" pitchFamily="34" charset="0"/>
            </a:endParaRPr>
          </a:p>
        </p:txBody>
      </p:sp>
      <p:grpSp>
        <p:nvGrpSpPr>
          <p:cNvPr id="18438" name="Group 5"/>
          <p:cNvGrpSpPr>
            <a:grpSpLocks/>
          </p:cNvGrpSpPr>
          <p:nvPr/>
        </p:nvGrpSpPr>
        <p:grpSpPr bwMode="auto">
          <a:xfrm>
            <a:off x="977900" y="1151452"/>
            <a:ext cx="10006012" cy="1008063"/>
            <a:chOff x="624" y="1152"/>
            <a:chExt cx="4080" cy="720"/>
          </a:xfrm>
        </p:grpSpPr>
        <p:sp>
          <p:nvSpPr>
            <p:cNvPr id="18450" name="Rectangle 6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eaLnBrk="1" hangingPunct="1"/>
              <a:endParaRPr lang="ru-RU">
                <a:latin typeface="Arial" charset="0"/>
              </a:endParaRPr>
            </a:p>
          </p:txBody>
        </p:sp>
        <p:grpSp>
          <p:nvGrpSpPr>
            <p:cNvPr id="18451" name="Group 7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18465" name="Oval 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Arial" charset="0"/>
                </a:endParaRPr>
              </a:p>
            </p:txBody>
          </p:sp>
          <p:sp>
            <p:nvSpPr>
              <p:cNvPr id="18466" name="Rectangle 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Arial" charset="0"/>
                </a:endParaRPr>
              </a:p>
            </p:txBody>
          </p:sp>
          <p:sp>
            <p:nvSpPr>
              <p:cNvPr id="446474" name="Oval 10"/>
              <p:cNvSpPr>
                <a:spLocks noChangeArrowheads="1"/>
              </p:cNvSpPr>
              <p:nvPr/>
            </p:nvSpPr>
            <p:spPr bwMode="gray">
              <a:xfrm>
                <a:off x="2400" y="3442"/>
                <a:ext cx="71" cy="23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6475" name="Oval 11"/>
              <p:cNvSpPr>
                <a:spLocks noChangeArrowheads="1"/>
              </p:cNvSpPr>
              <p:nvPr/>
            </p:nvSpPr>
            <p:spPr bwMode="gray">
              <a:xfrm>
                <a:off x="2439" y="3520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18452" name="Rectangle 12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rgbClr val="5491D4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491D4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eaLnBrk="1" hangingPunct="1"/>
              <a:endParaRPr lang="ru-RU">
                <a:latin typeface="Arial" charset="0"/>
              </a:endParaRPr>
            </a:p>
          </p:txBody>
        </p:sp>
        <p:grpSp>
          <p:nvGrpSpPr>
            <p:cNvPr id="18453" name="Group 13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18461" name="Oval 1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Arial" charset="0"/>
                </a:endParaRPr>
              </a:p>
            </p:txBody>
          </p:sp>
          <p:sp>
            <p:nvSpPr>
              <p:cNvPr id="18462" name="Rectangle 1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Arial" charset="0"/>
                </a:endParaRPr>
              </a:p>
            </p:txBody>
          </p:sp>
          <p:sp>
            <p:nvSpPr>
              <p:cNvPr id="446480" name="Oval 16"/>
              <p:cNvSpPr>
                <a:spLocks noChangeArrowheads="1"/>
              </p:cNvSpPr>
              <p:nvPr/>
            </p:nvSpPr>
            <p:spPr bwMode="gray">
              <a:xfrm>
                <a:off x="2400" y="3442"/>
                <a:ext cx="71" cy="23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6481" name="Oval 17"/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18454" name="Rectangle 18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eaLnBrk="1" hangingPunct="1"/>
              <a:endParaRPr lang="ru-RU">
                <a:latin typeface="Arial" charset="0"/>
              </a:endParaRPr>
            </a:p>
          </p:txBody>
        </p:sp>
        <p:grpSp>
          <p:nvGrpSpPr>
            <p:cNvPr id="18455" name="Group 19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18457" name="Oval 2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Arial" charset="0"/>
                </a:endParaRPr>
              </a:p>
            </p:txBody>
          </p:sp>
          <p:sp>
            <p:nvSpPr>
              <p:cNvPr id="18458" name="Rectangle 2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Arial" charset="0"/>
                </a:endParaRPr>
              </a:p>
            </p:txBody>
          </p:sp>
          <p:sp>
            <p:nvSpPr>
              <p:cNvPr id="446486" name="Oval 22"/>
              <p:cNvSpPr>
                <a:spLocks noChangeArrowheads="1"/>
              </p:cNvSpPr>
              <p:nvPr/>
            </p:nvSpPr>
            <p:spPr bwMode="gray">
              <a:xfrm>
                <a:off x="2400" y="3442"/>
                <a:ext cx="71" cy="23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6487" name="Oval 23"/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18456" name="Rectangle 24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47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eaLnBrk="1" hangingPunct="1"/>
              <a:endParaRPr lang="ru-RU">
                <a:latin typeface="Arial" charset="0"/>
              </a:endParaRPr>
            </a:p>
          </p:txBody>
        </p:sp>
      </p:grpSp>
      <p:sp>
        <p:nvSpPr>
          <p:cNvPr id="18439" name="Text Box 25"/>
          <p:cNvSpPr txBox="1">
            <a:spLocks noChangeArrowheads="1"/>
          </p:cNvSpPr>
          <p:nvPr/>
        </p:nvSpPr>
        <p:spPr bwMode="gray">
          <a:xfrm>
            <a:off x="1396847" y="1435693"/>
            <a:ext cx="1096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Univers 55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Univers 55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9pPr>
          </a:lstStyle>
          <a:p>
            <a:pPr eaLnBrk="1" hangingPunct="1"/>
            <a:r>
              <a:rPr lang="uk-UA" sz="1800" b="1" dirty="0">
                <a:solidFill>
                  <a:srgbClr val="FFFFFF"/>
                </a:solidFill>
                <a:latin typeface="Arial" charset="0"/>
              </a:rPr>
              <a:t>11 років</a:t>
            </a:r>
            <a:endParaRPr lang="en-US" sz="1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440" name="Text Box 26"/>
          <p:cNvSpPr txBox="1">
            <a:spLocks noChangeArrowheads="1"/>
          </p:cNvSpPr>
          <p:nvPr/>
        </p:nvSpPr>
        <p:spPr bwMode="gray">
          <a:xfrm>
            <a:off x="4165668" y="1397684"/>
            <a:ext cx="1109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Univers 55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Univers 55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9pPr>
          </a:lstStyle>
          <a:p>
            <a:pPr eaLnBrk="1" hangingPunct="1"/>
            <a:r>
              <a:rPr lang="uk-UA" sz="1800" b="1" dirty="0">
                <a:solidFill>
                  <a:srgbClr val="FFFFFF"/>
                </a:solidFill>
                <a:latin typeface="Arial" charset="0"/>
              </a:rPr>
              <a:t>13 років</a:t>
            </a:r>
            <a:endParaRPr lang="en-US" sz="1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441" name="Text Box 27"/>
          <p:cNvSpPr txBox="1">
            <a:spLocks noChangeArrowheads="1"/>
          </p:cNvSpPr>
          <p:nvPr/>
        </p:nvSpPr>
        <p:spPr bwMode="gray">
          <a:xfrm>
            <a:off x="6810932" y="1386366"/>
            <a:ext cx="1109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Univers 55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Univers 55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9pPr>
          </a:lstStyle>
          <a:p>
            <a:pPr eaLnBrk="1" hangingPunct="1"/>
            <a:r>
              <a:rPr lang="uk-UA" sz="1800" b="1" dirty="0">
                <a:solidFill>
                  <a:srgbClr val="FFFFFF"/>
                </a:solidFill>
                <a:latin typeface="Arial" charset="0"/>
              </a:rPr>
              <a:t>15 років</a:t>
            </a:r>
            <a:endParaRPr lang="en-US" sz="1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442" name="Text Box 28"/>
          <p:cNvSpPr txBox="1">
            <a:spLocks noChangeArrowheads="1"/>
          </p:cNvSpPr>
          <p:nvPr/>
        </p:nvSpPr>
        <p:spPr bwMode="gray">
          <a:xfrm>
            <a:off x="9694446" y="1297193"/>
            <a:ext cx="11152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Univers 55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Univers 55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9pPr>
          </a:lstStyle>
          <a:p>
            <a:pPr eaLnBrk="1" hangingPunct="1"/>
            <a:r>
              <a:rPr lang="uk-UA" sz="1800" b="1" dirty="0">
                <a:solidFill>
                  <a:srgbClr val="FFFFFF"/>
                </a:solidFill>
                <a:latin typeface="Arial" charset="0"/>
              </a:rPr>
              <a:t>Україна:</a:t>
            </a:r>
          </a:p>
          <a:p>
            <a:pPr eaLnBrk="1" hangingPunct="1"/>
            <a:r>
              <a:rPr lang="uk-UA" sz="1800" b="1" dirty="0">
                <a:solidFill>
                  <a:srgbClr val="FFFFFF"/>
                </a:solidFill>
                <a:latin typeface="Arial" charset="0"/>
              </a:rPr>
              <a:t>17 років</a:t>
            </a:r>
            <a:endParaRPr lang="en-US" sz="1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443" name="AutoShape 29"/>
          <p:cNvSpPr>
            <a:spLocks noChangeArrowheads="1"/>
          </p:cNvSpPr>
          <p:nvPr/>
        </p:nvSpPr>
        <p:spPr bwMode="auto">
          <a:xfrm>
            <a:off x="8429363" y="2598671"/>
            <a:ext cx="2987675" cy="2735263"/>
          </a:xfrm>
          <a:prstGeom prst="roundRect">
            <a:avLst>
              <a:gd name="adj" fmla="val 13745"/>
            </a:avLst>
          </a:prstGeom>
          <a:solidFill>
            <a:srgbClr val="FFFFFF">
              <a:alpha val="30980"/>
            </a:srgbClr>
          </a:solidFill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en-US" sz="1600" b="1" dirty="0">
              <a:solidFill>
                <a:srgbClr val="990099"/>
              </a:solidFill>
              <a:latin typeface="Verdana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600" b="1" dirty="0">
                <a:solidFill>
                  <a:srgbClr val="990099"/>
                </a:solidFill>
                <a:latin typeface="Verdana" pitchFamily="34" charset="0"/>
              </a:rPr>
              <a:t> </a:t>
            </a:r>
            <a:r>
              <a:rPr lang="uk-UA" sz="1600" b="1" dirty="0">
                <a:solidFill>
                  <a:srgbClr val="990099"/>
                </a:solidFill>
                <a:latin typeface="Verdana" pitchFamily="34" charset="0"/>
              </a:rPr>
              <a:t>11 клас ЗОНЗ;</a:t>
            </a:r>
          </a:p>
          <a:p>
            <a:pPr eaLnBrk="1" hangingPunct="1">
              <a:buFont typeface="Arial" charset="0"/>
              <a:buChar char="•"/>
            </a:pPr>
            <a:r>
              <a:rPr lang="uk-UA" sz="1600" b="1" dirty="0">
                <a:solidFill>
                  <a:srgbClr val="FFC000"/>
                </a:solidFill>
                <a:latin typeface="Verdana" pitchFamily="34" charset="0"/>
              </a:rPr>
              <a:t>2 курс (після 9 кл.) ПТНЗ</a:t>
            </a:r>
          </a:p>
          <a:p>
            <a:pPr eaLnBrk="1" hangingPunct="1">
              <a:buFont typeface="Arial" charset="0"/>
              <a:buChar char="•"/>
            </a:pPr>
            <a:r>
              <a:rPr lang="uk-UA" sz="1600" b="1" dirty="0">
                <a:solidFill>
                  <a:srgbClr val="CC0066"/>
                </a:solidFill>
                <a:latin typeface="Verdana" pitchFamily="34" charset="0"/>
              </a:rPr>
              <a:t>2 курс (після 9 кл.) ВНЗ І-ІІ рів. акр. </a:t>
            </a:r>
            <a:endParaRPr lang="en-US" sz="1600" b="1" dirty="0">
              <a:solidFill>
                <a:srgbClr val="CC0066"/>
              </a:solidFill>
              <a:latin typeface="Verdana" pitchFamily="34" charset="0"/>
            </a:endParaRPr>
          </a:p>
          <a:p>
            <a:pPr eaLnBrk="1" hangingPunct="1"/>
            <a:endParaRPr lang="en-US" sz="1600" b="1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/>
            <a:endParaRPr lang="en-US" sz="16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44" name="AutoShape 30"/>
          <p:cNvSpPr>
            <a:spLocks noChangeArrowheads="1"/>
          </p:cNvSpPr>
          <p:nvPr/>
        </p:nvSpPr>
        <p:spPr bwMode="auto">
          <a:xfrm>
            <a:off x="5761531" y="2517868"/>
            <a:ext cx="2159000" cy="19431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hangingPunct="1">
              <a:buFont typeface="Arial" charset="0"/>
              <a:buChar char="•"/>
            </a:pPr>
            <a:r>
              <a:rPr lang="en-US" sz="1600" b="1" dirty="0">
                <a:solidFill>
                  <a:srgbClr val="CC0066"/>
                </a:solidFill>
                <a:latin typeface="Verdana" pitchFamily="34" charset="0"/>
              </a:rPr>
              <a:t> </a:t>
            </a:r>
            <a:r>
              <a:rPr lang="uk-UA" sz="1600" b="1" dirty="0">
                <a:solidFill>
                  <a:srgbClr val="CC0066"/>
                </a:solidFill>
                <a:latin typeface="Verdana" pitchFamily="34" charset="0"/>
              </a:rPr>
              <a:t>10 клас ЗОНЗ;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b="1" dirty="0">
                <a:solidFill>
                  <a:srgbClr val="FFC000"/>
                </a:solidFill>
                <a:latin typeface="Verdana" pitchFamily="34" charset="0"/>
              </a:rPr>
              <a:t> </a:t>
            </a:r>
            <a:r>
              <a:rPr lang="uk-UA" sz="1600" b="1" dirty="0">
                <a:solidFill>
                  <a:srgbClr val="FFC000"/>
                </a:solidFill>
                <a:latin typeface="Verdana" pitchFamily="34" charset="0"/>
              </a:rPr>
              <a:t>1 курс ПТНЗ (після 9 </a:t>
            </a:r>
            <a:r>
              <a:rPr lang="ru-RU" sz="1600" b="1" dirty="0" err="1">
                <a:solidFill>
                  <a:srgbClr val="FFC000"/>
                </a:solidFill>
                <a:latin typeface="Verdana" pitchFamily="34" charset="0"/>
              </a:rPr>
              <a:t>кл</a:t>
            </a:r>
            <a:r>
              <a:rPr lang="ru-RU" sz="1600" b="1" dirty="0">
                <a:solidFill>
                  <a:srgbClr val="FFC000"/>
                </a:solidFill>
                <a:latin typeface="Verdana" pitchFamily="34" charset="0"/>
              </a:rPr>
              <a:t>.</a:t>
            </a:r>
            <a:r>
              <a:rPr lang="uk-UA" sz="1600" b="1" dirty="0">
                <a:solidFill>
                  <a:srgbClr val="FFC000"/>
                </a:solidFill>
                <a:latin typeface="Verdana" pitchFamily="34" charset="0"/>
              </a:rPr>
              <a:t>);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b="1" dirty="0">
                <a:solidFill>
                  <a:srgbClr val="990099"/>
                </a:solidFill>
                <a:latin typeface="Verdana" pitchFamily="34" charset="0"/>
              </a:rPr>
              <a:t> </a:t>
            </a:r>
            <a:r>
              <a:rPr lang="uk-UA" sz="1600" b="1" dirty="0">
                <a:solidFill>
                  <a:srgbClr val="990099"/>
                </a:solidFill>
                <a:latin typeface="Verdana" pitchFamily="34" charset="0"/>
              </a:rPr>
              <a:t>1 курс ВНЗ І-ІІ рів. акр. (після 9 кл.)</a:t>
            </a:r>
            <a:endParaRPr lang="en-US" sz="1600" b="1" dirty="0">
              <a:solidFill>
                <a:srgbClr val="990099"/>
              </a:solidFill>
              <a:latin typeface="Verdana" pitchFamily="34" charset="0"/>
            </a:endParaRPr>
          </a:p>
        </p:txBody>
      </p:sp>
      <p:sp>
        <p:nvSpPr>
          <p:cNvPr id="18445" name="Rectangle 44"/>
          <p:cNvSpPr>
            <a:spLocks noChangeArrowheads="1"/>
          </p:cNvSpPr>
          <p:nvPr/>
        </p:nvSpPr>
        <p:spPr bwMode="auto">
          <a:xfrm>
            <a:off x="3505678" y="4590683"/>
            <a:ext cx="441485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400" b="1" u="sng" dirty="0">
                <a:latin typeface="Calibri" pitchFamily="34" charset="0"/>
                <a:cs typeface="Calibri" pitchFamily="34" charset="0"/>
              </a:rPr>
              <a:t>Україна, 2018 р.:</a:t>
            </a:r>
          </a:p>
          <a:p>
            <a:r>
              <a:rPr lang="uk-UA" sz="2400" b="1" dirty="0">
                <a:latin typeface="Calibri" pitchFamily="34" charset="0"/>
                <a:cs typeface="Calibri" pitchFamily="34" charset="0"/>
              </a:rPr>
              <a:t>13354</a:t>
            </a:r>
            <a:r>
              <a:rPr lang="uk-UA" sz="24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респонденти віком 10-17 років  </a:t>
            </a:r>
          </a:p>
          <a:p>
            <a:r>
              <a:rPr lang="uk-UA" sz="2400" b="1" dirty="0">
                <a:latin typeface="Calibri" pitchFamily="34" charset="0"/>
                <a:cs typeface="Calibri" pitchFamily="34" charset="0"/>
              </a:rPr>
              <a:t>820 </a:t>
            </a:r>
            <a:r>
              <a:rPr lang="uk-UA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класів/груп</a:t>
            </a:r>
          </a:p>
          <a:p>
            <a:r>
              <a:rPr lang="uk-UA" sz="2400" b="1" dirty="0">
                <a:latin typeface="Calibri" pitchFamily="34" charset="0"/>
                <a:cs typeface="Calibri" pitchFamily="34" charset="0"/>
              </a:rPr>
              <a:t>287</a:t>
            </a:r>
            <a:r>
              <a:rPr lang="uk-UA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навч</a:t>
            </a:r>
            <a:r>
              <a:rPr lang="uk-UA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 закладів </a:t>
            </a:r>
            <a:r>
              <a:rPr lang="uk-UA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r>
              <a:rPr lang="uk-UA" sz="2400" b="1" dirty="0">
                <a:latin typeface="Calibri" pitchFamily="34" charset="0"/>
                <a:cs typeface="Calibri" pitchFamily="34" charset="0"/>
              </a:rPr>
              <a:t>218</a:t>
            </a:r>
            <a:r>
              <a:rPr lang="uk-UA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uk-UA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населених пунктів</a:t>
            </a:r>
          </a:p>
        </p:txBody>
      </p:sp>
      <p:sp>
        <p:nvSpPr>
          <p:cNvPr id="18446" name="Freeform 14"/>
          <p:cNvSpPr>
            <a:spLocks/>
          </p:cNvSpPr>
          <p:nvPr/>
        </p:nvSpPr>
        <p:spPr bwMode="gray">
          <a:xfrm>
            <a:off x="1162464" y="4513829"/>
            <a:ext cx="1141412" cy="1323975"/>
          </a:xfrm>
          <a:custGeom>
            <a:avLst/>
            <a:gdLst>
              <a:gd name="T0" fmla="*/ 2147483647 w 573"/>
              <a:gd name="T1" fmla="*/ 2147483647 h 1111"/>
              <a:gd name="T2" fmla="*/ 2147483647 w 573"/>
              <a:gd name="T3" fmla="*/ 2147483647 h 1111"/>
              <a:gd name="T4" fmla="*/ 2147483647 w 573"/>
              <a:gd name="T5" fmla="*/ 2147483647 h 1111"/>
              <a:gd name="T6" fmla="*/ 0 w 573"/>
              <a:gd name="T7" fmla="*/ 2147483647 h 1111"/>
              <a:gd name="T8" fmla="*/ 2147483647 w 573"/>
              <a:gd name="T9" fmla="*/ 2147483647 h 1111"/>
              <a:gd name="T10" fmla="*/ 2147483647 w 573"/>
              <a:gd name="T11" fmla="*/ 2147483647 h 1111"/>
              <a:gd name="T12" fmla="*/ 2147483647 w 573"/>
              <a:gd name="T13" fmla="*/ 2147483647 h 1111"/>
              <a:gd name="T14" fmla="*/ 2147483647 w 573"/>
              <a:gd name="T15" fmla="*/ 2147483647 h 1111"/>
              <a:gd name="T16" fmla="*/ 2147483647 w 573"/>
              <a:gd name="T17" fmla="*/ 2147483647 h 1111"/>
              <a:gd name="T18" fmla="*/ 2147483647 w 573"/>
              <a:gd name="T19" fmla="*/ 2147483647 h 1111"/>
              <a:gd name="T20" fmla="*/ 2147483647 w 573"/>
              <a:gd name="T21" fmla="*/ 2147483647 h 1111"/>
              <a:gd name="T22" fmla="*/ 2147483647 w 573"/>
              <a:gd name="T23" fmla="*/ 2147483647 h 1111"/>
              <a:gd name="T24" fmla="*/ 2147483647 w 573"/>
              <a:gd name="T25" fmla="*/ 2147483647 h 1111"/>
              <a:gd name="T26" fmla="*/ 2147483647 w 573"/>
              <a:gd name="T27" fmla="*/ 2147483647 h 1111"/>
              <a:gd name="T28" fmla="*/ 2147483647 w 573"/>
              <a:gd name="T29" fmla="*/ 2147483647 h 1111"/>
              <a:gd name="T30" fmla="*/ 2147483647 w 573"/>
              <a:gd name="T31" fmla="*/ 2147483647 h 1111"/>
              <a:gd name="T32" fmla="*/ 2147483647 w 573"/>
              <a:gd name="T33" fmla="*/ 2147483647 h 1111"/>
              <a:gd name="T34" fmla="*/ 2147483647 w 573"/>
              <a:gd name="T35" fmla="*/ 2147483647 h 1111"/>
              <a:gd name="T36" fmla="*/ 2147483647 w 573"/>
              <a:gd name="T37" fmla="*/ 2147483647 h 1111"/>
              <a:gd name="T38" fmla="*/ 2147483647 w 573"/>
              <a:gd name="T39" fmla="*/ 2147483647 h 1111"/>
              <a:gd name="T40" fmla="*/ 2147483647 w 573"/>
              <a:gd name="T41" fmla="*/ 2147483647 h 1111"/>
              <a:gd name="T42" fmla="*/ 2147483647 w 573"/>
              <a:gd name="T43" fmla="*/ 2147483647 h 1111"/>
              <a:gd name="T44" fmla="*/ 2147483647 w 573"/>
              <a:gd name="T45" fmla="*/ 2147483647 h 1111"/>
              <a:gd name="T46" fmla="*/ 2147483647 w 573"/>
              <a:gd name="T47" fmla="*/ 2147483647 h 1111"/>
              <a:gd name="T48" fmla="*/ 2147483647 w 573"/>
              <a:gd name="T49" fmla="*/ 2147483647 h 1111"/>
              <a:gd name="T50" fmla="*/ 2147483647 w 573"/>
              <a:gd name="T51" fmla="*/ 2147483647 h 1111"/>
              <a:gd name="T52" fmla="*/ 2147483647 w 573"/>
              <a:gd name="T53" fmla="*/ 2147483647 h 1111"/>
              <a:gd name="T54" fmla="*/ 2147483647 w 573"/>
              <a:gd name="T55" fmla="*/ 2147483647 h 1111"/>
              <a:gd name="T56" fmla="*/ 2147483647 w 573"/>
              <a:gd name="T57" fmla="*/ 2147483647 h 1111"/>
              <a:gd name="T58" fmla="*/ 2147483647 w 573"/>
              <a:gd name="T59" fmla="*/ 2147483647 h 1111"/>
              <a:gd name="T60" fmla="*/ 2147483647 w 573"/>
              <a:gd name="T61" fmla="*/ 2147483647 h 1111"/>
              <a:gd name="T62" fmla="*/ 2147483647 w 573"/>
              <a:gd name="T63" fmla="*/ 2147483647 h 1111"/>
              <a:gd name="T64" fmla="*/ 2147483647 w 573"/>
              <a:gd name="T65" fmla="*/ 2147483647 h 1111"/>
              <a:gd name="T66" fmla="*/ 2147483647 w 573"/>
              <a:gd name="T67" fmla="*/ 2147483647 h 1111"/>
              <a:gd name="T68" fmla="*/ 2147483647 w 573"/>
              <a:gd name="T69" fmla="*/ 2147483647 h 1111"/>
              <a:gd name="T70" fmla="*/ 2147483647 w 573"/>
              <a:gd name="T71" fmla="*/ 2147483647 h 1111"/>
              <a:gd name="T72" fmla="*/ 2147483647 w 573"/>
              <a:gd name="T73" fmla="*/ 2147483647 h 1111"/>
              <a:gd name="T74" fmla="*/ 2147483647 w 573"/>
              <a:gd name="T75" fmla="*/ 2147483647 h 1111"/>
              <a:gd name="T76" fmla="*/ 2147483647 w 573"/>
              <a:gd name="T77" fmla="*/ 2147483647 h 1111"/>
              <a:gd name="T78" fmla="*/ 2147483647 w 573"/>
              <a:gd name="T79" fmla="*/ 2147483647 h 1111"/>
              <a:gd name="T80" fmla="*/ 2147483647 w 573"/>
              <a:gd name="T81" fmla="*/ 2147483647 h 1111"/>
              <a:gd name="T82" fmla="*/ 2147483647 w 573"/>
              <a:gd name="T83" fmla="*/ 2147483647 h 1111"/>
              <a:gd name="T84" fmla="*/ 2147483647 w 573"/>
              <a:gd name="T85" fmla="*/ 2147483647 h 1111"/>
              <a:gd name="T86" fmla="*/ 2147483647 w 573"/>
              <a:gd name="T87" fmla="*/ 2147483647 h 1111"/>
              <a:gd name="T88" fmla="*/ 2147483647 w 573"/>
              <a:gd name="T89" fmla="*/ 2147483647 h 1111"/>
              <a:gd name="T90" fmla="*/ 2147483647 w 573"/>
              <a:gd name="T91" fmla="*/ 2147483647 h 1111"/>
              <a:gd name="T92" fmla="*/ 2147483647 w 573"/>
              <a:gd name="T93" fmla="*/ 2147483647 h 1111"/>
              <a:gd name="T94" fmla="*/ 2147483647 w 573"/>
              <a:gd name="T95" fmla="*/ 2147483647 h 1111"/>
              <a:gd name="T96" fmla="*/ 2147483647 w 573"/>
              <a:gd name="T97" fmla="*/ 2147483647 h 1111"/>
              <a:gd name="T98" fmla="*/ 2147483647 w 573"/>
              <a:gd name="T99" fmla="*/ 2147483647 h 1111"/>
              <a:gd name="T100" fmla="*/ 2147483647 w 573"/>
              <a:gd name="T101" fmla="*/ 2147483647 h 1111"/>
              <a:gd name="T102" fmla="*/ 2147483647 w 573"/>
              <a:gd name="T103" fmla="*/ 2147483647 h 1111"/>
              <a:gd name="T104" fmla="*/ 2147483647 w 573"/>
              <a:gd name="T105" fmla="*/ 0 h 111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3" h="1111">
                <a:moveTo>
                  <a:pt x="94" y="0"/>
                </a:moveTo>
                <a:lnTo>
                  <a:pt x="72" y="5"/>
                </a:lnTo>
                <a:lnTo>
                  <a:pt x="50" y="16"/>
                </a:lnTo>
                <a:lnTo>
                  <a:pt x="30" y="32"/>
                </a:lnTo>
                <a:lnTo>
                  <a:pt x="15" y="53"/>
                </a:lnTo>
                <a:lnTo>
                  <a:pt x="4" y="75"/>
                </a:lnTo>
                <a:lnTo>
                  <a:pt x="0" y="99"/>
                </a:lnTo>
                <a:lnTo>
                  <a:pt x="0" y="509"/>
                </a:lnTo>
                <a:lnTo>
                  <a:pt x="0" y="511"/>
                </a:lnTo>
                <a:lnTo>
                  <a:pt x="1" y="516"/>
                </a:lnTo>
                <a:lnTo>
                  <a:pt x="4" y="525"/>
                </a:lnTo>
                <a:lnTo>
                  <a:pt x="9" y="533"/>
                </a:lnTo>
                <a:lnTo>
                  <a:pt x="16" y="543"/>
                </a:lnTo>
                <a:lnTo>
                  <a:pt x="26" y="550"/>
                </a:lnTo>
                <a:lnTo>
                  <a:pt x="39" y="556"/>
                </a:lnTo>
                <a:lnTo>
                  <a:pt x="56" y="557"/>
                </a:lnTo>
                <a:lnTo>
                  <a:pt x="72" y="556"/>
                </a:lnTo>
                <a:lnTo>
                  <a:pt x="84" y="551"/>
                </a:lnTo>
                <a:lnTo>
                  <a:pt x="92" y="543"/>
                </a:lnTo>
                <a:lnTo>
                  <a:pt x="100" y="534"/>
                </a:lnTo>
                <a:lnTo>
                  <a:pt x="103" y="525"/>
                </a:lnTo>
                <a:lnTo>
                  <a:pt x="106" y="516"/>
                </a:lnTo>
                <a:lnTo>
                  <a:pt x="107" y="508"/>
                </a:lnTo>
                <a:lnTo>
                  <a:pt x="108" y="503"/>
                </a:lnTo>
                <a:lnTo>
                  <a:pt x="108" y="500"/>
                </a:lnTo>
                <a:lnTo>
                  <a:pt x="108" y="166"/>
                </a:lnTo>
                <a:lnTo>
                  <a:pt x="134" y="167"/>
                </a:lnTo>
                <a:lnTo>
                  <a:pt x="135" y="1066"/>
                </a:lnTo>
                <a:lnTo>
                  <a:pt x="136" y="1068"/>
                </a:lnTo>
                <a:lnTo>
                  <a:pt x="138" y="1073"/>
                </a:lnTo>
                <a:lnTo>
                  <a:pt x="143" y="1080"/>
                </a:lnTo>
                <a:lnTo>
                  <a:pt x="151" y="1089"/>
                </a:lnTo>
                <a:lnTo>
                  <a:pt x="162" y="1097"/>
                </a:lnTo>
                <a:lnTo>
                  <a:pt x="174" y="1105"/>
                </a:lnTo>
                <a:lnTo>
                  <a:pt x="189" y="1110"/>
                </a:lnTo>
                <a:lnTo>
                  <a:pt x="199" y="1111"/>
                </a:lnTo>
                <a:lnTo>
                  <a:pt x="217" y="1111"/>
                </a:lnTo>
                <a:lnTo>
                  <a:pt x="227" y="1110"/>
                </a:lnTo>
                <a:lnTo>
                  <a:pt x="243" y="1105"/>
                </a:lnTo>
                <a:lnTo>
                  <a:pt x="255" y="1097"/>
                </a:lnTo>
                <a:lnTo>
                  <a:pt x="265" y="1089"/>
                </a:lnTo>
                <a:lnTo>
                  <a:pt x="272" y="1080"/>
                </a:lnTo>
                <a:lnTo>
                  <a:pt x="276" y="1073"/>
                </a:lnTo>
                <a:lnTo>
                  <a:pt x="278" y="1068"/>
                </a:lnTo>
                <a:lnTo>
                  <a:pt x="279" y="1066"/>
                </a:lnTo>
                <a:lnTo>
                  <a:pt x="279" y="499"/>
                </a:lnTo>
                <a:lnTo>
                  <a:pt x="302" y="499"/>
                </a:lnTo>
                <a:lnTo>
                  <a:pt x="302" y="503"/>
                </a:lnTo>
                <a:lnTo>
                  <a:pt x="302" y="515"/>
                </a:lnTo>
                <a:lnTo>
                  <a:pt x="302" y="534"/>
                </a:lnTo>
                <a:lnTo>
                  <a:pt x="302" y="560"/>
                </a:lnTo>
                <a:lnTo>
                  <a:pt x="304" y="590"/>
                </a:lnTo>
                <a:lnTo>
                  <a:pt x="304" y="626"/>
                </a:lnTo>
                <a:lnTo>
                  <a:pt x="304" y="664"/>
                </a:lnTo>
                <a:lnTo>
                  <a:pt x="304" y="706"/>
                </a:lnTo>
                <a:lnTo>
                  <a:pt x="304" y="750"/>
                </a:lnTo>
                <a:lnTo>
                  <a:pt x="304" y="793"/>
                </a:lnTo>
                <a:lnTo>
                  <a:pt x="304" y="838"/>
                </a:lnTo>
                <a:lnTo>
                  <a:pt x="305" y="882"/>
                </a:lnTo>
                <a:lnTo>
                  <a:pt x="305" y="926"/>
                </a:lnTo>
                <a:lnTo>
                  <a:pt x="305" y="966"/>
                </a:lnTo>
                <a:lnTo>
                  <a:pt x="305" y="1004"/>
                </a:lnTo>
                <a:lnTo>
                  <a:pt x="305" y="1037"/>
                </a:lnTo>
                <a:lnTo>
                  <a:pt x="305" y="1066"/>
                </a:lnTo>
                <a:lnTo>
                  <a:pt x="305" y="1067"/>
                </a:lnTo>
                <a:lnTo>
                  <a:pt x="306" y="1073"/>
                </a:lnTo>
                <a:lnTo>
                  <a:pt x="310" y="1079"/>
                </a:lnTo>
                <a:lnTo>
                  <a:pt x="315" y="1088"/>
                </a:lnTo>
                <a:lnTo>
                  <a:pt x="323" y="1096"/>
                </a:lnTo>
                <a:lnTo>
                  <a:pt x="335" y="1103"/>
                </a:lnTo>
                <a:lnTo>
                  <a:pt x="351" y="1108"/>
                </a:lnTo>
                <a:lnTo>
                  <a:pt x="372" y="1111"/>
                </a:lnTo>
                <a:lnTo>
                  <a:pt x="392" y="1108"/>
                </a:lnTo>
                <a:lnTo>
                  <a:pt x="408" y="1103"/>
                </a:lnTo>
                <a:lnTo>
                  <a:pt x="420" y="1096"/>
                </a:lnTo>
                <a:lnTo>
                  <a:pt x="429" y="1089"/>
                </a:lnTo>
                <a:lnTo>
                  <a:pt x="434" y="1080"/>
                </a:lnTo>
                <a:lnTo>
                  <a:pt x="437" y="1073"/>
                </a:lnTo>
                <a:lnTo>
                  <a:pt x="438" y="1068"/>
                </a:lnTo>
                <a:lnTo>
                  <a:pt x="438" y="1067"/>
                </a:lnTo>
                <a:lnTo>
                  <a:pt x="440" y="166"/>
                </a:lnTo>
                <a:lnTo>
                  <a:pt x="466" y="166"/>
                </a:lnTo>
                <a:lnTo>
                  <a:pt x="466" y="500"/>
                </a:lnTo>
                <a:lnTo>
                  <a:pt x="468" y="503"/>
                </a:lnTo>
                <a:lnTo>
                  <a:pt x="469" y="509"/>
                </a:lnTo>
                <a:lnTo>
                  <a:pt x="472" y="517"/>
                </a:lnTo>
                <a:lnTo>
                  <a:pt x="477" y="527"/>
                </a:lnTo>
                <a:lnTo>
                  <a:pt x="483" y="537"/>
                </a:lnTo>
                <a:lnTo>
                  <a:pt x="493" y="545"/>
                </a:lnTo>
                <a:lnTo>
                  <a:pt x="505" y="551"/>
                </a:lnTo>
                <a:lnTo>
                  <a:pt x="520" y="554"/>
                </a:lnTo>
                <a:lnTo>
                  <a:pt x="536" y="551"/>
                </a:lnTo>
                <a:lnTo>
                  <a:pt x="548" y="545"/>
                </a:lnTo>
                <a:lnTo>
                  <a:pt x="557" y="537"/>
                </a:lnTo>
                <a:lnTo>
                  <a:pt x="563" y="527"/>
                </a:lnTo>
                <a:lnTo>
                  <a:pt x="570" y="517"/>
                </a:lnTo>
                <a:lnTo>
                  <a:pt x="573" y="510"/>
                </a:lnTo>
                <a:lnTo>
                  <a:pt x="573" y="508"/>
                </a:lnTo>
                <a:lnTo>
                  <a:pt x="573" y="79"/>
                </a:lnTo>
                <a:lnTo>
                  <a:pt x="572" y="68"/>
                </a:lnTo>
                <a:lnTo>
                  <a:pt x="561" y="47"/>
                </a:lnTo>
                <a:lnTo>
                  <a:pt x="546" y="28"/>
                </a:lnTo>
                <a:lnTo>
                  <a:pt x="528" y="14"/>
                </a:lnTo>
                <a:lnTo>
                  <a:pt x="506" y="4"/>
                </a:lnTo>
                <a:lnTo>
                  <a:pt x="485" y="0"/>
                </a:lnTo>
                <a:lnTo>
                  <a:pt x="94" y="0"/>
                </a:lnTo>
                <a:close/>
              </a:path>
            </a:pathLst>
          </a:custGeom>
          <a:solidFill>
            <a:srgbClr val="44988C"/>
          </a:solidFill>
          <a:ln>
            <a:noFill/>
          </a:ln>
          <a:effectLst>
            <a:outerShdw dist="91581" dir="3378596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7" name="Freeform 14"/>
          <p:cNvSpPr>
            <a:spLocks/>
          </p:cNvSpPr>
          <p:nvPr/>
        </p:nvSpPr>
        <p:spPr bwMode="gray">
          <a:xfrm>
            <a:off x="1779970" y="4813174"/>
            <a:ext cx="1143000" cy="1322387"/>
          </a:xfrm>
          <a:custGeom>
            <a:avLst/>
            <a:gdLst>
              <a:gd name="T0" fmla="*/ 2147483647 w 573"/>
              <a:gd name="T1" fmla="*/ 2147483647 h 1111"/>
              <a:gd name="T2" fmla="*/ 2147483647 w 573"/>
              <a:gd name="T3" fmla="*/ 2147483647 h 1111"/>
              <a:gd name="T4" fmla="*/ 2147483647 w 573"/>
              <a:gd name="T5" fmla="*/ 2147483647 h 1111"/>
              <a:gd name="T6" fmla="*/ 0 w 573"/>
              <a:gd name="T7" fmla="*/ 2147483647 h 1111"/>
              <a:gd name="T8" fmla="*/ 2147483647 w 573"/>
              <a:gd name="T9" fmla="*/ 2147483647 h 1111"/>
              <a:gd name="T10" fmla="*/ 2147483647 w 573"/>
              <a:gd name="T11" fmla="*/ 2147483647 h 1111"/>
              <a:gd name="T12" fmla="*/ 2147483647 w 573"/>
              <a:gd name="T13" fmla="*/ 2147483647 h 1111"/>
              <a:gd name="T14" fmla="*/ 2147483647 w 573"/>
              <a:gd name="T15" fmla="*/ 2147483647 h 1111"/>
              <a:gd name="T16" fmla="*/ 2147483647 w 573"/>
              <a:gd name="T17" fmla="*/ 2147483647 h 1111"/>
              <a:gd name="T18" fmla="*/ 2147483647 w 573"/>
              <a:gd name="T19" fmla="*/ 2147483647 h 1111"/>
              <a:gd name="T20" fmla="*/ 2147483647 w 573"/>
              <a:gd name="T21" fmla="*/ 2147483647 h 1111"/>
              <a:gd name="T22" fmla="*/ 2147483647 w 573"/>
              <a:gd name="T23" fmla="*/ 2147483647 h 1111"/>
              <a:gd name="T24" fmla="*/ 2147483647 w 573"/>
              <a:gd name="T25" fmla="*/ 2147483647 h 1111"/>
              <a:gd name="T26" fmla="*/ 2147483647 w 573"/>
              <a:gd name="T27" fmla="*/ 2147483647 h 1111"/>
              <a:gd name="T28" fmla="*/ 2147483647 w 573"/>
              <a:gd name="T29" fmla="*/ 2147483647 h 1111"/>
              <a:gd name="T30" fmla="*/ 2147483647 w 573"/>
              <a:gd name="T31" fmla="*/ 2147483647 h 1111"/>
              <a:gd name="T32" fmla="*/ 2147483647 w 573"/>
              <a:gd name="T33" fmla="*/ 2147483647 h 1111"/>
              <a:gd name="T34" fmla="*/ 2147483647 w 573"/>
              <a:gd name="T35" fmla="*/ 2147483647 h 1111"/>
              <a:gd name="T36" fmla="*/ 2147483647 w 573"/>
              <a:gd name="T37" fmla="*/ 2147483647 h 1111"/>
              <a:gd name="T38" fmla="*/ 2147483647 w 573"/>
              <a:gd name="T39" fmla="*/ 2147483647 h 1111"/>
              <a:gd name="T40" fmla="*/ 2147483647 w 573"/>
              <a:gd name="T41" fmla="*/ 2147483647 h 1111"/>
              <a:gd name="T42" fmla="*/ 2147483647 w 573"/>
              <a:gd name="T43" fmla="*/ 2147483647 h 1111"/>
              <a:gd name="T44" fmla="*/ 2147483647 w 573"/>
              <a:gd name="T45" fmla="*/ 2147483647 h 1111"/>
              <a:gd name="T46" fmla="*/ 2147483647 w 573"/>
              <a:gd name="T47" fmla="*/ 2147483647 h 1111"/>
              <a:gd name="T48" fmla="*/ 2147483647 w 573"/>
              <a:gd name="T49" fmla="*/ 2147483647 h 1111"/>
              <a:gd name="T50" fmla="*/ 2147483647 w 573"/>
              <a:gd name="T51" fmla="*/ 2147483647 h 1111"/>
              <a:gd name="T52" fmla="*/ 2147483647 w 573"/>
              <a:gd name="T53" fmla="*/ 2147483647 h 1111"/>
              <a:gd name="T54" fmla="*/ 2147483647 w 573"/>
              <a:gd name="T55" fmla="*/ 2147483647 h 1111"/>
              <a:gd name="T56" fmla="*/ 2147483647 w 573"/>
              <a:gd name="T57" fmla="*/ 2147483647 h 1111"/>
              <a:gd name="T58" fmla="*/ 2147483647 w 573"/>
              <a:gd name="T59" fmla="*/ 2147483647 h 1111"/>
              <a:gd name="T60" fmla="*/ 2147483647 w 573"/>
              <a:gd name="T61" fmla="*/ 2147483647 h 1111"/>
              <a:gd name="T62" fmla="*/ 2147483647 w 573"/>
              <a:gd name="T63" fmla="*/ 2147483647 h 1111"/>
              <a:gd name="T64" fmla="*/ 2147483647 w 573"/>
              <a:gd name="T65" fmla="*/ 2147483647 h 1111"/>
              <a:gd name="T66" fmla="*/ 2147483647 w 573"/>
              <a:gd name="T67" fmla="*/ 2147483647 h 1111"/>
              <a:gd name="T68" fmla="*/ 2147483647 w 573"/>
              <a:gd name="T69" fmla="*/ 2147483647 h 1111"/>
              <a:gd name="T70" fmla="*/ 2147483647 w 573"/>
              <a:gd name="T71" fmla="*/ 2147483647 h 1111"/>
              <a:gd name="T72" fmla="*/ 2147483647 w 573"/>
              <a:gd name="T73" fmla="*/ 2147483647 h 1111"/>
              <a:gd name="T74" fmla="*/ 2147483647 w 573"/>
              <a:gd name="T75" fmla="*/ 2147483647 h 1111"/>
              <a:gd name="T76" fmla="*/ 2147483647 w 573"/>
              <a:gd name="T77" fmla="*/ 2147483647 h 1111"/>
              <a:gd name="T78" fmla="*/ 2147483647 w 573"/>
              <a:gd name="T79" fmla="*/ 2147483647 h 1111"/>
              <a:gd name="T80" fmla="*/ 2147483647 w 573"/>
              <a:gd name="T81" fmla="*/ 2147483647 h 1111"/>
              <a:gd name="T82" fmla="*/ 2147483647 w 573"/>
              <a:gd name="T83" fmla="*/ 2147483647 h 1111"/>
              <a:gd name="T84" fmla="*/ 2147483647 w 573"/>
              <a:gd name="T85" fmla="*/ 2147483647 h 1111"/>
              <a:gd name="T86" fmla="*/ 2147483647 w 573"/>
              <a:gd name="T87" fmla="*/ 2147483647 h 1111"/>
              <a:gd name="T88" fmla="*/ 2147483647 w 573"/>
              <a:gd name="T89" fmla="*/ 2147483647 h 1111"/>
              <a:gd name="T90" fmla="*/ 2147483647 w 573"/>
              <a:gd name="T91" fmla="*/ 2147483647 h 1111"/>
              <a:gd name="T92" fmla="*/ 2147483647 w 573"/>
              <a:gd name="T93" fmla="*/ 2147483647 h 1111"/>
              <a:gd name="T94" fmla="*/ 2147483647 w 573"/>
              <a:gd name="T95" fmla="*/ 2147483647 h 1111"/>
              <a:gd name="T96" fmla="*/ 2147483647 w 573"/>
              <a:gd name="T97" fmla="*/ 2147483647 h 1111"/>
              <a:gd name="T98" fmla="*/ 2147483647 w 573"/>
              <a:gd name="T99" fmla="*/ 2147483647 h 1111"/>
              <a:gd name="T100" fmla="*/ 2147483647 w 573"/>
              <a:gd name="T101" fmla="*/ 2147483647 h 1111"/>
              <a:gd name="T102" fmla="*/ 2147483647 w 573"/>
              <a:gd name="T103" fmla="*/ 2147483647 h 1111"/>
              <a:gd name="T104" fmla="*/ 2147483647 w 573"/>
              <a:gd name="T105" fmla="*/ 0 h 111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3" h="1111">
                <a:moveTo>
                  <a:pt x="94" y="0"/>
                </a:moveTo>
                <a:lnTo>
                  <a:pt x="72" y="5"/>
                </a:lnTo>
                <a:lnTo>
                  <a:pt x="50" y="16"/>
                </a:lnTo>
                <a:lnTo>
                  <a:pt x="30" y="32"/>
                </a:lnTo>
                <a:lnTo>
                  <a:pt x="15" y="53"/>
                </a:lnTo>
                <a:lnTo>
                  <a:pt x="4" y="75"/>
                </a:lnTo>
                <a:lnTo>
                  <a:pt x="0" y="99"/>
                </a:lnTo>
                <a:lnTo>
                  <a:pt x="0" y="509"/>
                </a:lnTo>
                <a:lnTo>
                  <a:pt x="0" y="511"/>
                </a:lnTo>
                <a:lnTo>
                  <a:pt x="1" y="516"/>
                </a:lnTo>
                <a:lnTo>
                  <a:pt x="4" y="525"/>
                </a:lnTo>
                <a:lnTo>
                  <a:pt x="9" y="533"/>
                </a:lnTo>
                <a:lnTo>
                  <a:pt x="16" y="543"/>
                </a:lnTo>
                <a:lnTo>
                  <a:pt x="26" y="550"/>
                </a:lnTo>
                <a:lnTo>
                  <a:pt x="39" y="556"/>
                </a:lnTo>
                <a:lnTo>
                  <a:pt x="56" y="557"/>
                </a:lnTo>
                <a:lnTo>
                  <a:pt x="72" y="556"/>
                </a:lnTo>
                <a:lnTo>
                  <a:pt x="84" y="551"/>
                </a:lnTo>
                <a:lnTo>
                  <a:pt x="92" y="543"/>
                </a:lnTo>
                <a:lnTo>
                  <a:pt x="100" y="534"/>
                </a:lnTo>
                <a:lnTo>
                  <a:pt x="103" y="525"/>
                </a:lnTo>
                <a:lnTo>
                  <a:pt x="106" y="516"/>
                </a:lnTo>
                <a:lnTo>
                  <a:pt x="107" y="508"/>
                </a:lnTo>
                <a:lnTo>
                  <a:pt x="108" y="503"/>
                </a:lnTo>
                <a:lnTo>
                  <a:pt x="108" y="500"/>
                </a:lnTo>
                <a:lnTo>
                  <a:pt x="108" y="166"/>
                </a:lnTo>
                <a:lnTo>
                  <a:pt x="134" y="167"/>
                </a:lnTo>
                <a:lnTo>
                  <a:pt x="135" y="1066"/>
                </a:lnTo>
                <a:lnTo>
                  <a:pt x="136" y="1068"/>
                </a:lnTo>
                <a:lnTo>
                  <a:pt x="138" y="1073"/>
                </a:lnTo>
                <a:lnTo>
                  <a:pt x="143" y="1080"/>
                </a:lnTo>
                <a:lnTo>
                  <a:pt x="151" y="1089"/>
                </a:lnTo>
                <a:lnTo>
                  <a:pt x="162" y="1097"/>
                </a:lnTo>
                <a:lnTo>
                  <a:pt x="174" y="1105"/>
                </a:lnTo>
                <a:lnTo>
                  <a:pt x="189" y="1110"/>
                </a:lnTo>
                <a:lnTo>
                  <a:pt x="199" y="1111"/>
                </a:lnTo>
                <a:lnTo>
                  <a:pt x="217" y="1111"/>
                </a:lnTo>
                <a:lnTo>
                  <a:pt x="227" y="1110"/>
                </a:lnTo>
                <a:lnTo>
                  <a:pt x="243" y="1105"/>
                </a:lnTo>
                <a:lnTo>
                  <a:pt x="255" y="1097"/>
                </a:lnTo>
                <a:lnTo>
                  <a:pt x="265" y="1089"/>
                </a:lnTo>
                <a:lnTo>
                  <a:pt x="272" y="1080"/>
                </a:lnTo>
                <a:lnTo>
                  <a:pt x="276" y="1073"/>
                </a:lnTo>
                <a:lnTo>
                  <a:pt x="278" y="1068"/>
                </a:lnTo>
                <a:lnTo>
                  <a:pt x="279" y="1066"/>
                </a:lnTo>
                <a:lnTo>
                  <a:pt x="279" y="499"/>
                </a:lnTo>
                <a:lnTo>
                  <a:pt x="302" y="499"/>
                </a:lnTo>
                <a:lnTo>
                  <a:pt x="302" y="503"/>
                </a:lnTo>
                <a:lnTo>
                  <a:pt x="302" y="515"/>
                </a:lnTo>
                <a:lnTo>
                  <a:pt x="302" y="534"/>
                </a:lnTo>
                <a:lnTo>
                  <a:pt x="302" y="560"/>
                </a:lnTo>
                <a:lnTo>
                  <a:pt x="304" y="590"/>
                </a:lnTo>
                <a:lnTo>
                  <a:pt x="304" y="626"/>
                </a:lnTo>
                <a:lnTo>
                  <a:pt x="304" y="664"/>
                </a:lnTo>
                <a:lnTo>
                  <a:pt x="304" y="706"/>
                </a:lnTo>
                <a:lnTo>
                  <a:pt x="304" y="750"/>
                </a:lnTo>
                <a:lnTo>
                  <a:pt x="304" y="793"/>
                </a:lnTo>
                <a:lnTo>
                  <a:pt x="304" y="838"/>
                </a:lnTo>
                <a:lnTo>
                  <a:pt x="305" y="882"/>
                </a:lnTo>
                <a:lnTo>
                  <a:pt x="305" y="926"/>
                </a:lnTo>
                <a:lnTo>
                  <a:pt x="305" y="966"/>
                </a:lnTo>
                <a:lnTo>
                  <a:pt x="305" y="1004"/>
                </a:lnTo>
                <a:lnTo>
                  <a:pt x="305" y="1037"/>
                </a:lnTo>
                <a:lnTo>
                  <a:pt x="305" y="1066"/>
                </a:lnTo>
                <a:lnTo>
                  <a:pt x="305" y="1067"/>
                </a:lnTo>
                <a:lnTo>
                  <a:pt x="306" y="1073"/>
                </a:lnTo>
                <a:lnTo>
                  <a:pt x="310" y="1079"/>
                </a:lnTo>
                <a:lnTo>
                  <a:pt x="315" y="1088"/>
                </a:lnTo>
                <a:lnTo>
                  <a:pt x="323" y="1096"/>
                </a:lnTo>
                <a:lnTo>
                  <a:pt x="335" y="1103"/>
                </a:lnTo>
                <a:lnTo>
                  <a:pt x="351" y="1108"/>
                </a:lnTo>
                <a:lnTo>
                  <a:pt x="372" y="1111"/>
                </a:lnTo>
                <a:lnTo>
                  <a:pt x="392" y="1108"/>
                </a:lnTo>
                <a:lnTo>
                  <a:pt x="408" y="1103"/>
                </a:lnTo>
                <a:lnTo>
                  <a:pt x="420" y="1096"/>
                </a:lnTo>
                <a:lnTo>
                  <a:pt x="429" y="1089"/>
                </a:lnTo>
                <a:lnTo>
                  <a:pt x="434" y="1080"/>
                </a:lnTo>
                <a:lnTo>
                  <a:pt x="437" y="1073"/>
                </a:lnTo>
                <a:lnTo>
                  <a:pt x="438" y="1068"/>
                </a:lnTo>
                <a:lnTo>
                  <a:pt x="438" y="1067"/>
                </a:lnTo>
                <a:lnTo>
                  <a:pt x="440" y="166"/>
                </a:lnTo>
                <a:lnTo>
                  <a:pt x="466" y="166"/>
                </a:lnTo>
                <a:lnTo>
                  <a:pt x="466" y="500"/>
                </a:lnTo>
                <a:lnTo>
                  <a:pt x="468" y="503"/>
                </a:lnTo>
                <a:lnTo>
                  <a:pt x="469" y="509"/>
                </a:lnTo>
                <a:lnTo>
                  <a:pt x="472" y="517"/>
                </a:lnTo>
                <a:lnTo>
                  <a:pt x="477" y="527"/>
                </a:lnTo>
                <a:lnTo>
                  <a:pt x="483" y="537"/>
                </a:lnTo>
                <a:lnTo>
                  <a:pt x="493" y="545"/>
                </a:lnTo>
                <a:lnTo>
                  <a:pt x="505" y="551"/>
                </a:lnTo>
                <a:lnTo>
                  <a:pt x="520" y="554"/>
                </a:lnTo>
                <a:lnTo>
                  <a:pt x="536" y="551"/>
                </a:lnTo>
                <a:lnTo>
                  <a:pt x="548" y="545"/>
                </a:lnTo>
                <a:lnTo>
                  <a:pt x="557" y="537"/>
                </a:lnTo>
                <a:lnTo>
                  <a:pt x="563" y="527"/>
                </a:lnTo>
                <a:lnTo>
                  <a:pt x="570" y="517"/>
                </a:lnTo>
                <a:lnTo>
                  <a:pt x="573" y="510"/>
                </a:lnTo>
                <a:lnTo>
                  <a:pt x="573" y="508"/>
                </a:lnTo>
                <a:lnTo>
                  <a:pt x="573" y="79"/>
                </a:lnTo>
                <a:lnTo>
                  <a:pt x="572" y="68"/>
                </a:lnTo>
                <a:lnTo>
                  <a:pt x="561" y="47"/>
                </a:lnTo>
                <a:lnTo>
                  <a:pt x="546" y="28"/>
                </a:lnTo>
                <a:lnTo>
                  <a:pt x="528" y="14"/>
                </a:lnTo>
                <a:lnTo>
                  <a:pt x="506" y="4"/>
                </a:lnTo>
                <a:lnTo>
                  <a:pt x="485" y="0"/>
                </a:lnTo>
                <a:lnTo>
                  <a:pt x="94" y="0"/>
                </a:lnTo>
                <a:close/>
              </a:path>
            </a:pathLst>
          </a:custGeom>
          <a:solidFill>
            <a:srgbClr val="44988C"/>
          </a:solidFill>
          <a:ln>
            <a:noFill/>
          </a:ln>
          <a:effectLst>
            <a:outerShdw dist="91581" dir="3378596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8" name="Freeform 13"/>
          <p:cNvSpPr>
            <a:spLocks/>
          </p:cNvSpPr>
          <p:nvPr/>
        </p:nvSpPr>
        <p:spPr bwMode="gray">
          <a:xfrm>
            <a:off x="1592672" y="4166624"/>
            <a:ext cx="530225" cy="349251"/>
          </a:xfrm>
          <a:custGeom>
            <a:avLst/>
            <a:gdLst>
              <a:gd name="T0" fmla="*/ 2147483647 w 267"/>
              <a:gd name="T1" fmla="*/ 0 h 292"/>
              <a:gd name="T2" fmla="*/ 2147483647 w 267"/>
              <a:gd name="T3" fmla="*/ 2147483647 h 292"/>
              <a:gd name="T4" fmla="*/ 2147483647 w 267"/>
              <a:gd name="T5" fmla="*/ 2147483647 h 292"/>
              <a:gd name="T6" fmla="*/ 2147483647 w 267"/>
              <a:gd name="T7" fmla="*/ 2147483647 h 292"/>
              <a:gd name="T8" fmla="*/ 2147483647 w 267"/>
              <a:gd name="T9" fmla="*/ 2147483647 h 292"/>
              <a:gd name="T10" fmla="*/ 2147483647 w 267"/>
              <a:gd name="T11" fmla="*/ 2147483647 h 292"/>
              <a:gd name="T12" fmla="*/ 2147483647 w 267"/>
              <a:gd name="T13" fmla="*/ 2147483647 h 292"/>
              <a:gd name="T14" fmla="*/ 2147483647 w 267"/>
              <a:gd name="T15" fmla="*/ 2147483647 h 292"/>
              <a:gd name="T16" fmla="*/ 2147483647 w 267"/>
              <a:gd name="T17" fmla="*/ 2147483647 h 292"/>
              <a:gd name="T18" fmla="*/ 2147483647 w 267"/>
              <a:gd name="T19" fmla="*/ 2147483647 h 292"/>
              <a:gd name="T20" fmla="*/ 2147483647 w 267"/>
              <a:gd name="T21" fmla="*/ 2147483647 h 292"/>
              <a:gd name="T22" fmla="*/ 2147483647 w 267"/>
              <a:gd name="T23" fmla="*/ 2147483647 h 292"/>
              <a:gd name="T24" fmla="*/ 2147483647 w 267"/>
              <a:gd name="T25" fmla="*/ 2147483647 h 292"/>
              <a:gd name="T26" fmla="*/ 2147483647 w 267"/>
              <a:gd name="T27" fmla="*/ 2147483647 h 292"/>
              <a:gd name="T28" fmla="*/ 2147483647 w 267"/>
              <a:gd name="T29" fmla="*/ 2147483647 h 292"/>
              <a:gd name="T30" fmla="*/ 2147483647 w 267"/>
              <a:gd name="T31" fmla="*/ 2147483647 h 292"/>
              <a:gd name="T32" fmla="*/ 2147483647 w 267"/>
              <a:gd name="T33" fmla="*/ 2147483647 h 292"/>
              <a:gd name="T34" fmla="*/ 2147483647 w 267"/>
              <a:gd name="T35" fmla="*/ 2147483647 h 292"/>
              <a:gd name="T36" fmla="*/ 2147483647 w 267"/>
              <a:gd name="T37" fmla="*/ 2147483647 h 292"/>
              <a:gd name="T38" fmla="*/ 2147483647 w 267"/>
              <a:gd name="T39" fmla="*/ 2147483647 h 292"/>
              <a:gd name="T40" fmla="*/ 2147483647 w 267"/>
              <a:gd name="T41" fmla="*/ 2147483647 h 292"/>
              <a:gd name="T42" fmla="*/ 2147483647 w 267"/>
              <a:gd name="T43" fmla="*/ 2147483647 h 292"/>
              <a:gd name="T44" fmla="*/ 2147483647 w 267"/>
              <a:gd name="T45" fmla="*/ 2147483647 h 292"/>
              <a:gd name="T46" fmla="*/ 0 w 267"/>
              <a:gd name="T47" fmla="*/ 2147483647 h 292"/>
              <a:gd name="T48" fmla="*/ 2147483647 w 267"/>
              <a:gd name="T49" fmla="*/ 2147483647 h 292"/>
              <a:gd name="T50" fmla="*/ 2147483647 w 267"/>
              <a:gd name="T51" fmla="*/ 2147483647 h 292"/>
              <a:gd name="T52" fmla="*/ 2147483647 w 267"/>
              <a:gd name="T53" fmla="*/ 2147483647 h 292"/>
              <a:gd name="T54" fmla="*/ 2147483647 w 267"/>
              <a:gd name="T55" fmla="*/ 2147483647 h 292"/>
              <a:gd name="T56" fmla="*/ 2147483647 w 267"/>
              <a:gd name="T57" fmla="*/ 2147483647 h 292"/>
              <a:gd name="T58" fmla="*/ 2147483647 w 267"/>
              <a:gd name="T59" fmla="*/ 2147483647 h 292"/>
              <a:gd name="T60" fmla="*/ 2147483647 w 267"/>
              <a:gd name="T61" fmla="*/ 0 h 29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67" h="292">
                <a:moveTo>
                  <a:pt x="133" y="0"/>
                </a:moveTo>
                <a:lnTo>
                  <a:pt x="161" y="3"/>
                </a:lnTo>
                <a:lnTo>
                  <a:pt x="186" y="12"/>
                </a:lnTo>
                <a:lnTo>
                  <a:pt x="209" y="25"/>
                </a:lnTo>
                <a:lnTo>
                  <a:pt x="228" y="42"/>
                </a:lnTo>
                <a:lnTo>
                  <a:pt x="245" y="64"/>
                </a:lnTo>
                <a:lnTo>
                  <a:pt x="257" y="88"/>
                </a:lnTo>
                <a:lnTo>
                  <a:pt x="265" y="116"/>
                </a:lnTo>
                <a:lnTo>
                  <a:pt x="267" y="146"/>
                </a:lnTo>
                <a:lnTo>
                  <a:pt x="265" y="175"/>
                </a:lnTo>
                <a:lnTo>
                  <a:pt x="257" y="203"/>
                </a:lnTo>
                <a:lnTo>
                  <a:pt x="245" y="227"/>
                </a:lnTo>
                <a:lnTo>
                  <a:pt x="228" y="249"/>
                </a:lnTo>
                <a:lnTo>
                  <a:pt x="209" y="267"/>
                </a:lnTo>
                <a:lnTo>
                  <a:pt x="186" y="281"/>
                </a:lnTo>
                <a:lnTo>
                  <a:pt x="161" y="289"/>
                </a:lnTo>
                <a:lnTo>
                  <a:pt x="133" y="292"/>
                </a:lnTo>
                <a:lnTo>
                  <a:pt x="103" y="288"/>
                </a:lnTo>
                <a:lnTo>
                  <a:pt x="75" y="277"/>
                </a:lnTo>
                <a:lnTo>
                  <a:pt x="51" y="260"/>
                </a:lnTo>
                <a:lnTo>
                  <a:pt x="29" y="237"/>
                </a:lnTo>
                <a:lnTo>
                  <a:pt x="13" y="210"/>
                </a:lnTo>
                <a:lnTo>
                  <a:pt x="4" y="178"/>
                </a:lnTo>
                <a:lnTo>
                  <a:pt x="0" y="146"/>
                </a:lnTo>
                <a:lnTo>
                  <a:pt x="4" y="113"/>
                </a:lnTo>
                <a:lnTo>
                  <a:pt x="13" y="81"/>
                </a:lnTo>
                <a:lnTo>
                  <a:pt x="29" y="54"/>
                </a:lnTo>
                <a:lnTo>
                  <a:pt x="51" y="32"/>
                </a:lnTo>
                <a:lnTo>
                  <a:pt x="75" y="14"/>
                </a:lnTo>
                <a:lnTo>
                  <a:pt x="103" y="3"/>
                </a:lnTo>
                <a:lnTo>
                  <a:pt x="133" y="0"/>
                </a:lnTo>
                <a:close/>
              </a:path>
            </a:pathLst>
          </a:custGeom>
          <a:solidFill>
            <a:srgbClr val="44988C"/>
          </a:solidFill>
          <a:ln>
            <a:noFill/>
          </a:ln>
          <a:effectLst>
            <a:outerShdw dist="91581" dir="3378596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9" name="Freeform 13"/>
          <p:cNvSpPr>
            <a:spLocks/>
          </p:cNvSpPr>
          <p:nvPr/>
        </p:nvSpPr>
        <p:spPr bwMode="gray">
          <a:xfrm>
            <a:off x="2161334" y="4481387"/>
            <a:ext cx="528637" cy="349251"/>
          </a:xfrm>
          <a:custGeom>
            <a:avLst/>
            <a:gdLst>
              <a:gd name="T0" fmla="*/ 2147483647 w 267"/>
              <a:gd name="T1" fmla="*/ 0 h 292"/>
              <a:gd name="T2" fmla="*/ 2147483647 w 267"/>
              <a:gd name="T3" fmla="*/ 2147483647 h 292"/>
              <a:gd name="T4" fmla="*/ 2147483647 w 267"/>
              <a:gd name="T5" fmla="*/ 2147483647 h 292"/>
              <a:gd name="T6" fmla="*/ 2147483647 w 267"/>
              <a:gd name="T7" fmla="*/ 2147483647 h 292"/>
              <a:gd name="T8" fmla="*/ 2147483647 w 267"/>
              <a:gd name="T9" fmla="*/ 2147483647 h 292"/>
              <a:gd name="T10" fmla="*/ 2147483647 w 267"/>
              <a:gd name="T11" fmla="*/ 2147483647 h 292"/>
              <a:gd name="T12" fmla="*/ 2147483647 w 267"/>
              <a:gd name="T13" fmla="*/ 2147483647 h 292"/>
              <a:gd name="T14" fmla="*/ 2147483647 w 267"/>
              <a:gd name="T15" fmla="*/ 2147483647 h 292"/>
              <a:gd name="T16" fmla="*/ 2147483647 w 267"/>
              <a:gd name="T17" fmla="*/ 2147483647 h 292"/>
              <a:gd name="T18" fmla="*/ 2147483647 w 267"/>
              <a:gd name="T19" fmla="*/ 2147483647 h 292"/>
              <a:gd name="T20" fmla="*/ 2147483647 w 267"/>
              <a:gd name="T21" fmla="*/ 2147483647 h 292"/>
              <a:gd name="T22" fmla="*/ 2147483647 w 267"/>
              <a:gd name="T23" fmla="*/ 2147483647 h 292"/>
              <a:gd name="T24" fmla="*/ 2147483647 w 267"/>
              <a:gd name="T25" fmla="*/ 2147483647 h 292"/>
              <a:gd name="T26" fmla="*/ 2147483647 w 267"/>
              <a:gd name="T27" fmla="*/ 2147483647 h 292"/>
              <a:gd name="T28" fmla="*/ 2147483647 w 267"/>
              <a:gd name="T29" fmla="*/ 2147483647 h 292"/>
              <a:gd name="T30" fmla="*/ 2147483647 w 267"/>
              <a:gd name="T31" fmla="*/ 2147483647 h 292"/>
              <a:gd name="T32" fmla="*/ 2147483647 w 267"/>
              <a:gd name="T33" fmla="*/ 2147483647 h 292"/>
              <a:gd name="T34" fmla="*/ 2147483647 w 267"/>
              <a:gd name="T35" fmla="*/ 2147483647 h 292"/>
              <a:gd name="T36" fmla="*/ 2147483647 w 267"/>
              <a:gd name="T37" fmla="*/ 2147483647 h 292"/>
              <a:gd name="T38" fmla="*/ 2147483647 w 267"/>
              <a:gd name="T39" fmla="*/ 2147483647 h 292"/>
              <a:gd name="T40" fmla="*/ 2147483647 w 267"/>
              <a:gd name="T41" fmla="*/ 2147483647 h 292"/>
              <a:gd name="T42" fmla="*/ 2147483647 w 267"/>
              <a:gd name="T43" fmla="*/ 2147483647 h 292"/>
              <a:gd name="T44" fmla="*/ 2147483647 w 267"/>
              <a:gd name="T45" fmla="*/ 2147483647 h 292"/>
              <a:gd name="T46" fmla="*/ 0 w 267"/>
              <a:gd name="T47" fmla="*/ 2147483647 h 292"/>
              <a:gd name="T48" fmla="*/ 2147483647 w 267"/>
              <a:gd name="T49" fmla="*/ 2147483647 h 292"/>
              <a:gd name="T50" fmla="*/ 2147483647 w 267"/>
              <a:gd name="T51" fmla="*/ 2147483647 h 292"/>
              <a:gd name="T52" fmla="*/ 2147483647 w 267"/>
              <a:gd name="T53" fmla="*/ 2147483647 h 292"/>
              <a:gd name="T54" fmla="*/ 2147483647 w 267"/>
              <a:gd name="T55" fmla="*/ 2147483647 h 292"/>
              <a:gd name="T56" fmla="*/ 2147483647 w 267"/>
              <a:gd name="T57" fmla="*/ 2147483647 h 292"/>
              <a:gd name="T58" fmla="*/ 2147483647 w 267"/>
              <a:gd name="T59" fmla="*/ 2147483647 h 292"/>
              <a:gd name="T60" fmla="*/ 2147483647 w 267"/>
              <a:gd name="T61" fmla="*/ 0 h 29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67" h="292">
                <a:moveTo>
                  <a:pt x="133" y="0"/>
                </a:moveTo>
                <a:lnTo>
                  <a:pt x="161" y="3"/>
                </a:lnTo>
                <a:lnTo>
                  <a:pt x="186" y="12"/>
                </a:lnTo>
                <a:lnTo>
                  <a:pt x="209" y="25"/>
                </a:lnTo>
                <a:lnTo>
                  <a:pt x="228" y="42"/>
                </a:lnTo>
                <a:lnTo>
                  <a:pt x="245" y="64"/>
                </a:lnTo>
                <a:lnTo>
                  <a:pt x="257" y="88"/>
                </a:lnTo>
                <a:lnTo>
                  <a:pt x="265" y="116"/>
                </a:lnTo>
                <a:lnTo>
                  <a:pt x="267" y="146"/>
                </a:lnTo>
                <a:lnTo>
                  <a:pt x="265" y="175"/>
                </a:lnTo>
                <a:lnTo>
                  <a:pt x="257" y="203"/>
                </a:lnTo>
                <a:lnTo>
                  <a:pt x="245" y="227"/>
                </a:lnTo>
                <a:lnTo>
                  <a:pt x="228" y="249"/>
                </a:lnTo>
                <a:lnTo>
                  <a:pt x="209" y="267"/>
                </a:lnTo>
                <a:lnTo>
                  <a:pt x="186" y="281"/>
                </a:lnTo>
                <a:lnTo>
                  <a:pt x="161" y="289"/>
                </a:lnTo>
                <a:lnTo>
                  <a:pt x="133" y="292"/>
                </a:lnTo>
                <a:lnTo>
                  <a:pt x="103" y="288"/>
                </a:lnTo>
                <a:lnTo>
                  <a:pt x="75" y="277"/>
                </a:lnTo>
                <a:lnTo>
                  <a:pt x="51" y="260"/>
                </a:lnTo>
                <a:lnTo>
                  <a:pt x="29" y="237"/>
                </a:lnTo>
                <a:lnTo>
                  <a:pt x="13" y="210"/>
                </a:lnTo>
                <a:lnTo>
                  <a:pt x="4" y="178"/>
                </a:lnTo>
                <a:lnTo>
                  <a:pt x="0" y="146"/>
                </a:lnTo>
                <a:lnTo>
                  <a:pt x="4" y="113"/>
                </a:lnTo>
                <a:lnTo>
                  <a:pt x="13" y="81"/>
                </a:lnTo>
                <a:lnTo>
                  <a:pt x="29" y="54"/>
                </a:lnTo>
                <a:lnTo>
                  <a:pt x="51" y="32"/>
                </a:lnTo>
                <a:lnTo>
                  <a:pt x="75" y="14"/>
                </a:lnTo>
                <a:lnTo>
                  <a:pt x="103" y="3"/>
                </a:lnTo>
                <a:lnTo>
                  <a:pt x="133" y="0"/>
                </a:lnTo>
                <a:close/>
              </a:path>
            </a:pathLst>
          </a:custGeom>
          <a:solidFill>
            <a:srgbClr val="44988C"/>
          </a:solidFill>
          <a:ln>
            <a:noFill/>
          </a:ln>
          <a:effectLst>
            <a:outerShdw dist="91581" dir="3378596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40774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17714"/>
            <a:ext cx="9036496" cy="792088"/>
          </a:xfrm>
        </p:spPr>
        <p:txBody>
          <a:bodyPr>
            <a:normAutofit fontScale="90000"/>
          </a:bodyPr>
          <a:lstStyle/>
          <a:p>
            <a:r>
              <a:rPr lang="uk-UA" sz="4600" dirty="0">
                <a:latin typeface="+mn-lt"/>
                <a:cs typeface="Cambria"/>
              </a:rPr>
              <a:t>Тематичні блоки запитань: </a:t>
            </a:r>
            <a:r>
              <a:rPr lang="en-US" sz="4600" dirty="0" smtClean="0">
                <a:latin typeface="+mn-lt"/>
                <a:cs typeface="Cambria"/>
              </a:rPr>
              <a:t>HBSC-</a:t>
            </a:r>
            <a:r>
              <a:rPr lang="uk-UA" sz="4600" dirty="0" smtClean="0">
                <a:latin typeface="+mn-lt"/>
                <a:cs typeface="Cambria"/>
              </a:rPr>
              <a:t>2018</a:t>
            </a:r>
            <a:endParaRPr lang="ru-RU" sz="4600" dirty="0">
              <a:latin typeface="+mn-lt"/>
              <a:cs typeface="Cambria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5028388"/>
              </p:ext>
            </p:extLst>
          </p:nvPr>
        </p:nvGraphicFramePr>
        <p:xfrm>
          <a:off x="144240" y="1219016"/>
          <a:ext cx="5587088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73525934"/>
              </p:ext>
            </p:extLst>
          </p:nvPr>
        </p:nvGraphicFramePr>
        <p:xfrm>
          <a:off x="6015650" y="1219016"/>
          <a:ext cx="583345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2159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0">
              <a:schemeClr val="tx2">
                <a:lumMod val="0"/>
                <a:lumOff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xmlns="" id="{FF9334CD-A25D-8B4D-B026-178ECA146DF4}"/>
              </a:ext>
            </a:extLst>
          </p:cNvPr>
          <p:cNvSpPr/>
          <p:nvPr/>
        </p:nvSpPr>
        <p:spPr>
          <a:xfrm>
            <a:off x="2353690" y="360017"/>
            <a:ext cx="4635242" cy="44770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E19E82-06F7-A749-9CE9-D5C901F72D57}"/>
              </a:ext>
            </a:extLst>
          </p:cNvPr>
          <p:cNvSpPr txBox="1"/>
          <p:nvPr/>
        </p:nvSpPr>
        <p:spPr>
          <a:xfrm>
            <a:off x="5018036" y="2568296"/>
            <a:ext cx="19603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Сексуальні </a:t>
            </a:r>
          </a:p>
          <a:p>
            <a:r>
              <a:rPr lang="uk-UA" sz="2800" b="1" dirty="0"/>
              <a:t>домагання</a:t>
            </a:r>
            <a:endParaRPr lang="en-US" sz="28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38FAF3D-9501-A540-B316-D4BA6AB1A05C}"/>
              </a:ext>
            </a:extLst>
          </p:cNvPr>
          <p:cNvSpPr/>
          <p:nvPr/>
        </p:nvSpPr>
        <p:spPr>
          <a:xfrm>
            <a:off x="4845443" y="326450"/>
            <a:ext cx="4635242" cy="447700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3935BC0-1A44-7C46-AAA3-9A603E436079}"/>
              </a:ext>
            </a:extLst>
          </p:cNvPr>
          <p:cNvSpPr/>
          <p:nvPr/>
        </p:nvSpPr>
        <p:spPr>
          <a:xfrm>
            <a:off x="3517165" y="2380999"/>
            <a:ext cx="4635242" cy="447700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3ADE0A-8357-9041-A9F1-ED00052F7600}"/>
              </a:ext>
            </a:extLst>
          </p:cNvPr>
          <p:cNvSpPr txBox="1"/>
          <p:nvPr/>
        </p:nvSpPr>
        <p:spPr>
          <a:xfrm>
            <a:off x="5220217" y="1367705"/>
            <a:ext cx="1409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/>
              <a:t>Булінг</a:t>
            </a:r>
            <a:endParaRPr lang="en-US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436CD5-05ED-3148-BBCA-29669FE05CEC}"/>
              </a:ext>
            </a:extLst>
          </p:cNvPr>
          <p:cNvSpPr txBox="1"/>
          <p:nvPr/>
        </p:nvSpPr>
        <p:spPr>
          <a:xfrm>
            <a:off x="6574907" y="832367"/>
            <a:ext cx="2252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Вербальні образи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3F05607-03E3-CC41-BBF6-5769A778A9DF}"/>
              </a:ext>
            </a:extLst>
          </p:cNvPr>
          <p:cNvSpPr txBox="1"/>
          <p:nvPr/>
        </p:nvSpPr>
        <p:spPr>
          <a:xfrm>
            <a:off x="7046990" y="1518814"/>
            <a:ext cx="2097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Емоційні</a:t>
            </a:r>
            <a:r>
              <a:rPr lang="en-US" sz="2000" dirty="0"/>
              <a:t> </a:t>
            </a:r>
            <a:r>
              <a:rPr lang="uk-UA" sz="2000" dirty="0"/>
              <a:t> образи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CEE1E76-86E7-4F47-99BC-77DBD924048A}"/>
              </a:ext>
            </a:extLst>
          </p:cNvPr>
          <p:cNvSpPr txBox="1"/>
          <p:nvPr/>
        </p:nvSpPr>
        <p:spPr>
          <a:xfrm>
            <a:off x="6926892" y="2344459"/>
            <a:ext cx="2790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Соціальне</a:t>
            </a:r>
            <a:r>
              <a:rPr lang="en-US" sz="2000" dirty="0"/>
              <a:t> </a:t>
            </a:r>
            <a:r>
              <a:rPr lang="uk-UA" sz="2000" dirty="0"/>
              <a:t>виключення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A3E94B5-E419-7540-BE57-16DA82C29FB3}"/>
              </a:ext>
            </a:extLst>
          </p:cNvPr>
          <p:cNvSpPr txBox="1"/>
          <p:nvPr/>
        </p:nvSpPr>
        <p:spPr>
          <a:xfrm>
            <a:off x="6730220" y="3682290"/>
            <a:ext cx="1035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Примус 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1F28089-71FD-8B4F-8EF4-0451773981D3}"/>
              </a:ext>
            </a:extLst>
          </p:cNvPr>
          <p:cNvSpPr txBox="1"/>
          <p:nvPr/>
        </p:nvSpPr>
        <p:spPr>
          <a:xfrm>
            <a:off x="3905921" y="3175628"/>
            <a:ext cx="1923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Небажані сексуальні торкання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5D50D8E-70B0-F746-B9AD-86FFBB09A692}"/>
              </a:ext>
            </a:extLst>
          </p:cNvPr>
          <p:cNvSpPr txBox="1"/>
          <p:nvPr/>
        </p:nvSpPr>
        <p:spPr>
          <a:xfrm>
            <a:off x="3583203" y="4051622"/>
            <a:ext cx="223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/>
              <a:t>Згвалтування</a:t>
            </a:r>
            <a:r>
              <a:rPr lang="uk-UA" dirty="0"/>
              <a:t> та </a:t>
            </a:r>
          </a:p>
          <a:p>
            <a:r>
              <a:rPr lang="uk-UA" dirty="0"/>
              <a:t>спроби </a:t>
            </a:r>
            <a:r>
              <a:rPr lang="uk-UA" dirty="0" err="1"/>
              <a:t>згвалтування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C485A77-D40F-2348-BDA8-82F8BF71197E}"/>
              </a:ext>
            </a:extLst>
          </p:cNvPr>
          <p:cNvSpPr txBox="1"/>
          <p:nvPr/>
        </p:nvSpPr>
        <p:spPr>
          <a:xfrm>
            <a:off x="4411371" y="4963338"/>
            <a:ext cx="312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Коментарі та жарти сексуального характеру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7FBFE7-DE3B-E641-89E3-6CC56ACF38D8}"/>
              </a:ext>
            </a:extLst>
          </p:cNvPr>
          <p:cNvSpPr txBox="1"/>
          <p:nvPr/>
        </p:nvSpPr>
        <p:spPr>
          <a:xfrm>
            <a:off x="4625944" y="5741172"/>
            <a:ext cx="240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Гендерна дискримінація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2DD6B78-6193-B842-8D86-F4D62926C1AA}"/>
              </a:ext>
            </a:extLst>
          </p:cNvPr>
          <p:cNvSpPr txBox="1"/>
          <p:nvPr/>
        </p:nvSpPr>
        <p:spPr>
          <a:xfrm>
            <a:off x="3695602" y="600648"/>
            <a:ext cx="2162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Фізичні напади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D36609D-FCFD-0644-B9EB-48EF08BEB6BB}"/>
              </a:ext>
            </a:extLst>
          </p:cNvPr>
          <p:cNvSpPr txBox="1"/>
          <p:nvPr/>
        </p:nvSpPr>
        <p:spPr>
          <a:xfrm>
            <a:off x="3162500" y="1092523"/>
            <a:ext cx="1616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Бійки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24E860A-F9F3-324E-8AF5-35B20DB6952B}"/>
              </a:ext>
            </a:extLst>
          </p:cNvPr>
          <p:cNvSpPr txBox="1"/>
          <p:nvPr/>
        </p:nvSpPr>
        <p:spPr>
          <a:xfrm>
            <a:off x="2533681" y="1692766"/>
            <a:ext cx="2245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Тілесні покарання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01611CB-28F8-2641-8D6D-99F1A761B19B}"/>
              </a:ext>
            </a:extLst>
          </p:cNvPr>
          <p:cNvSpPr txBox="1"/>
          <p:nvPr/>
        </p:nvSpPr>
        <p:spPr>
          <a:xfrm>
            <a:off x="2295631" y="2307556"/>
            <a:ext cx="261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Руйнування власності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5CD3A1D-B98F-A646-BEAE-88497C11F9FD}"/>
              </a:ext>
            </a:extLst>
          </p:cNvPr>
          <p:cNvSpPr txBox="1"/>
          <p:nvPr/>
        </p:nvSpPr>
        <p:spPr>
          <a:xfrm rot="3080222">
            <a:off x="8418602" y="841150"/>
            <a:ext cx="2859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Психологічне насильство</a:t>
            </a:r>
            <a:endParaRPr lang="en-US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D68631A-802A-B44F-9AFE-BC5711C0DC8D}"/>
              </a:ext>
            </a:extLst>
          </p:cNvPr>
          <p:cNvSpPr txBox="1"/>
          <p:nvPr/>
        </p:nvSpPr>
        <p:spPr>
          <a:xfrm rot="18022193">
            <a:off x="1029487" y="614963"/>
            <a:ext cx="2505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Фізичне насильство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60DFD5B-C47A-1342-A500-EA18DD278C42}"/>
              </a:ext>
            </a:extLst>
          </p:cNvPr>
          <p:cNvSpPr txBox="1"/>
          <p:nvPr/>
        </p:nvSpPr>
        <p:spPr>
          <a:xfrm>
            <a:off x="1582427" y="5657671"/>
            <a:ext cx="3158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Сексуальне насильство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9143999" y="4788159"/>
            <a:ext cx="3103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Джерело: </a:t>
            </a:r>
          </a:p>
          <a:p>
            <a:r>
              <a:rPr lang="en-US" i="1" dirty="0"/>
              <a:t>School violence and bullying: Global status and trends, drivers and </a:t>
            </a:r>
            <a:r>
              <a:rPr lang="en-US" i="1" dirty="0" smtClean="0"/>
              <a:t>consequences</a:t>
            </a:r>
            <a:r>
              <a:rPr lang="uk-UA" i="1" dirty="0" smtClean="0"/>
              <a:t> (ЮНЕСКО, 2018)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013669"/>
            <a:ext cx="21226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Створення</a:t>
            </a:r>
            <a:r>
              <a:rPr lang="ru-RU" b="1" dirty="0"/>
              <a:t> </a:t>
            </a:r>
            <a:r>
              <a:rPr lang="ru-RU" b="1" dirty="0" err="1"/>
              <a:t>безпечного</a:t>
            </a:r>
            <a:r>
              <a:rPr lang="ru-RU" b="1" dirty="0"/>
              <a:t>, </a:t>
            </a:r>
            <a:r>
              <a:rPr lang="ru-RU" b="1" dirty="0" err="1"/>
              <a:t>ненасильницького</a:t>
            </a:r>
            <a:r>
              <a:rPr lang="ru-RU" b="1" dirty="0"/>
              <a:t>,</a:t>
            </a:r>
          </a:p>
          <a:p>
            <a:r>
              <a:rPr lang="uk-UA" b="1" dirty="0"/>
              <a:t>і</a:t>
            </a:r>
            <a:r>
              <a:rPr lang="uk-UA" b="1" dirty="0" smtClean="0"/>
              <a:t>нклюзивного та</a:t>
            </a:r>
            <a:endParaRPr lang="ru-RU" b="1" dirty="0"/>
          </a:p>
          <a:p>
            <a:r>
              <a:rPr lang="ru-RU" b="1" dirty="0" err="1"/>
              <a:t>е</a:t>
            </a:r>
            <a:r>
              <a:rPr lang="ru-RU" b="1" dirty="0" err="1" smtClean="0"/>
              <a:t>фективного</a:t>
            </a:r>
            <a:r>
              <a:rPr lang="ru-RU" b="1" dirty="0" smtClean="0"/>
              <a:t> </a:t>
            </a:r>
            <a:r>
              <a:rPr lang="ru-RU" b="1" dirty="0" err="1" smtClean="0"/>
              <a:t>навчального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середовища</a:t>
            </a:r>
            <a:r>
              <a:rPr lang="ru-RU" b="1" dirty="0" smtClean="0"/>
              <a:t> для </a:t>
            </a:r>
            <a:r>
              <a:rPr lang="ru-RU" b="1" dirty="0" err="1" smtClean="0"/>
              <a:t>всіх</a:t>
            </a:r>
            <a:r>
              <a:rPr lang="ru-RU" b="1" dirty="0" smtClean="0"/>
              <a:t> - </a:t>
            </a:r>
            <a:r>
              <a:rPr lang="ru-RU" b="1" dirty="0" err="1" smtClean="0"/>
              <a:t>глобальний</a:t>
            </a:r>
            <a:r>
              <a:rPr lang="ru-RU" b="1" dirty="0" smtClean="0"/>
              <a:t> </a:t>
            </a:r>
            <a:r>
              <a:rPr lang="ru-RU" b="1" dirty="0" err="1"/>
              <a:t>пріоритет</a:t>
            </a:r>
            <a:r>
              <a:rPr lang="ru-RU" b="1" dirty="0"/>
              <a:t> </a:t>
            </a:r>
            <a:r>
              <a:rPr lang="ru-RU" b="1" dirty="0" smtClean="0"/>
              <a:t>(SDG 4).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9702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655733"/>
              </p:ext>
            </p:extLst>
          </p:nvPr>
        </p:nvGraphicFramePr>
        <p:xfrm>
          <a:off x="1119132" y="669503"/>
          <a:ext cx="9898337" cy="537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7381" y="115505"/>
            <a:ext cx="8544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C00000"/>
                </a:solidFill>
              </a:rPr>
              <a:t>ДИНАМІКА </a:t>
            </a:r>
            <a:r>
              <a:rPr lang="ru-RU" sz="3000" b="1" dirty="0" smtClean="0">
                <a:solidFill>
                  <a:srgbClr val="C00000"/>
                </a:solidFill>
              </a:rPr>
              <a:t>БУЛІНГУ в </a:t>
            </a:r>
            <a:r>
              <a:rPr lang="ru-RU" sz="3000" b="1" dirty="0" err="1" smtClean="0">
                <a:solidFill>
                  <a:srgbClr val="C00000"/>
                </a:solidFill>
              </a:rPr>
              <a:t>Україні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98699" y="926637"/>
            <a:ext cx="177074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40%</a:t>
            </a:r>
            <a:r>
              <a:rPr lang="uk-UA" dirty="0">
                <a:solidFill>
                  <a:srgbClr val="002060"/>
                </a:solidFill>
              </a:rPr>
              <a:t> хлопці </a:t>
            </a:r>
          </a:p>
          <a:p>
            <a:pPr algn="ctr"/>
            <a:r>
              <a:rPr lang="uk-UA" b="1" dirty="0">
                <a:solidFill>
                  <a:srgbClr val="002060"/>
                </a:solidFill>
              </a:rPr>
              <a:t>30%</a:t>
            </a:r>
            <a:r>
              <a:rPr lang="uk-UA" dirty="0">
                <a:solidFill>
                  <a:srgbClr val="002060"/>
                </a:solidFill>
              </a:rPr>
              <a:t>  дівчата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09396" y="6350306"/>
            <a:ext cx="161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  </a:t>
            </a:r>
            <a:r>
              <a:rPr lang="en-US" sz="2000" dirty="0" smtClean="0">
                <a:solidFill>
                  <a:srgbClr val="0070C0"/>
                </a:solidFill>
              </a:rPr>
              <a:t>HBSC</a:t>
            </a:r>
            <a:endParaRPr lang="ru-RU" sz="2000" dirty="0">
              <a:solidFill>
                <a:srgbClr val="0070C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9328313" y="1556185"/>
            <a:ext cx="0" cy="455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1" name="Group 110"/>
          <p:cNvGrpSpPr>
            <a:grpSpLocks/>
          </p:cNvGrpSpPr>
          <p:nvPr/>
        </p:nvGrpSpPr>
        <p:grpSpPr bwMode="auto">
          <a:xfrm>
            <a:off x="2270125" y="490538"/>
            <a:ext cx="127000" cy="12700"/>
            <a:chOff x="3575" y="53"/>
            <a:chExt cx="199" cy="20"/>
          </a:xfrm>
        </p:grpSpPr>
        <p:sp>
          <p:nvSpPr>
            <p:cNvPr id="1032" name="Freeform 113"/>
            <p:cNvSpPr>
              <a:spLocks/>
            </p:cNvSpPr>
            <p:nvPr/>
          </p:nvSpPr>
          <p:spPr bwMode="auto">
            <a:xfrm>
              <a:off x="3575" y="53"/>
              <a:ext cx="199" cy="20"/>
            </a:xfrm>
            <a:custGeom>
              <a:avLst/>
              <a:gdLst>
                <a:gd name="T0" fmla="+- 0 3635 3575"/>
                <a:gd name="T1" fmla="*/ T0 w 199"/>
                <a:gd name="T2" fmla="+- 0 72 53"/>
                <a:gd name="T3" fmla="*/ 72 h 20"/>
                <a:gd name="T4" fmla="+- 0 3575 3575"/>
                <a:gd name="T5" fmla="*/ T4 w 199"/>
                <a:gd name="T6" fmla="+- 0 63 53"/>
                <a:gd name="T7" fmla="*/ 63 h 20"/>
                <a:gd name="T8" fmla="+- 0 3650 3575"/>
                <a:gd name="T9" fmla="*/ T8 w 199"/>
                <a:gd name="T10" fmla="+- 0 60 53"/>
                <a:gd name="T11" fmla="*/ 60 h 20"/>
                <a:gd name="T12" fmla="+- 0 3710 3575"/>
                <a:gd name="T13" fmla="*/ T12 w 199"/>
                <a:gd name="T14" fmla="+- 0 53 53"/>
                <a:gd name="T15" fmla="*/ 53 h 20"/>
                <a:gd name="T16" fmla="+- 0 3733 3575"/>
                <a:gd name="T17" fmla="*/ T16 w 199"/>
                <a:gd name="T18" fmla="+- 0 57 53"/>
                <a:gd name="T19" fmla="*/ 57 h 20"/>
                <a:gd name="T20" fmla="+- 0 3723 3575"/>
                <a:gd name="T21" fmla="*/ T20 w 199"/>
                <a:gd name="T22" fmla="+- 0 57 53"/>
                <a:gd name="T23" fmla="*/ 57 h 20"/>
                <a:gd name="T24" fmla="+- 0 3718 3575"/>
                <a:gd name="T25" fmla="*/ T24 w 199"/>
                <a:gd name="T26" fmla="+- 0 58 53"/>
                <a:gd name="T27" fmla="*/ 58 h 20"/>
                <a:gd name="T28" fmla="+- 0 3709 3575"/>
                <a:gd name="T29" fmla="*/ T28 w 199"/>
                <a:gd name="T30" fmla="+- 0 58 53"/>
                <a:gd name="T31" fmla="*/ 58 h 20"/>
                <a:gd name="T32" fmla="+- 0 3635 3575"/>
                <a:gd name="T33" fmla="*/ T32 w 199"/>
                <a:gd name="T34" fmla="+- 0 72 53"/>
                <a:gd name="T35" fmla="*/ 72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99" h="20">
                  <a:moveTo>
                    <a:pt x="60" y="19"/>
                  </a:moveTo>
                  <a:lnTo>
                    <a:pt x="0" y="10"/>
                  </a:lnTo>
                  <a:lnTo>
                    <a:pt x="75" y="7"/>
                  </a:lnTo>
                  <a:lnTo>
                    <a:pt x="135" y="0"/>
                  </a:lnTo>
                  <a:lnTo>
                    <a:pt x="158" y="4"/>
                  </a:lnTo>
                  <a:lnTo>
                    <a:pt x="148" y="4"/>
                  </a:lnTo>
                  <a:lnTo>
                    <a:pt x="143" y="5"/>
                  </a:lnTo>
                  <a:lnTo>
                    <a:pt x="134" y="5"/>
                  </a:lnTo>
                  <a:lnTo>
                    <a:pt x="60" y="19"/>
                  </a:ln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Freeform 112"/>
            <p:cNvSpPr>
              <a:spLocks/>
            </p:cNvSpPr>
            <p:nvPr/>
          </p:nvSpPr>
          <p:spPr bwMode="auto">
            <a:xfrm>
              <a:off x="3575" y="53"/>
              <a:ext cx="199" cy="20"/>
            </a:xfrm>
            <a:custGeom>
              <a:avLst/>
              <a:gdLst>
                <a:gd name="T0" fmla="+- 0 3774 3575"/>
                <a:gd name="T1" fmla="*/ T0 w 199"/>
                <a:gd name="T2" fmla="+- 0 64 53"/>
                <a:gd name="T3" fmla="*/ 64 h 20"/>
                <a:gd name="T4" fmla="+- 0 3723 3575"/>
                <a:gd name="T5" fmla="*/ T4 w 199"/>
                <a:gd name="T6" fmla="+- 0 57 53"/>
                <a:gd name="T7" fmla="*/ 57 h 20"/>
                <a:gd name="T8" fmla="+- 0 3733 3575"/>
                <a:gd name="T9" fmla="*/ T8 w 199"/>
                <a:gd name="T10" fmla="+- 0 57 53"/>
                <a:gd name="T11" fmla="*/ 57 h 20"/>
                <a:gd name="T12" fmla="+- 0 3774 3575"/>
                <a:gd name="T13" fmla="*/ T12 w 199"/>
                <a:gd name="T14" fmla="+- 0 64 53"/>
                <a:gd name="T15" fmla="*/ 64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9" h="20">
                  <a:moveTo>
                    <a:pt x="199" y="11"/>
                  </a:moveTo>
                  <a:lnTo>
                    <a:pt x="148" y="4"/>
                  </a:lnTo>
                  <a:lnTo>
                    <a:pt x="158" y="4"/>
                  </a:lnTo>
                  <a:lnTo>
                    <a:pt x="199" y="11"/>
                  </a:ln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Freeform 111"/>
            <p:cNvSpPr>
              <a:spLocks/>
            </p:cNvSpPr>
            <p:nvPr/>
          </p:nvSpPr>
          <p:spPr bwMode="auto">
            <a:xfrm>
              <a:off x="3575" y="53"/>
              <a:ext cx="199" cy="20"/>
            </a:xfrm>
            <a:custGeom>
              <a:avLst/>
              <a:gdLst>
                <a:gd name="T0" fmla="+- 0 3716 3575"/>
                <a:gd name="T1" fmla="*/ T0 w 199"/>
                <a:gd name="T2" fmla="+- 0 59 53"/>
                <a:gd name="T3" fmla="*/ 59 h 20"/>
                <a:gd name="T4" fmla="+- 0 3709 3575"/>
                <a:gd name="T5" fmla="*/ T4 w 199"/>
                <a:gd name="T6" fmla="+- 0 58 53"/>
                <a:gd name="T7" fmla="*/ 58 h 20"/>
                <a:gd name="T8" fmla="+- 0 3718 3575"/>
                <a:gd name="T9" fmla="*/ T8 w 199"/>
                <a:gd name="T10" fmla="+- 0 58 53"/>
                <a:gd name="T11" fmla="*/ 58 h 20"/>
                <a:gd name="T12" fmla="+- 0 3716 3575"/>
                <a:gd name="T13" fmla="*/ T12 w 199"/>
                <a:gd name="T14" fmla="+- 0 59 53"/>
                <a:gd name="T15" fmla="*/ 59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9" h="20">
                  <a:moveTo>
                    <a:pt x="141" y="6"/>
                  </a:moveTo>
                  <a:lnTo>
                    <a:pt x="134" y="5"/>
                  </a:lnTo>
                  <a:lnTo>
                    <a:pt x="143" y="5"/>
                  </a:lnTo>
                  <a:lnTo>
                    <a:pt x="141" y="6"/>
                  </a:ln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79" name="Rectangle 1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0" name="Rectangle 115"/>
          <p:cNvSpPr>
            <a:spLocks noChangeArrowheads="1"/>
          </p:cNvSpPr>
          <p:nvPr/>
        </p:nvSpPr>
        <p:spPr bwMode="auto">
          <a:xfrm>
            <a:off x="73025" y="4746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Europe</a:t>
            </a: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4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A1EF-B536-9649-9D15-627A87BA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852565" cy="951057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  <a:latin typeface="+mn-lt"/>
              </a:rPr>
              <a:t>Участь в </a:t>
            </a:r>
            <a:r>
              <a:rPr lang="uk-UA" b="1" dirty="0" err="1" smtClean="0">
                <a:solidFill>
                  <a:srgbClr val="C00000"/>
                </a:solidFill>
                <a:latin typeface="+mn-lt"/>
              </a:rPr>
              <a:t>булінгу</a:t>
            </a:r>
            <a:r>
              <a:rPr lang="uk-UA" b="1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HBSC</a:t>
            </a:r>
            <a:r>
              <a:rPr lang="uk-UA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uk-UA" b="1" dirty="0">
                <a:solidFill>
                  <a:srgbClr val="C00000"/>
                </a:solidFill>
                <a:latin typeface="+mn-lt"/>
              </a:rPr>
              <a:t>- 2018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5" name="Диаграмма 2">
            <a:extLst>
              <a:ext uri="{FF2B5EF4-FFF2-40B4-BE49-F238E27FC236}">
                <a16:creationId xmlns:a16="http://schemas.microsoft.com/office/drawing/2014/main" xmlns="" id="{9A6EBCDF-DB12-F645-BA9B-B0CC57362A8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9752724"/>
              </p:ext>
            </p:extLst>
          </p:nvPr>
        </p:nvGraphicFramePr>
        <p:xfrm>
          <a:off x="1" y="816429"/>
          <a:ext cx="6313714" cy="6041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D9BEC2CD-7B31-2948-884C-86F9EF894F6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6624363"/>
              </p:ext>
            </p:extLst>
          </p:nvPr>
        </p:nvGraphicFramePr>
        <p:xfrm>
          <a:off x="6137564" y="816429"/>
          <a:ext cx="6054436" cy="6041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137564" y="3193143"/>
            <a:ext cx="3528950" cy="159657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37565" y="3846286"/>
            <a:ext cx="187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ЩОТИЖНЯ - 9%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7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2300</Words>
  <Application>Microsoft Office PowerPoint</Application>
  <PresentationFormat>Произвольный</PresentationFormat>
  <Paragraphs>348</Paragraphs>
  <Slides>26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Булінг та кібербулінг  у підлітковому середовищі     За результатами соціологічного дослідження  в межах міжнародного проекту   „Здоров’я та поведінкові орієнтації учнівської молоді (HBSC)” </vt:lpstr>
      <vt:lpstr>Презентация PowerPoint</vt:lpstr>
      <vt:lpstr>Зобов’язання  захищати</vt:lpstr>
      <vt:lpstr>Презентация PowerPoint</vt:lpstr>
      <vt:lpstr>Цільові групи дослідження:</vt:lpstr>
      <vt:lpstr>Тематичні блоки запитань: HBSC-2018</vt:lpstr>
      <vt:lpstr>Презентация PowerPoint</vt:lpstr>
      <vt:lpstr>Презентация PowerPoint</vt:lpstr>
      <vt:lpstr>Участь в булінгу: HBSC - 2018</vt:lpstr>
      <vt:lpstr>БУЛІНГ: українські підлітки у порівнянні з підлітками  окремих європейських країн  (за даними 2014 р.)</vt:lpstr>
      <vt:lpstr>ЧАСТКА УЧНІВСЬКОЇ МОЛОДІ, ЯКА БУЛА ЗАЛУЧЕНА ДО БУЛІНГУ ПРОТЯГОМ ОСТАННІХ ДВОХ МІСЯЦІВ, ЗАЛЕЖНО ВІД МІСЦЯ НАВЧАННЯ</vt:lpstr>
      <vt:lpstr>Презентация PowerPoint</vt:lpstr>
      <vt:lpstr>ОЦІНКА СТАНУ ЗДОРОВ’Я ТА БЛАГОПОЛУЧЧЯ ПІДЛІТКІВ, %</vt:lpstr>
      <vt:lpstr>ОЦІНКА УЧНІВСЬКОЮ МОЛОДДЮ СТАНУ СВОГО ЗДОРОВ’Я, %</vt:lpstr>
      <vt:lpstr>СТАВЛЕННЯ УЧНІВСЬКОЇ МОЛОДІ ДО СВОГО НАВЧАЛЬНОГО ЗАКЛАДУ, %</vt:lpstr>
      <vt:lpstr>Скільки днів ти вживав(ла) алкогольні напої (якщо таке траплялося) упродовж життя?</vt:lpstr>
      <vt:lpstr>Кібербулінг</vt:lpstr>
      <vt:lpstr>Інтернет залежність*</vt:lpstr>
      <vt:lpstr>Залежність від онлайн-ігор*, %</vt:lpstr>
      <vt:lpstr>Протягом останнього року :     35,5% опитаних підлітків безпосередньо брали участь у бійках:  - кожен другий хлопець (51,6%) та  - кожна п’ята дівчина (18,9%).  Фізичне насильство.   Кожен четвертий підліток зазнавав фізичного насильство хоча б один раз впродовж  життя.   Емоційне насильство.  Кожен четвертий підліток (25,4%) повідомив, зазнавав емоційного насильство упродовж  життя, при чому дівчата про це зазначали частіше ніж юнаки (27,6% та 23,2% відповідно). </vt:lpstr>
      <vt:lpstr>Презентация PowerPoint</vt:lpstr>
      <vt:lpstr>Презентация PowerPoint</vt:lpstr>
      <vt:lpstr>Національні консультації щодо пілотування індикаторів оцінки рівня життя підлітків (ADOLESCENTS COUNTRY TRACKER -ACT, ЮНІСЕФ, 2016)</vt:lpstr>
      <vt:lpstr>Система моніторингу рівня життя підлітків (АТС)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«Думки, оцінки та уподобання підлітків щодо тестування на ВІЛ та консультування» (за методологією ВООЗ) онлайн-опитування підлітків та молоді 13-24 роки (2013/2015/2017 рр.)</dc:title>
  <dc:creator>Катерина Нагорняк</dc:creator>
  <cp:lastModifiedBy>Наталия</cp:lastModifiedBy>
  <cp:revision>459</cp:revision>
  <cp:lastPrinted>2018-04-12T06:22:24Z</cp:lastPrinted>
  <dcterms:created xsi:type="dcterms:W3CDTF">2017-11-08T20:11:37Z</dcterms:created>
  <dcterms:modified xsi:type="dcterms:W3CDTF">2019-02-06T11:20:57Z</dcterms:modified>
</cp:coreProperties>
</file>