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diagrams/quickStyle2.xml" ContentType="application/vnd.openxmlformats-officedocument.drawingml.diagramStyl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Default Extension="emf" ContentType="image/x-emf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sldIdLst>
    <p:sldId id="256" r:id="rId2"/>
    <p:sldId id="257" r:id="rId3"/>
    <p:sldId id="258" r:id="rId4"/>
    <p:sldId id="264" r:id="rId5"/>
    <p:sldId id="265" r:id="rId6"/>
    <p:sldId id="260" r:id="rId7"/>
    <p:sldId id="259" r:id="rId8"/>
    <p:sldId id="290" r:id="rId9"/>
    <p:sldId id="291" r:id="rId10"/>
    <p:sldId id="292" r:id="rId11"/>
    <p:sldId id="293" r:id="rId12"/>
    <p:sldId id="294" r:id="rId13"/>
    <p:sldId id="295" r:id="rId14"/>
    <p:sldId id="289" r:id="rId15"/>
    <p:sldId id="288" r:id="rId16"/>
    <p:sldId id="287" r:id="rId17"/>
    <p:sldId id="286" r:id="rId18"/>
    <p:sldId id="285" r:id="rId19"/>
    <p:sldId id="284" r:id="rId20"/>
    <p:sldId id="283" r:id="rId21"/>
    <p:sldId id="282" r:id="rId22"/>
    <p:sldId id="281" r:id="rId23"/>
    <p:sldId id="280" r:id="rId24"/>
    <p:sldId id="279" r:id="rId25"/>
    <p:sldId id="278" r:id="rId26"/>
    <p:sldId id="277" r:id="rId27"/>
    <p:sldId id="276" r:id="rId28"/>
    <p:sldId id="275" r:id="rId29"/>
    <p:sldId id="274" r:id="rId30"/>
    <p:sldId id="273" r:id="rId31"/>
    <p:sldId id="272" r:id="rId32"/>
    <p:sldId id="271" r:id="rId33"/>
    <p:sldId id="270" r:id="rId34"/>
    <p:sldId id="269" r:id="rId35"/>
    <p:sldId id="268" r:id="rId36"/>
    <p:sldId id="267" r:id="rId37"/>
    <p:sldId id="266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263" r:id="rId5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474" y="-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21E1B2-EAE4-4E4D-B64F-747C49868DE7}" type="doc">
      <dgm:prSet loTypeId="urn:microsoft.com/office/officeart/2005/8/layout/vList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uk-UA"/>
        </a:p>
      </dgm:t>
    </dgm:pt>
    <dgm:pt modelId="{C2D07383-B047-4340-90ED-66AD75D3030E}">
      <dgm:prSet/>
      <dgm:spPr/>
      <dgm:t>
        <a:bodyPr/>
        <a:lstStyle/>
        <a:p>
          <a:pPr rtl="0"/>
          <a:r>
            <a:rPr lang="uk-UA" b="1" dirty="0" smtClean="0">
              <a:latin typeface="Times New Roman" pitchFamily="18" charset="0"/>
              <a:cs typeface="Times New Roman" pitchFamily="18" charset="0"/>
            </a:rPr>
            <a:t>З метою реалізації Плану спільних заходів:</a:t>
          </a:r>
          <a:r>
            <a:rPr lang="uk-UA" b="1" dirty="0" smtClean="0"/>
            <a:t> </a:t>
          </a:r>
          <a:endParaRPr lang="uk-UA" b="1" dirty="0"/>
        </a:p>
      </dgm:t>
    </dgm:pt>
    <dgm:pt modelId="{1808EA34-9F2D-4FFF-AE4A-289BBC3BD590}" type="parTrans" cxnId="{17FCB457-810D-413A-83C8-6731D01A1505}">
      <dgm:prSet/>
      <dgm:spPr/>
      <dgm:t>
        <a:bodyPr/>
        <a:lstStyle/>
        <a:p>
          <a:endParaRPr lang="uk-UA"/>
        </a:p>
      </dgm:t>
    </dgm:pt>
    <dgm:pt modelId="{7689BE19-4814-4D8D-8E3C-5DC4DD43152E}" type="sibTrans" cxnId="{17FCB457-810D-413A-83C8-6731D01A1505}">
      <dgm:prSet/>
      <dgm:spPr/>
      <dgm:t>
        <a:bodyPr/>
        <a:lstStyle/>
        <a:p>
          <a:endParaRPr lang="uk-UA"/>
        </a:p>
      </dgm:t>
    </dgm:pt>
    <dgm:pt modelId="{FD01B341-6BE4-4F30-B553-C8C392224FC3}" type="pres">
      <dgm:prSet presAssocID="{8721E1B2-EAE4-4E4D-B64F-747C49868D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DC75F0-C033-4608-9E7F-CA147A273A04}" type="pres">
      <dgm:prSet presAssocID="{C2D07383-B047-4340-90ED-66AD75D3030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5B9CB12-AB01-41AA-9E08-1A34BE3B8820}" type="presOf" srcId="{8721E1B2-EAE4-4E4D-B64F-747C49868DE7}" destId="{FD01B341-6BE4-4F30-B553-C8C392224FC3}" srcOrd="0" destOrd="0" presId="urn:microsoft.com/office/officeart/2005/8/layout/vList2"/>
    <dgm:cxn modelId="{757C7BD9-A5C1-4C68-B1C9-46616635BC40}" type="presOf" srcId="{C2D07383-B047-4340-90ED-66AD75D3030E}" destId="{5EDC75F0-C033-4608-9E7F-CA147A273A04}" srcOrd="0" destOrd="0" presId="urn:microsoft.com/office/officeart/2005/8/layout/vList2"/>
    <dgm:cxn modelId="{17FCB457-810D-413A-83C8-6731D01A1505}" srcId="{8721E1B2-EAE4-4E4D-B64F-747C49868DE7}" destId="{C2D07383-B047-4340-90ED-66AD75D3030E}" srcOrd="0" destOrd="0" parTransId="{1808EA34-9F2D-4FFF-AE4A-289BBC3BD590}" sibTransId="{7689BE19-4814-4D8D-8E3C-5DC4DD43152E}"/>
    <dgm:cxn modelId="{EB8B843A-FC90-4815-AF8B-3ECA039BA39B}" type="presParOf" srcId="{FD01B341-6BE4-4F30-B553-C8C392224FC3}" destId="{5EDC75F0-C033-4608-9E7F-CA147A273A0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21E1B2-EAE4-4E4D-B64F-747C49868DE7}" type="doc">
      <dgm:prSet loTypeId="urn:microsoft.com/office/officeart/2005/8/layout/vList2" loCatId="list" qsTypeId="urn:microsoft.com/office/officeart/2005/8/quickstyle/3d2" qsCatId="3D" csTypeId="urn:microsoft.com/office/officeart/2005/8/colors/accent1_2#2" csCatId="accent1" phldr="1"/>
      <dgm:spPr/>
      <dgm:t>
        <a:bodyPr/>
        <a:lstStyle/>
        <a:p>
          <a:endParaRPr lang="uk-UA"/>
        </a:p>
      </dgm:t>
    </dgm:pt>
    <dgm:pt modelId="{E4E7A62C-55D6-4D78-ABC2-2B6B5000528D}">
      <dgm:prSet phldrT="[Текст]" custT="1"/>
      <dgm:spPr/>
      <dgm:t>
        <a:bodyPr/>
        <a:lstStyle/>
        <a:p>
          <a:pPr algn="ctr">
            <a:spcAft>
              <a:spcPct val="35000"/>
            </a:spcAft>
          </a:pPr>
          <a:r>
            <a:rPr lang="uk-UA" sz="2800" b="1" dirty="0" smtClean="0">
              <a:latin typeface="Times New Roman" pitchFamily="18" charset="0"/>
              <a:cs typeface="Times New Roman" pitchFamily="18" charset="0"/>
            </a:rPr>
            <a:t>Зауваження Загального порядку №20щодо забезпечення прав дітей підліткового віку </a:t>
          </a:r>
        </a:p>
        <a:p>
          <a:pPr algn="ctr">
            <a:spcAft>
              <a:spcPts val="0"/>
            </a:spcAft>
          </a:pPr>
          <a:r>
            <a:rPr lang="uk-UA" sz="2600" b="0" dirty="0" smtClean="0">
              <a:latin typeface="Times New Roman" pitchFamily="18" charset="0"/>
              <a:cs typeface="Times New Roman" pitchFamily="18" charset="0"/>
            </a:rPr>
            <a:t>Затверджені  Комітетом ООН з  прав дітей </a:t>
          </a:r>
        </a:p>
        <a:p>
          <a:pPr algn="ctr">
            <a:spcAft>
              <a:spcPts val="0"/>
            </a:spcAft>
          </a:pPr>
          <a:r>
            <a:rPr lang="uk-UA" sz="2600" b="0" dirty="0" smtClean="0">
              <a:latin typeface="Times New Roman" pitchFamily="18" charset="0"/>
              <a:cs typeface="Times New Roman" pitchFamily="18" charset="0"/>
            </a:rPr>
            <a:t>6 грудня 2016 року</a:t>
          </a:r>
          <a:endParaRPr lang="uk-UA" sz="2600" b="0" i="1" dirty="0">
            <a:latin typeface="Times New Roman" pitchFamily="18" charset="0"/>
            <a:cs typeface="Times New Roman" pitchFamily="18" charset="0"/>
          </a:endParaRPr>
        </a:p>
      </dgm:t>
    </dgm:pt>
    <dgm:pt modelId="{3CB3FFCB-DC92-4BC6-B205-65030F0ED880}" type="parTrans" cxnId="{D3D3D705-AE47-4298-A643-DEC81C62A3D0}">
      <dgm:prSet/>
      <dgm:spPr/>
      <dgm:t>
        <a:bodyPr/>
        <a:lstStyle/>
        <a:p>
          <a:endParaRPr lang="uk-UA"/>
        </a:p>
      </dgm:t>
    </dgm:pt>
    <dgm:pt modelId="{D9E40E8C-5ECD-4801-A2B8-3F763F2F384C}" type="sibTrans" cxnId="{D3D3D705-AE47-4298-A643-DEC81C62A3D0}">
      <dgm:prSet/>
      <dgm:spPr/>
      <dgm:t>
        <a:bodyPr/>
        <a:lstStyle/>
        <a:p>
          <a:endParaRPr lang="uk-UA"/>
        </a:p>
      </dgm:t>
    </dgm:pt>
    <dgm:pt modelId="{59E172F7-504D-43DA-AF34-71C38531B271}">
      <dgm:prSet phldrT="[Текст]" phldr="1"/>
      <dgm:spPr/>
      <dgm:t>
        <a:bodyPr/>
        <a:lstStyle/>
        <a:p>
          <a:endParaRPr lang="uk-UA" dirty="0"/>
        </a:p>
      </dgm:t>
    </dgm:pt>
    <dgm:pt modelId="{E7F489C9-36EA-452C-B5BC-4166E503F35B}" type="parTrans" cxnId="{F579BFBB-870B-42F0-94A4-B0A18BE0E08E}">
      <dgm:prSet/>
      <dgm:spPr/>
      <dgm:t>
        <a:bodyPr/>
        <a:lstStyle/>
        <a:p>
          <a:endParaRPr lang="uk-UA"/>
        </a:p>
      </dgm:t>
    </dgm:pt>
    <dgm:pt modelId="{8DB48B0A-DA51-46E1-99B1-62BB7C642873}" type="sibTrans" cxnId="{F579BFBB-870B-42F0-94A4-B0A18BE0E08E}">
      <dgm:prSet/>
      <dgm:spPr/>
      <dgm:t>
        <a:bodyPr/>
        <a:lstStyle/>
        <a:p>
          <a:endParaRPr lang="uk-UA"/>
        </a:p>
      </dgm:t>
    </dgm:pt>
    <dgm:pt modelId="{7AB715B1-15EB-4166-A1AC-80B705574CCA}" type="pres">
      <dgm:prSet presAssocID="{8721E1B2-EAE4-4E4D-B64F-747C49868D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C31A55-2E7E-4478-A744-98D6EDEEF17B}" type="pres">
      <dgm:prSet presAssocID="{E4E7A62C-55D6-4D78-ABC2-2B6B5000528D}" presName="parentText" presStyleLbl="node1" presStyleIdx="0" presStyleCnt="1" custScaleY="1058727" custLinFactNeighborX="-2447" custLinFactNeighborY="-118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A0196EB-A615-4C89-8BD3-65FAFA3C6F32}" type="pres">
      <dgm:prSet presAssocID="{E4E7A62C-55D6-4D78-ABC2-2B6B5000528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D3D705-AE47-4298-A643-DEC81C62A3D0}" srcId="{8721E1B2-EAE4-4E4D-B64F-747C49868DE7}" destId="{E4E7A62C-55D6-4D78-ABC2-2B6B5000528D}" srcOrd="0" destOrd="0" parTransId="{3CB3FFCB-DC92-4BC6-B205-65030F0ED880}" sibTransId="{D9E40E8C-5ECD-4801-A2B8-3F763F2F384C}"/>
    <dgm:cxn modelId="{6E4D11EB-26E4-4329-9912-E22A7C74F799}" type="presOf" srcId="{59E172F7-504D-43DA-AF34-71C38531B271}" destId="{8A0196EB-A615-4C89-8BD3-65FAFA3C6F32}" srcOrd="0" destOrd="0" presId="urn:microsoft.com/office/officeart/2005/8/layout/vList2"/>
    <dgm:cxn modelId="{53C3D2E4-E359-48FF-8F7E-3BECF122AE7D}" type="presOf" srcId="{E4E7A62C-55D6-4D78-ABC2-2B6B5000528D}" destId="{52C31A55-2E7E-4478-A744-98D6EDEEF17B}" srcOrd="0" destOrd="0" presId="urn:microsoft.com/office/officeart/2005/8/layout/vList2"/>
    <dgm:cxn modelId="{9437299A-C08B-460D-B221-79F68A0D4F82}" type="presOf" srcId="{8721E1B2-EAE4-4E4D-B64F-747C49868DE7}" destId="{7AB715B1-15EB-4166-A1AC-80B705574CCA}" srcOrd="0" destOrd="0" presId="urn:microsoft.com/office/officeart/2005/8/layout/vList2"/>
    <dgm:cxn modelId="{F579BFBB-870B-42F0-94A4-B0A18BE0E08E}" srcId="{E4E7A62C-55D6-4D78-ABC2-2B6B5000528D}" destId="{59E172F7-504D-43DA-AF34-71C38531B271}" srcOrd="0" destOrd="0" parTransId="{E7F489C9-36EA-452C-B5BC-4166E503F35B}" sibTransId="{8DB48B0A-DA51-46E1-99B1-62BB7C642873}"/>
    <dgm:cxn modelId="{78905464-5E70-47B3-9CBB-5A4B30E29E39}" type="presParOf" srcId="{7AB715B1-15EB-4166-A1AC-80B705574CCA}" destId="{52C31A55-2E7E-4478-A744-98D6EDEEF17B}" srcOrd="0" destOrd="0" presId="urn:microsoft.com/office/officeart/2005/8/layout/vList2"/>
    <dgm:cxn modelId="{411A3D8D-C940-4590-85D0-0026CD79939B}" type="presParOf" srcId="{7AB715B1-15EB-4166-A1AC-80B705574CCA}" destId="{8A0196EB-A615-4C89-8BD3-65FAFA3C6F3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56DB530-01F5-4FA5-A907-3E3028A86BBC}" type="datetimeFigureOut">
              <a:rPr lang="ru-RU"/>
              <a:pPr>
                <a:defRPr/>
              </a:pPr>
              <a:t>12.09.2019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62CC257-16A8-40FA-BFFB-2B2B76CECA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A7FD75-2E2D-48F0-8727-955388E47513}" type="slidenum">
              <a:rPr lang="uk-U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8499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11FCCDB-8CEC-49C2-87E9-A9B3AE979967}" type="slidenum">
              <a:rPr lang="uk-UA" sz="1200">
                <a:solidFill>
                  <a:srgbClr val="000000"/>
                </a:solidFill>
                <a:latin typeface="Calibri" pitchFamily="34" charset="0"/>
              </a:rPr>
              <a:pPr algn="r"/>
              <a:t>10</a:t>
            </a:fld>
            <a:endParaRPr lang="uk-UA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8704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7CFA86D-0C14-44A2-8C7E-8C50961021C6}" type="slidenum">
              <a:rPr lang="uk-UA" sz="1200">
                <a:solidFill>
                  <a:srgbClr val="000000"/>
                </a:solidFill>
                <a:latin typeface="Calibri" pitchFamily="34" charset="0"/>
              </a:rPr>
              <a:pPr algn="r"/>
              <a:t>11</a:t>
            </a:fld>
            <a:endParaRPr lang="uk-UA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8909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43F88FE-AE80-4140-9980-B2F4D7AC25B1}" type="slidenum">
              <a:rPr lang="uk-UA" sz="1200">
                <a:solidFill>
                  <a:srgbClr val="000000"/>
                </a:solidFill>
                <a:latin typeface="Calibri" pitchFamily="34" charset="0"/>
              </a:rPr>
              <a:pPr algn="r"/>
              <a:t>12</a:t>
            </a:fld>
            <a:endParaRPr lang="uk-UA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911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C86AFB9-97C3-4E89-A03D-CE7DF24D6C81}" type="slidenum">
              <a:rPr lang="uk-UA" sz="1200">
                <a:solidFill>
                  <a:srgbClr val="000000"/>
                </a:solidFill>
                <a:latin typeface="Calibri" pitchFamily="34" charset="0"/>
              </a:rPr>
              <a:pPr algn="r"/>
              <a:t>13</a:t>
            </a:fld>
            <a:endParaRPr lang="uk-UA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7885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65B911C-BC61-47B7-8BCC-19CC8850ECD5}" type="slidenum">
              <a:rPr lang="uk-UA" sz="1200">
                <a:solidFill>
                  <a:srgbClr val="000000"/>
                </a:solidFill>
                <a:latin typeface="Calibri" pitchFamily="34" charset="0"/>
              </a:rPr>
              <a:pPr algn="r"/>
              <a:t>14</a:t>
            </a:fld>
            <a:endParaRPr lang="uk-UA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7680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EE5FE1-03A4-44CB-BFF8-2464231DABC5}" type="slidenum">
              <a:rPr lang="uk-UA" sz="1200">
                <a:solidFill>
                  <a:srgbClr val="000000"/>
                </a:solidFill>
                <a:latin typeface="Calibri" pitchFamily="34" charset="0"/>
              </a:rPr>
              <a:pPr algn="r"/>
              <a:t>15</a:t>
            </a:fld>
            <a:endParaRPr lang="uk-UA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7475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FAA1C97-7BDA-428A-80C4-DE91FF058E58}" type="slidenum">
              <a:rPr lang="uk-UA" sz="1200">
                <a:solidFill>
                  <a:srgbClr val="000000"/>
                </a:solidFill>
                <a:latin typeface="Calibri" pitchFamily="34" charset="0"/>
              </a:rPr>
              <a:pPr algn="r"/>
              <a:t>16</a:t>
            </a:fld>
            <a:endParaRPr lang="uk-UA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7270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551505F-203E-48C7-AAFB-6837A69D088A}" type="slidenum">
              <a:rPr lang="uk-UA" sz="1200">
                <a:solidFill>
                  <a:srgbClr val="000000"/>
                </a:solidFill>
                <a:latin typeface="Calibri" pitchFamily="34" charset="0"/>
              </a:rPr>
              <a:pPr algn="r"/>
              <a:t>17</a:t>
            </a:fld>
            <a:endParaRPr lang="uk-UA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7066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5702A23-2314-4748-95BB-3047C4DEDB54}" type="slidenum">
              <a:rPr lang="uk-UA" sz="1200">
                <a:solidFill>
                  <a:srgbClr val="000000"/>
                </a:solidFill>
                <a:latin typeface="Calibri" pitchFamily="34" charset="0"/>
              </a:rPr>
              <a:pPr algn="r"/>
              <a:t>18</a:t>
            </a:fld>
            <a:endParaRPr lang="uk-UA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6861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0B2399-A1E6-4C53-9D2F-203C0CD71A46}" type="slidenum">
              <a:rPr lang="uk-UA" sz="1200">
                <a:solidFill>
                  <a:srgbClr val="000000"/>
                </a:solidFill>
                <a:latin typeface="Calibri" pitchFamily="34" charset="0"/>
              </a:rPr>
              <a:pPr algn="r"/>
              <a:t>19</a:t>
            </a:fld>
            <a:endParaRPr lang="uk-UA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52498EB-801F-4520-B88B-CAEDF3CFA6A0}" type="slidenum">
              <a:rPr lang="uk-U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6656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E698F73-30A2-4B20-8F9B-0EED7A9EFF8C}" type="slidenum">
              <a:rPr lang="uk-UA" sz="1200">
                <a:solidFill>
                  <a:srgbClr val="000000"/>
                </a:solidFill>
                <a:latin typeface="Calibri" pitchFamily="34" charset="0"/>
              </a:rPr>
              <a:pPr algn="r"/>
              <a:t>20</a:t>
            </a:fld>
            <a:endParaRPr lang="uk-UA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6451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E2E2916-1927-46A2-BEF2-F0D80494033D}" type="slidenum">
              <a:rPr lang="uk-UA" sz="1200">
                <a:solidFill>
                  <a:srgbClr val="000000"/>
                </a:solidFill>
                <a:latin typeface="Calibri" pitchFamily="34" charset="0"/>
              </a:rPr>
              <a:pPr algn="r"/>
              <a:t>21</a:t>
            </a:fld>
            <a:endParaRPr lang="uk-UA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6246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605BE64-3CE9-49C0-8351-8FFA87BA525A}" type="slidenum">
              <a:rPr lang="uk-UA" sz="1200">
                <a:solidFill>
                  <a:srgbClr val="000000"/>
                </a:solidFill>
                <a:latin typeface="Calibri" pitchFamily="34" charset="0"/>
              </a:rPr>
              <a:pPr algn="r"/>
              <a:t>22</a:t>
            </a:fld>
            <a:endParaRPr lang="uk-UA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6042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08F4B90-72EB-45D3-94BE-594635B7EF5A}" type="slidenum">
              <a:rPr lang="uk-UA" sz="1200">
                <a:solidFill>
                  <a:srgbClr val="000000"/>
                </a:solidFill>
                <a:latin typeface="Calibri" pitchFamily="34" charset="0"/>
              </a:rPr>
              <a:pPr algn="r"/>
              <a:t>23</a:t>
            </a:fld>
            <a:endParaRPr lang="uk-UA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5837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69B8DB8-F554-41C2-B0C3-0234663DDA5E}" type="slidenum">
              <a:rPr lang="uk-UA" sz="1200">
                <a:solidFill>
                  <a:srgbClr val="000000"/>
                </a:solidFill>
                <a:latin typeface="Calibri" pitchFamily="34" charset="0"/>
              </a:rPr>
              <a:pPr algn="r"/>
              <a:t>24</a:t>
            </a:fld>
            <a:endParaRPr lang="uk-UA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5632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E04AA57-6082-46B9-A623-99642FF94A21}" type="slidenum">
              <a:rPr lang="uk-UA" sz="1200">
                <a:solidFill>
                  <a:srgbClr val="000000"/>
                </a:solidFill>
                <a:latin typeface="Calibri" pitchFamily="34" charset="0"/>
              </a:rPr>
              <a:pPr algn="r"/>
              <a:t>25</a:t>
            </a:fld>
            <a:endParaRPr lang="uk-UA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5427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10AA8FF-B78E-4A58-A4E1-43CEFCE8B829}" type="slidenum">
              <a:rPr lang="uk-UA" sz="1200">
                <a:solidFill>
                  <a:srgbClr val="000000"/>
                </a:solidFill>
                <a:latin typeface="Calibri" pitchFamily="34" charset="0"/>
              </a:rPr>
              <a:pPr algn="r"/>
              <a:t>26</a:t>
            </a:fld>
            <a:endParaRPr lang="uk-UA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5222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E760E7-D7D5-4A79-9086-A47A2FCD8218}" type="slidenum">
              <a:rPr lang="uk-UA" sz="1200">
                <a:solidFill>
                  <a:srgbClr val="000000"/>
                </a:solidFill>
                <a:latin typeface="Calibri" pitchFamily="34" charset="0"/>
              </a:rPr>
              <a:pPr algn="r"/>
              <a:t>27</a:t>
            </a:fld>
            <a:endParaRPr lang="uk-UA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5018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3B2088-D1E2-45F5-A3E6-0ABBDF24B1D8}" type="slidenum">
              <a:rPr lang="uk-UA" sz="1200">
                <a:solidFill>
                  <a:srgbClr val="000000"/>
                </a:solidFill>
                <a:latin typeface="Calibri" pitchFamily="34" charset="0"/>
              </a:rPr>
              <a:pPr algn="r"/>
              <a:t>28</a:t>
            </a:fld>
            <a:endParaRPr lang="uk-UA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4813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42B3BD0-46C8-46C2-87DF-3777E91EEF5D}" type="slidenum">
              <a:rPr lang="uk-UA" sz="1200">
                <a:solidFill>
                  <a:srgbClr val="000000"/>
                </a:solidFill>
                <a:latin typeface="Calibri" pitchFamily="34" charset="0"/>
              </a:rPr>
              <a:pPr algn="r"/>
              <a:t>29</a:t>
            </a:fld>
            <a:endParaRPr lang="uk-UA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4387A8-67A4-4B31-8183-6BD1764C5BCF}" type="slidenum">
              <a:rPr lang="uk-U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4608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9851D87-286B-4B69-B62A-9771DD46E02F}" type="slidenum">
              <a:rPr lang="uk-UA" sz="1200">
                <a:solidFill>
                  <a:srgbClr val="000000"/>
                </a:solidFill>
                <a:latin typeface="Calibri" pitchFamily="34" charset="0"/>
              </a:rPr>
              <a:pPr algn="r"/>
              <a:t>30</a:t>
            </a:fld>
            <a:endParaRPr lang="uk-UA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4403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244BB01-4EA1-43DF-969A-40541FFBAF5E}" type="slidenum">
              <a:rPr lang="uk-UA" sz="1200">
                <a:solidFill>
                  <a:srgbClr val="000000"/>
                </a:solidFill>
                <a:latin typeface="Calibri" pitchFamily="34" charset="0"/>
              </a:rPr>
              <a:pPr algn="r"/>
              <a:t>31</a:t>
            </a:fld>
            <a:endParaRPr lang="uk-UA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4198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FCF033C-08F3-4731-B590-08E721E6C2D4}" type="slidenum">
              <a:rPr lang="uk-UA" sz="1200">
                <a:solidFill>
                  <a:srgbClr val="000000"/>
                </a:solidFill>
                <a:latin typeface="Calibri" pitchFamily="34" charset="0"/>
              </a:rPr>
              <a:pPr algn="r"/>
              <a:t>32</a:t>
            </a:fld>
            <a:endParaRPr lang="uk-UA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399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41872C3-21EC-46D3-9ECD-8F0BED9EEC54}" type="slidenum">
              <a:rPr lang="uk-UA" sz="1200">
                <a:solidFill>
                  <a:srgbClr val="000000"/>
                </a:solidFill>
                <a:latin typeface="Calibri" pitchFamily="34" charset="0"/>
              </a:rPr>
              <a:pPr algn="r"/>
              <a:t>33</a:t>
            </a:fld>
            <a:endParaRPr lang="uk-UA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3789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4F5F4A5-F977-4683-BB82-FB0511B3F52B}" type="slidenum">
              <a:rPr lang="uk-UA" sz="1200">
                <a:solidFill>
                  <a:srgbClr val="000000"/>
                </a:solidFill>
                <a:latin typeface="Calibri" pitchFamily="34" charset="0"/>
              </a:rPr>
              <a:pPr algn="r"/>
              <a:t>34</a:t>
            </a:fld>
            <a:endParaRPr lang="uk-UA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3584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143D973-9146-4062-82DD-4C42B4D83C24}" type="slidenum">
              <a:rPr lang="uk-UA" sz="1200">
                <a:solidFill>
                  <a:srgbClr val="000000"/>
                </a:solidFill>
                <a:latin typeface="Calibri" pitchFamily="34" charset="0"/>
              </a:rPr>
              <a:pPr algn="r"/>
              <a:t>35</a:t>
            </a:fld>
            <a:endParaRPr lang="uk-UA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3379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C76EA39-0213-4D72-9C8C-2C463F85DAED}" type="slidenum">
              <a:rPr lang="uk-UA" sz="1200">
                <a:solidFill>
                  <a:srgbClr val="000000"/>
                </a:solidFill>
                <a:latin typeface="Calibri" pitchFamily="34" charset="0"/>
              </a:rPr>
              <a:pPr algn="r"/>
              <a:t>36</a:t>
            </a:fld>
            <a:endParaRPr lang="uk-UA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3174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80B1B3F-0E71-43C6-94A6-1311891E132E}" type="slidenum">
              <a:rPr lang="uk-UA" sz="1200">
                <a:solidFill>
                  <a:srgbClr val="000000"/>
                </a:solidFill>
                <a:latin typeface="Calibri" pitchFamily="34" charset="0"/>
              </a:rPr>
              <a:pPr algn="r"/>
              <a:t>37</a:t>
            </a:fld>
            <a:endParaRPr lang="uk-UA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12595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B4F4389-F14F-4B33-AC9F-58A798AD0FB0}" type="slidenum">
              <a:rPr lang="uk-UA" sz="1200">
                <a:solidFill>
                  <a:srgbClr val="000000"/>
                </a:solidFill>
                <a:latin typeface="Calibri" pitchFamily="34" charset="0"/>
              </a:rPr>
              <a:pPr algn="r"/>
              <a:t>38</a:t>
            </a:fld>
            <a:endParaRPr lang="uk-UA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12800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0420150-59EB-4539-A1D2-453C7E6ECD14}" type="slidenum">
              <a:rPr lang="uk-UA" sz="1200">
                <a:solidFill>
                  <a:srgbClr val="000000"/>
                </a:solidFill>
                <a:latin typeface="Calibri" pitchFamily="34" charset="0"/>
              </a:rPr>
              <a:pPr algn="r"/>
              <a:t>39</a:t>
            </a:fld>
            <a:endParaRPr lang="uk-UA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2662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84BCE08-99A3-4718-80FB-0B5195BB8DFA}" type="slidenum">
              <a:rPr lang="uk-UA" sz="1200">
                <a:solidFill>
                  <a:srgbClr val="000000"/>
                </a:solidFill>
                <a:latin typeface="Calibri" pitchFamily="34" charset="0"/>
              </a:rPr>
              <a:pPr algn="r"/>
              <a:t>4</a:t>
            </a:fld>
            <a:endParaRPr lang="uk-UA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13005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FBB8EF0-5D95-4629-916E-861C88C01512}" type="slidenum">
              <a:rPr lang="uk-UA" sz="1200">
                <a:solidFill>
                  <a:srgbClr val="000000"/>
                </a:solidFill>
                <a:latin typeface="Calibri" pitchFamily="34" charset="0"/>
              </a:rPr>
              <a:pPr algn="r"/>
              <a:t>40</a:t>
            </a:fld>
            <a:endParaRPr lang="uk-UA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13210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A081F95-AF22-47E0-BA11-0734FEAC745C}" type="slidenum">
              <a:rPr lang="uk-UA" sz="1200">
                <a:solidFill>
                  <a:srgbClr val="000000"/>
                </a:solidFill>
                <a:latin typeface="Calibri" pitchFamily="34" charset="0"/>
              </a:rPr>
              <a:pPr algn="r"/>
              <a:t>41</a:t>
            </a:fld>
            <a:endParaRPr lang="uk-UA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13414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63E927E-492B-47BA-8440-F5296DD28D99}" type="slidenum">
              <a:rPr lang="uk-UA" sz="1200">
                <a:solidFill>
                  <a:srgbClr val="000000"/>
                </a:solidFill>
                <a:latin typeface="Calibri" pitchFamily="34" charset="0"/>
              </a:rPr>
              <a:pPr algn="r"/>
              <a:t>42</a:t>
            </a:fld>
            <a:endParaRPr lang="uk-UA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13619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9FF5BFB-5A10-4EE3-918A-F33D5A5B8E06}" type="slidenum">
              <a:rPr lang="uk-UA" sz="1200">
                <a:solidFill>
                  <a:srgbClr val="000000"/>
                </a:solidFill>
                <a:latin typeface="Calibri" pitchFamily="34" charset="0"/>
              </a:rPr>
              <a:pPr algn="r"/>
              <a:t>43</a:t>
            </a:fld>
            <a:endParaRPr lang="uk-UA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13824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3677277-FCE4-4EA2-9C12-8746ED761BAF}" type="slidenum">
              <a:rPr lang="uk-UA" sz="1200">
                <a:solidFill>
                  <a:srgbClr val="000000"/>
                </a:solidFill>
                <a:latin typeface="Calibri" pitchFamily="34" charset="0"/>
              </a:rPr>
              <a:pPr algn="r"/>
              <a:t>44</a:t>
            </a:fld>
            <a:endParaRPr lang="uk-UA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14029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95FBF35-EDDF-4658-AEBC-B98EB157E7AD}" type="slidenum">
              <a:rPr lang="uk-UA" sz="1200">
                <a:solidFill>
                  <a:srgbClr val="000000"/>
                </a:solidFill>
                <a:latin typeface="Calibri" pitchFamily="34" charset="0"/>
              </a:rPr>
              <a:pPr algn="r"/>
              <a:t>45</a:t>
            </a:fld>
            <a:endParaRPr lang="uk-UA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1423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2172D7B-6680-48F3-AC20-7D2846FFD449}" type="slidenum">
              <a:rPr lang="uk-UA" sz="1200">
                <a:solidFill>
                  <a:srgbClr val="000000"/>
                </a:solidFill>
                <a:latin typeface="Calibri" pitchFamily="34" charset="0"/>
              </a:rPr>
              <a:pPr algn="r"/>
              <a:t>46</a:t>
            </a:fld>
            <a:endParaRPr lang="uk-UA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14438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DF4E2B1-E5FC-4A48-B099-0711AA569BD4}" type="slidenum">
              <a:rPr lang="uk-UA" sz="1200">
                <a:solidFill>
                  <a:srgbClr val="000000"/>
                </a:solidFill>
                <a:latin typeface="Calibri" pitchFamily="34" charset="0"/>
              </a:rPr>
              <a:pPr algn="r"/>
              <a:t>47</a:t>
            </a:fld>
            <a:endParaRPr lang="uk-UA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14643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C130848-A37A-425B-93BD-FC8242EDFD9C}" type="slidenum">
              <a:rPr lang="uk-UA" sz="1200">
                <a:solidFill>
                  <a:srgbClr val="000000"/>
                </a:solidFill>
                <a:latin typeface="Calibri" pitchFamily="34" charset="0"/>
              </a:rPr>
              <a:pPr algn="r"/>
              <a:t>48</a:t>
            </a:fld>
            <a:endParaRPr lang="uk-UA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14848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D2344DD-BFAB-4871-9D18-D945380AD351}" type="slidenum">
              <a:rPr lang="uk-UA" sz="1200">
                <a:solidFill>
                  <a:srgbClr val="000000"/>
                </a:solidFill>
                <a:latin typeface="Calibri" pitchFamily="34" charset="0"/>
              </a:rPr>
              <a:pPr algn="r"/>
              <a:t>49</a:t>
            </a:fld>
            <a:endParaRPr lang="uk-UA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2867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1B4D18B-218F-4BEB-8B55-B1CBBF17CE6D}" type="slidenum">
              <a:rPr lang="uk-UA" sz="1200">
                <a:solidFill>
                  <a:srgbClr val="000000"/>
                </a:solidFill>
                <a:latin typeface="Calibri" pitchFamily="34" charset="0"/>
              </a:rPr>
              <a:pPr algn="r"/>
              <a:t>5</a:t>
            </a:fld>
            <a:endParaRPr lang="uk-UA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15053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78195FD-1C45-4C36-9D41-EFE5BE1BE0D0}" type="slidenum">
              <a:rPr lang="uk-UA" sz="1200">
                <a:solidFill>
                  <a:srgbClr val="000000"/>
                </a:solidFill>
                <a:latin typeface="Calibri" pitchFamily="34" charset="0"/>
              </a:rPr>
              <a:pPr algn="r"/>
              <a:t>50</a:t>
            </a:fld>
            <a:endParaRPr lang="uk-UA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15258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B202D53-1D0F-4C8A-97BE-2CACF41E5C35}" type="slidenum">
              <a:rPr lang="uk-UA" sz="1200">
                <a:solidFill>
                  <a:srgbClr val="000000"/>
                </a:solidFill>
                <a:latin typeface="Calibri" pitchFamily="34" charset="0"/>
              </a:rPr>
              <a:pPr algn="r"/>
              <a:t>51</a:t>
            </a:fld>
            <a:endParaRPr lang="uk-UA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15462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98E5E5B-3232-4FD6-86C3-EE1174206787}" type="slidenum">
              <a:rPr lang="uk-UA" sz="1200">
                <a:solidFill>
                  <a:srgbClr val="000000"/>
                </a:solidFill>
                <a:latin typeface="Calibri" pitchFamily="34" charset="0"/>
              </a:rPr>
              <a:pPr algn="r"/>
              <a:t>52</a:t>
            </a:fld>
            <a:endParaRPr lang="uk-UA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15667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41DF736-37C9-42C7-9B91-AD1BECEE2961}" type="slidenum">
              <a:rPr lang="uk-UA" sz="1200">
                <a:solidFill>
                  <a:srgbClr val="000000"/>
                </a:solidFill>
                <a:latin typeface="Calibri" pitchFamily="34" charset="0"/>
              </a:rPr>
              <a:pPr algn="r"/>
              <a:t>53</a:t>
            </a:fld>
            <a:endParaRPr lang="uk-UA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15872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01D3CC-AFFF-4968-93C1-31D840AE7934}" type="slidenum">
              <a:rPr lang="uk-UA" sz="1200">
                <a:solidFill>
                  <a:srgbClr val="000000"/>
                </a:solidFill>
                <a:latin typeface="Calibri" pitchFamily="34" charset="0"/>
              </a:rPr>
              <a:pPr algn="r"/>
              <a:t>54</a:t>
            </a:fld>
            <a:endParaRPr lang="uk-UA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A8A485-6621-40F1-A684-47910C625861}" type="slidenum">
              <a:rPr lang="uk-U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CB8194A-4B66-42CE-A536-0C2DD5EAD809}" type="slidenum">
              <a:rPr lang="uk-U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8090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5FE3B71-84B6-4681-B4B7-AA7ED1C29C05}" type="slidenum">
              <a:rPr lang="uk-UA" sz="1200">
                <a:solidFill>
                  <a:srgbClr val="000000"/>
                </a:solidFill>
                <a:latin typeface="Calibri" pitchFamily="34" charset="0"/>
              </a:rPr>
              <a:pPr algn="r"/>
              <a:t>8</a:t>
            </a:fld>
            <a:endParaRPr lang="uk-UA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8294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E33A6C7-91E7-4E77-915A-10DA49C30024}" type="slidenum">
              <a:rPr lang="uk-UA" sz="1200">
                <a:solidFill>
                  <a:srgbClr val="000000"/>
                </a:solidFill>
                <a:latin typeface="Calibri" pitchFamily="34" charset="0"/>
              </a:rPr>
              <a:pPr algn="r"/>
              <a:t>9</a:t>
            </a:fld>
            <a:endParaRPr lang="uk-UA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5B041-C49F-40A0-A2FF-101484448A4D}" type="datetimeFigureOut">
              <a:rPr lang="ru-RU"/>
              <a:pPr>
                <a:defRPr/>
              </a:pPr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11230-473B-46B8-B607-236E70938D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2D437-085F-44B4-BBAB-A770F87B5BE8}" type="datetimeFigureOut">
              <a:rPr lang="ru-RU"/>
              <a:pPr>
                <a:defRPr/>
              </a:pPr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BB73D-3337-41F6-B008-383162069C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4FB57-4747-4CB4-83D6-127934265ECB}" type="datetimeFigureOut">
              <a:rPr lang="ru-RU"/>
              <a:pPr>
                <a:defRPr/>
              </a:pPr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C77B5-6358-4FCB-8D7A-C6F85A04EC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4E96-BC94-4F7F-969D-BAFB7BCDEA55}" type="datetimeFigureOut">
              <a:rPr lang="ru-RU"/>
              <a:pPr>
                <a:defRPr/>
              </a:pPr>
              <a:t>12.09.2019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048FF-A634-4D68-B820-E5CEFEA100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FD42D-E851-4AE9-BEC9-12A6B5F99F2E}" type="datetimeFigureOut">
              <a:rPr lang="ru-RU"/>
              <a:pPr>
                <a:defRPr/>
              </a:pPr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9094D-FAAD-4D3D-A5E8-9188EE26A1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74090-CCA5-4F98-9F94-FB8B53FD2DB5}" type="datetimeFigureOut">
              <a:rPr lang="ru-RU"/>
              <a:pPr>
                <a:defRPr/>
              </a:pPr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735CA-1E4C-4424-9560-77D95269D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FFD99-DF74-4110-9E32-7966F1E33443}" type="datetimeFigureOut">
              <a:rPr lang="ru-RU"/>
              <a:pPr>
                <a:defRPr/>
              </a:pPr>
              <a:t>12.09.2019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EA427-D020-41DA-945D-62D2B5DB1B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6ECF8-3ED3-4E02-8899-0D977F46B18A}" type="datetimeFigureOut">
              <a:rPr lang="ru-RU"/>
              <a:pPr>
                <a:defRPr/>
              </a:pPr>
              <a:t>12.09.2019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FB9FA-B5F2-4515-BA4E-0869CAC05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2C655-E404-439F-9EDC-91EB05BC97FC}" type="datetimeFigureOut">
              <a:rPr lang="ru-RU"/>
              <a:pPr>
                <a:defRPr/>
              </a:pPr>
              <a:t>12.09.2019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75688-1A90-41E4-81D3-E666004DF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17A7B-3858-4AF7-9CC4-2F33983F4656}" type="datetimeFigureOut">
              <a:rPr lang="ru-RU"/>
              <a:pPr>
                <a:defRPr/>
              </a:pPr>
              <a:t>12.09.2019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39D15-E76B-4953-ADBD-5F24523A4D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A3A9F-F829-4554-902B-1B612123B3B8}" type="datetimeFigureOut">
              <a:rPr lang="ru-RU"/>
              <a:pPr>
                <a:defRPr/>
              </a:pPr>
              <a:t>12.09.2019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68227-6EFA-461A-8871-EBFFF39A8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2D39A-4D33-43FA-8243-D913D255EC0F}" type="datetimeFigureOut">
              <a:rPr lang="ru-RU"/>
              <a:pPr>
                <a:defRPr/>
              </a:pPr>
              <a:t>12.09.2019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AD776-45E8-4D9D-857D-135E45F455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76000">
              <a:schemeClr val="bg2">
                <a:alpha val="25000"/>
              </a:schemeClr>
            </a:gs>
            <a:gs pos="100000">
              <a:schemeClr val="bg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9F209A9-F372-46C9-909D-9C095D16010F}" type="datetimeFigureOut">
              <a:rPr lang="ru-RU"/>
              <a:pPr>
                <a:defRPr/>
              </a:pPr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6BB056E-39D6-4C8B-80B4-974F60FD9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earch.ligazakon.ua/l_doc2.nsf/link1/RE33684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27088" y="1125538"/>
            <a:ext cx="7772400" cy="2376487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ru-RU" sz="3200" b="1">
                <a:solidFill>
                  <a:srgbClr val="604A7B"/>
                </a:solidFill>
                <a:latin typeface="Times New Roman" pitchFamily="18" charset="0"/>
              </a:rPr>
              <a:t>МЕДИЧНІ ПОСЛУГИ, ДРУЖНІ </a:t>
            </a:r>
          </a:p>
          <a:p>
            <a:pPr algn="ctr"/>
            <a:r>
              <a:rPr lang="ru-RU" sz="3200" b="1">
                <a:solidFill>
                  <a:srgbClr val="604A7B"/>
                </a:solidFill>
                <a:latin typeface="Times New Roman" pitchFamily="18" charset="0"/>
              </a:rPr>
              <a:t>ДО ПІДЛІТКІВ ТА МОЛОДІ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22238" y="3419475"/>
            <a:ext cx="3803650" cy="392113"/>
          </a:xfrm>
          <a:prstGeom prst="rect">
            <a:avLst/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altLang="ru-RU" b="1">
                <a:solidFill>
                  <a:srgbClr val="000000"/>
                </a:solidFill>
                <a:latin typeface="Times New Roman" pitchFamily="18" charset="0"/>
              </a:rPr>
              <a:t>Спикер:</a:t>
            </a:r>
            <a:r>
              <a:rPr lang="en-US" altLang="ru-RU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altLang="ru-RU">
                <a:solidFill>
                  <a:schemeClr val="tx1"/>
                </a:solidFill>
                <a:latin typeface="Times New Roman" pitchFamily="18" charset="0"/>
              </a:rPr>
              <a:t>Оленa Мешков</a:t>
            </a:r>
            <a:r>
              <a:rPr lang="en-US" altLang="ru-RU">
                <a:solidFill>
                  <a:schemeClr val="tx1"/>
                </a:solidFill>
                <a:latin typeface="Times New Roman" pitchFamily="18" charset="0"/>
              </a:rPr>
              <a:t>a</a:t>
            </a:r>
            <a:r>
              <a:rPr lang="ru-RU" altLang="ru-RU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0" y="4076700"/>
            <a:ext cx="9036050" cy="85090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altLang="ru-RU" sz="1300" b="1">
                <a:solidFill>
                  <a:srgbClr val="000000"/>
                </a:solidFill>
              </a:rPr>
              <a:t>Информация о спикере</a:t>
            </a:r>
            <a:r>
              <a:rPr lang="ru-RU" altLang="ru-RU" sz="1600">
                <a:solidFill>
                  <a:srgbClr val="000000"/>
                </a:solidFill>
              </a:rPr>
              <a:t>:</a:t>
            </a:r>
            <a:r>
              <a:rPr lang="en-US" altLang="ru-RU" sz="1600">
                <a:solidFill>
                  <a:srgbClr val="000000"/>
                </a:solidFill>
              </a:rPr>
              <a:t> </a:t>
            </a:r>
            <a:r>
              <a:rPr lang="ru-RU" altLang="ru-RU" sz="1600">
                <a:solidFill>
                  <a:schemeClr val="tx1"/>
                </a:solidFill>
                <a:latin typeface="Times New Roman" pitchFamily="18" charset="0"/>
              </a:rPr>
              <a:t>доцент Навчально-наукового центру - Українського тренінгового центру сімейної медицини Національного медичного університету імені О.О. Богомольця, канд. мед.н., Заслужений лікар України, лікар-педіатр вищої категорії. </a:t>
            </a:r>
            <a:endParaRPr lang="en-US" altLang="ru-RU" sz="16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341" name="Text Box 11"/>
          <p:cNvSpPr txBox="1">
            <a:spLocks noChangeArrowheads="1"/>
          </p:cNvSpPr>
          <p:nvPr/>
        </p:nvSpPr>
        <p:spPr bwMode="auto">
          <a:xfrm>
            <a:off x="720725" y="5805488"/>
            <a:ext cx="84010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300">
                <a:solidFill>
                  <a:srgbClr val="595959"/>
                </a:solidFill>
              </a:rPr>
              <a:t>Вебинар проводится в рамках реализации проекта «Центр Знаний».</a:t>
            </a:r>
          </a:p>
          <a:p>
            <a:r>
              <a:rPr lang="ru-RU" altLang="ru-RU" sz="1300">
                <a:solidFill>
                  <a:srgbClr val="595959"/>
                </a:solidFill>
              </a:rPr>
              <a:t>Реализует проект  Украинский институт социальных исследований имени Александра Яременко</a:t>
            </a:r>
          </a:p>
          <a:p>
            <a:r>
              <a:rPr lang="ru-RU" altLang="ru-RU" sz="1300">
                <a:solidFill>
                  <a:srgbClr val="595959"/>
                </a:solidFill>
              </a:rPr>
              <a:t>в сотрудничестве с МБФ «СПИД Фонд Восток - Запад» (</a:t>
            </a:r>
            <a:r>
              <a:rPr lang="en-US" sz="1300">
                <a:solidFill>
                  <a:srgbClr val="595959"/>
                </a:solidFill>
              </a:rPr>
              <a:t>AIDS Foundation East-West – AFEW-</a:t>
            </a:r>
            <a:r>
              <a:rPr lang="ru-RU" sz="1300">
                <a:solidFill>
                  <a:srgbClr val="595959"/>
                </a:solidFill>
              </a:rPr>
              <a:t>Украина</a:t>
            </a:r>
            <a:r>
              <a:rPr lang="ru-RU" altLang="ru-RU" sz="1300">
                <a:solidFill>
                  <a:srgbClr val="595959"/>
                </a:solidFill>
              </a:rPr>
              <a:t>)</a:t>
            </a:r>
          </a:p>
          <a:p>
            <a:r>
              <a:rPr lang="ru-RU" altLang="ru-RU" sz="1300">
                <a:solidFill>
                  <a:srgbClr val="595959"/>
                </a:solidFill>
              </a:rPr>
              <a:t>при технической поддержке Представительства Детского Фонда ООН (ЮНИСЕФ)</a:t>
            </a:r>
            <a:endParaRPr lang="en-US" altLang="ru-RU" sz="1300">
              <a:solidFill>
                <a:srgbClr val="595959"/>
              </a:solidFill>
            </a:endParaRPr>
          </a:p>
        </p:txBody>
      </p:sp>
      <p:pic>
        <p:nvPicPr>
          <p:cNvPr id="14342" name="Рисунок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23082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059113" y="5084763"/>
            <a:ext cx="2592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/>
              <a:t>18 вересня 2019 року</a:t>
            </a:r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23082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1" name="Rectangle 3"/>
          <p:cNvSpPr>
            <a:spLocks noGrp="1"/>
          </p:cNvSpPr>
          <p:nvPr>
            <p:ph type="title"/>
          </p:nvPr>
        </p:nvSpPr>
        <p:spPr>
          <a:xfrm>
            <a:off x="2484438" y="-171450"/>
            <a:ext cx="6659562" cy="1143000"/>
          </a:xfrm>
        </p:spPr>
        <p:txBody>
          <a:bodyPr/>
          <a:lstStyle/>
          <a:p>
            <a:pPr algn="l"/>
            <a:r>
              <a:rPr lang="ru-RU" sz="3200" b="1" smtClean="0">
                <a:solidFill>
                  <a:srgbClr val="800080"/>
                </a:solidFill>
                <a:latin typeface="Times New Roman" pitchFamily="18" charset="0"/>
              </a:rPr>
              <a:t>Ч</a:t>
            </a:r>
            <a:r>
              <a:rPr lang="uk-UA" sz="3200" b="1" smtClean="0">
                <a:solidFill>
                  <a:srgbClr val="800080"/>
                </a:solidFill>
                <a:latin typeface="Times New Roman" pitchFamily="18" charset="0"/>
              </a:rPr>
              <a:t>ому </a:t>
            </a:r>
            <a:r>
              <a:rPr lang="ru-RU" sz="3200" b="1" smtClean="0">
                <a:solidFill>
                  <a:srgbClr val="800080"/>
                </a:solidFill>
                <a:latin typeface="Times New Roman" pitchFamily="18" charset="0"/>
              </a:rPr>
              <a:t>підлітки не звертаються за медичними послугами</a:t>
            </a:r>
            <a:endParaRPr lang="ru-RU" sz="3200" smtClean="0">
              <a:latin typeface="Times New Roman" pitchFamily="18" charset="0"/>
            </a:endParaRPr>
          </a:p>
        </p:txBody>
      </p:sp>
      <p:sp>
        <p:nvSpPr>
          <p:cNvPr id="83972" name="Rectangle 4"/>
          <p:cNvSpPr>
            <a:spLocks noGrp="1"/>
          </p:cNvSpPr>
          <p:nvPr>
            <p:ph type="body" idx="1"/>
          </p:nvPr>
        </p:nvSpPr>
        <p:spPr>
          <a:xfrm>
            <a:off x="0" y="981075"/>
            <a:ext cx="9144000" cy="60928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uk-UA" sz="2400" smtClean="0"/>
              <a:t> </a:t>
            </a:r>
            <a:r>
              <a:rPr lang="ru-RU" altLang="uk-UA" sz="2400" smtClean="0">
                <a:solidFill>
                  <a:srgbClr val="800000"/>
                </a:solidFill>
              </a:rPr>
              <a:t>Вони вважають, що послуги по охороні репродуктивного здоров</a:t>
            </a:r>
            <a:r>
              <a:rPr lang="en-US" altLang="uk-UA" sz="2400" smtClean="0">
                <a:solidFill>
                  <a:srgbClr val="800000"/>
                </a:solidFill>
              </a:rPr>
              <a:t>’</a:t>
            </a:r>
            <a:r>
              <a:rPr lang="ru-RU" altLang="uk-UA" sz="2400" smtClean="0">
                <a:solidFill>
                  <a:srgbClr val="800000"/>
                </a:solidFill>
              </a:rPr>
              <a:t>я існують  тільки для шлюбних пар;</a:t>
            </a:r>
          </a:p>
          <a:p>
            <a:pPr>
              <a:lnSpc>
                <a:spcPct val="90000"/>
              </a:lnSpc>
            </a:pPr>
            <a:r>
              <a:rPr lang="ru-RU" altLang="uk-UA" sz="2400" smtClean="0">
                <a:solidFill>
                  <a:srgbClr val="800000"/>
                </a:solidFill>
              </a:rPr>
              <a:t>  Вони соромляться заходити в центри, де послуги надаються не тільки молоді;</a:t>
            </a:r>
          </a:p>
          <a:p>
            <a:pPr>
              <a:lnSpc>
                <a:spcPct val="90000"/>
              </a:lnSpc>
            </a:pPr>
            <a:r>
              <a:rPr lang="ru-RU" altLang="uk-UA" sz="2400" smtClean="0">
                <a:solidFill>
                  <a:srgbClr val="800000"/>
                </a:solidFill>
              </a:rPr>
              <a:t>  Вони побоюються, що не буде дотримана конфіденційність;</a:t>
            </a:r>
          </a:p>
          <a:p>
            <a:pPr>
              <a:lnSpc>
                <a:spcPct val="90000"/>
              </a:lnSpc>
            </a:pPr>
            <a:r>
              <a:rPr lang="ru-RU" altLang="uk-UA" sz="2400" smtClean="0">
                <a:solidFill>
                  <a:srgbClr val="800000"/>
                </a:solidFill>
              </a:rPr>
              <a:t>  Вони бояться медичних процедур, особливо гінекологічного і урологічного огляду;</a:t>
            </a:r>
          </a:p>
          <a:p>
            <a:pPr>
              <a:lnSpc>
                <a:spcPct val="90000"/>
              </a:lnSpc>
            </a:pPr>
            <a:r>
              <a:rPr lang="ru-RU" altLang="uk-UA" sz="2400" smtClean="0">
                <a:solidFill>
                  <a:srgbClr val="800000"/>
                </a:solidFill>
              </a:rPr>
              <a:t>  Вони бояться, що персонал буде налаштований до них вороже;</a:t>
            </a:r>
          </a:p>
          <a:p>
            <a:pPr>
              <a:lnSpc>
                <a:spcPct val="90000"/>
              </a:lnSpc>
            </a:pPr>
            <a:r>
              <a:rPr lang="ru-RU" altLang="uk-UA" sz="2400" smtClean="0">
                <a:solidFill>
                  <a:srgbClr val="800000"/>
                </a:solidFill>
              </a:rPr>
              <a:t>  Вони не володіють інформацією щодо ризику ІПСШ, вагітності, тому не знають, коли треба звернутись у клініку;</a:t>
            </a:r>
          </a:p>
          <a:p>
            <a:pPr>
              <a:lnSpc>
                <a:spcPct val="90000"/>
              </a:lnSpc>
            </a:pPr>
            <a:r>
              <a:rPr lang="ru-RU" altLang="uk-UA" sz="2400" smtClean="0">
                <a:solidFill>
                  <a:srgbClr val="800000"/>
                </a:solidFill>
              </a:rPr>
              <a:t>  Вони не знають, де знаходяться потрібні медичні заклади і які послуги вони надають;</a:t>
            </a:r>
          </a:p>
          <a:p>
            <a:pPr>
              <a:lnSpc>
                <a:spcPct val="90000"/>
              </a:lnSpc>
            </a:pPr>
            <a:r>
              <a:rPr lang="ru-RU" altLang="uk-UA" sz="2400" smtClean="0">
                <a:solidFill>
                  <a:srgbClr val="800000"/>
                </a:solidFill>
              </a:rPr>
              <a:t>  Вони не можуть відвідати ці заклади, тому що до них важко дістатися;</a:t>
            </a:r>
          </a:p>
          <a:p>
            <a:pPr>
              <a:lnSpc>
                <a:spcPct val="90000"/>
              </a:lnSpc>
            </a:pPr>
            <a:r>
              <a:rPr lang="ru-RU" altLang="uk-UA" sz="2400" smtClean="0">
                <a:solidFill>
                  <a:srgbClr val="800000"/>
                </a:solidFill>
              </a:rPr>
              <a:t>  Вони не можуть дозволити собі  послугу через її високу вартість.</a:t>
            </a:r>
            <a:endParaRPr lang="ru-RU" sz="240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23082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9" name="Rectangle 3"/>
          <p:cNvSpPr>
            <a:spLocks noGrp="1"/>
          </p:cNvSpPr>
          <p:nvPr>
            <p:ph type="title"/>
          </p:nvPr>
        </p:nvSpPr>
        <p:spPr>
          <a:xfrm>
            <a:off x="323850" y="2565400"/>
            <a:ext cx="8229600" cy="1143000"/>
          </a:xfrm>
        </p:spPr>
        <p:txBody>
          <a:bodyPr/>
          <a:lstStyle/>
          <a:p>
            <a:r>
              <a:rPr lang="ru-RU" sz="4000" b="1" smtClean="0">
                <a:solidFill>
                  <a:srgbClr val="604A7B"/>
                </a:solidFill>
              </a:rPr>
              <a:t>Які   служби   </a:t>
            </a:r>
            <a:br>
              <a:rPr lang="ru-RU" sz="4000" b="1" smtClean="0">
                <a:solidFill>
                  <a:srgbClr val="604A7B"/>
                </a:solidFill>
              </a:rPr>
            </a:br>
            <a:r>
              <a:rPr lang="ru-RU" sz="4000" b="1" smtClean="0">
                <a:solidFill>
                  <a:srgbClr val="604A7B"/>
                </a:solidFill>
              </a:rPr>
              <a:t>необхідні   підлітку?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23082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0" name="Rectangl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 smtClean="0"/>
              <a:t>Прийом   всіх, які звернулися. </a:t>
            </a:r>
          </a:p>
          <a:p>
            <a:pPr>
              <a:lnSpc>
                <a:spcPct val="90000"/>
              </a:lnSpc>
            </a:pPr>
            <a:endParaRPr lang="ru-RU" sz="2400" smtClean="0"/>
          </a:p>
          <a:p>
            <a:pPr>
              <a:lnSpc>
                <a:spcPct val="90000"/>
              </a:lnSpc>
            </a:pPr>
            <a:r>
              <a:rPr lang="ru-RU" sz="2400" smtClean="0"/>
              <a:t>Відсутність перевантаження. </a:t>
            </a:r>
          </a:p>
          <a:p>
            <a:pPr>
              <a:lnSpc>
                <a:spcPct val="90000"/>
              </a:lnSpc>
            </a:pPr>
            <a:endParaRPr lang="ru-RU" sz="2400" smtClean="0"/>
          </a:p>
          <a:p>
            <a:pPr>
              <a:lnSpc>
                <a:spcPct val="90000"/>
              </a:lnSpc>
            </a:pPr>
            <a:r>
              <a:rPr lang="ru-RU" sz="2400" smtClean="0"/>
              <a:t>Можливість заздалегідь домовитися про звернення.</a:t>
            </a:r>
          </a:p>
          <a:p>
            <a:pPr>
              <a:lnSpc>
                <a:spcPct val="90000"/>
              </a:lnSpc>
            </a:pPr>
            <a:endParaRPr lang="ru-RU" sz="2400" smtClean="0"/>
          </a:p>
          <a:p>
            <a:pPr>
              <a:lnSpc>
                <a:spcPct val="90000"/>
              </a:lnSpc>
            </a:pPr>
            <a:r>
              <a:rPr lang="ru-RU" sz="2400" smtClean="0"/>
              <a:t>В місцях очікування - друкована продукція, стенди.</a:t>
            </a:r>
          </a:p>
          <a:p>
            <a:pPr>
              <a:lnSpc>
                <a:spcPct val="90000"/>
              </a:lnSpc>
            </a:pPr>
            <a:endParaRPr lang="ru-RU" sz="2400" smtClean="0"/>
          </a:p>
          <a:p>
            <a:pPr>
              <a:lnSpc>
                <a:spcPct val="90000"/>
              </a:lnSpc>
            </a:pPr>
            <a:r>
              <a:rPr lang="ru-RU" sz="2400" smtClean="0"/>
              <a:t>Широка реклама послуг  (</a:t>
            </a:r>
            <a:r>
              <a:rPr lang="ru-RU" sz="2400" i="1" smtClean="0"/>
              <a:t>в школах, ПТУ, інших навчальних закладах</a:t>
            </a:r>
            <a:r>
              <a:rPr lang="ru-RU" sz="2400" smtClean="0"/>
              <a:t>).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23082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8" name="Rectangle 6"/>
          <p:cNvSpPr>
            <a:spLocks noGrp="1"/>
          </p:cNvSpPr>
          <p:nvPr>
            <p:ph type="body" idx="1"/>
          </p:nvPr>
        </p:nvSpPr>
        <p:spPr>
          <a:xfrm>
            <a:off x="179388" y="981075"/>
            <a:ext cx="8569325" cy="51847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mtClean="0"/>
              <a:t> </a:t>
            </a:r>
            <a:r>
              <a:rPr lang="uk-UA" smtClean="0">
                <a:solidFill>
                  <a:srgbClr val="800080"/>
                </a:solidFill>
              </a:rPr>
              <a:t>Відомо, що молодь загалом не дуже часто звертається до різних послуг, а якщо вже йде туди, то дуже неохоче. Тому важливо забезпечити всеохоплюючі та інтегровані послуги </a:t>
            </a:r>
            <a:r>
              <a:rPr lang="uk-UA" b="1" smtClean="0">
                <a:solidFill>
                  <a:srgbClr val="FF0000"/>
                </a:solidFill>
              </a:rPr>
              <a:t>в одному закладі</a:t>
            </a:r>
            <a:r>
              <a:rPr lang="uk-UA" smtClean="0">
                <a:solidFill>
                  <a:srgbClr val="800080"/>
                </a:solidFill>
              </a:rPr>
              <a:t> – зайшовши до якого, молодь могла б отримати </a:t>
            </a:r>
            <a:r>
              <a:rPr lang="uk-UA" i="1" smtClean="0">
                <a:solidFill>
                  <a:srgbClr val="800080"/>
                </a:solidFill>
              </a:rPr>
              <a:t>комплекс послуг.</a:t>
            </a:r>
            <a:r>
              <a:rPr lang="uk-UA" smtClean="0">
                <a:solidFill>
                  <a:srgbClr val="800080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endParaRPr lang="uk-UA" smtClean="0">
              <a:solidFill>
                <a:srgbClr val="800080"/>
              </a:solidFill>
            </a:endParaRPr>
          </a:p>
          <a:p>
            <a:pPr>
              <a:lnSpc>
                <a:spcPct val="90000"/>
              </a:lnSpc>
            </a:pPr>
            <a:r>
              <a:rPr lang="uk-UA" smtClean="0">
                <a:solidFill>
                  <a:srgbClr val="800080"/>
                </a:solidFill>
              </a:rPr>
              <a:t>      Для забезпечення повного задоволення як соціальних, так і медичних потреб доцільно забезпечити  наступне:</a:t>
            </a:r>
            <a:endParaRPr lang="ru-RU" smtClean="0">
              <a:solidFill>
                <a:srgbClr val="800080"/>
              </a:solidFill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23082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8" name="Rectangle 4"/>
          <p:cNvSpPr>
            <a:spLocks noGrp="1"/>
          </p:cNvSpPr>
          <p:nvPr>
            <p:ph type="body" idx="1"/>
          </p:nvPr>
        </p:nvSpPr>
        <p:spPr>
          <a:xfrm>
            <a:off x="0" y="765175"/>
            <a:ext cx="9144000" cy="6092825"/>
          </a:xfrm>
        </p:spPr>
        <p:txBody>
          <a:bodyPr/>
          <a:lstStyle/>
          <a:p>
            <a:r>
              <a:rPr lang="uk-UA" smtClean="0">
                <a:latin typeface="Times New Roman" pitchFamily="18" charset="0"/>
              </a:rPr>
              <a:t> надання лікувально-діагностичної допомоги</a:t>
            </a:r>
          </a:p>
          <a:p>
            <a:r>
              <a:rPr lang="uk-UA" smtClean="0">
                <a:latin typeface="Times New Roman" pitchFamily="18" charset="0"/>
              </a:rPr>
              <a:t> психологічне консультування</a:t>
            </a:r>
          </a:p>
          <a:p>
            <a:r>
              <a:rPr lang="uk-UA" smtClean="0">
                <a:latin typeface="Times New Roman" pitchFamily="18" charset="0"/>
              </a:rPr>
              <a:t> консультування з питань профілактики ІПСШ, ВІЛ-інфекції</a:t>
            </a:r>
          </a:p>
          <a:p>
            <a:r>
              <a:rPr lang="uk-UA" smtClean="0">
                <a:latin typeface="Times New Roman" pitchFamily="18" charset="0"/>
              </a:rPr>
              <a:t> добровільне  консультування та тестування на ВІЛ (ДКТ)</a:t>
            </a:r>
          </a:p>
          <a:p>
            <a:r>
              <a:rPr lang="uk-UA" smtClean="0">
                <a:latin typeface="Times New Roman" pitchFamily="18" charset="0"/>
              </a:rPr>
              <a:t> соціальний супровід та інші соціальні послуги</a:t>
            </a:r>
          </a:p>
          <a:p>
            <a:r>
              <a:rPr lang="uk-UA" smtClean="0">
                <a:latin typeface="Times New Roman" pitchFamily="18" charset="0"/>
              </a:rPr>
              <a:t> юридичне консультування</a:t>
            </a:r>
          </a:p>
          <a:p>
            <a:r>
              <a:rPr lang="uk-UA" smtClean="0">
                <a:latin typeface="Times New Roman" pitchFamily="18" charset="0"/>
              </a:rPr>
              <a:t> переадресацію до інших медичних закладів.</a:t>
            </a:r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23082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0" name="Rectangle 4"/>
          <p:cNvSpPr>
            <a:spLocks noGrp="1"/>
          </p:cNvSpPr>
          <p:nvPr>
            <p:ph type="body" idx="1"/>
          </p:nvPr>
        </p:nvSpPr>
        <p:spPr>
          <a:xfrm>
            <a:off x="0" y="765175"/>
            <a:ext cx="9144000" cy="6092825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b="1" smtClean="0">
                <a:solidFill>
                  <a:srgbClr val="953735"/>
                </a:solidFill>
              </a:rPr>
              <a:t>Міжнародними критеріями та характеристиками щодо надання «дружніх до молоді послуг визначено, що: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2400" smtClean="0"/>
          </a:p>
          <a:p>
            <a:pPr>
              <a:lnSpc>
                <a:spcPct val="90000"/>
              </a:lnSpc>
            </a:pPr>
            <a:r>
              <a:rPr lang="ru-RU" sz="2400" smtClean="0"/>
              <a:t> вони доступні та орієнтовані на дітей підліткового віку та підходять їм;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 їх можна отримати в доступний час та в доступному місці;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 допомога розрахована на відвідувачів незалежно від статі, соціального статусу, віросповідання та етнічної належності;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 вони надаються в доступній для дітей підліткового віку формі;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 розраховані на ті цільові групи, які є найбільш уразливими, та на тих, які потребують допомоги;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 є комплексними та ефективними;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 надаються безкоштовно або за доступними цінами в закладах, які мають право надавати платні послуги відповідно до ліцензії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23082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Rectangle 3"/>
          <p:cNvSpPr>
            <a:spLocks noGrp="1"/>
          </p:cNvSpPr>
          <p:nvPr>
            <p:ph type="ctrTitle"/>
          </p:nvPr>
        </p:nvSpPr>
        <p:spPr>
          <a:xfrm>
            <a:off x="323850" y="2130425"/>
            <a:ext cx="8496300" cy="1803400"/>
          </a:xfrm>
        </p:spPr>
        <p:txBody>
          <a:bodyPr/>
          <a:lstStyle/>
          <a:p>
            <a:r>
              <a:rPr lang="ru-RU" sz="4000" b="1" smtClean="0">
                <a:solidFill>
                  <a:schemeClr val="tx2"/>
                </a:solidFill>
                <a:latin typeface="Times New Roman" pitchFamily="18" charset="0"/>
              </a:rPr>
              <a:t>Міжнародний досвід створення та функціонуванняслужб для підлітків та молоді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23082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4" name="Rectangle 4"/>
          <p:cNvSpPr>
            <a:spLocks noGrp="1"/>
          </p:cNvSpPr>
          <p:nvPr>
            <p:ph type="body" idx="1"/>
          </p:nvPr>
        </p:nvSpPr>
        <p:spPr>
          <a:xfrm>
            <a:off x="0" y="765175"/>
            <a:ext cx="9144000" cy="6092825"/>
          </a:xfrm>
        </p:spPr>
        <p:txBody>
          <a:bodyPr/>
          <a:lstStyle/>
          <a:p>
            <a:pPr marL="0" indent="182563">
              <a:lnSpc>
                <a:spcPct val="80000"/>
              </a:lnSpc>
              <a:buFont typeface="Arial" charset="0"/>
              <a:buNone/>
            </a:pPr>
            <a:r>
              <a:rPr lang="ru-RU" sz="2800" b="1" smtClean="0">
                <a:latin typeface="Times New Roman" pitchFamily="18" charset="0"/>
              </a:rPr>
              <a:t>Міжнародний досвід створення та функціонуванняслужб для підлітків та молоді</a:t>
            </a:r>
          </a:p>
          <a:p>
            <a:pPr marL="0" indent="182563">
              <a:lnSpc>
                <a:spcPct val="80000"/>
              </a:lnSpc>
              <a:buFont typeface="Arial" charset="0"/>
              <a:buNone/>
            </a:pPr>
            <a:r>
              <a:rPr lang="ru-RU" sz="2600" smtClean="0">
                <a:latin typeface="Times New Roman" pitchFamily="18" charset="0"/>
              </a:rPr>
              <a:t>За матеріалами Дитячого Фонду ООН/ЮНІСЕФ перші моделі служб, що працюють у профілактичному напрямку  з підлітками, з 1972 року вже функціонували в США, з 1993 року в – Англії, Швеції та інших країнах.  На сьогодні служби, які будують свою роботу на принципах дружнього підходу до молоді,  створюються і працюють в різних країнах СНД (Молдові, Біларусі, Вірменії, Грузії,  Казахстані та ін).</a:t>
            </a:r>
          </a:p>
          <a:p>
            <a:pPr marL="0" indent="182563">
              <a:lnSpc>
                <a:spcPct val="80000"/>
              </a:lnSpc>
              <a:buFont typeface="Arial" charset="0"/>
              <a:buNone/>
            </a:pPr>
            <a:endParaRPr lang="ru-RU" sz="2600" smtClean="0">
              <a:latin typeface="Times New Roman" pitchFamily="18" charset="0"/>
            </a:endParaRPr>
          </a:p>
          <a:p>
            <a:pPr marL="0" indent="182563">
              <a:lnSpc>
                <a:spcPct val="80000"/>
              </a:lnSpc>
              <a:buFont typeface="Arial" charset="0"/>
              <a:buNone/>
            </a:pPr>
            <a:r>
              <a:rPr lang="ru-RU" sz="2600" smtClean="0">
                <a:latin typeface="Times New Roman" pitchFamily="18" charset="0"/>
              </a:rPr>
              <a:t>Вони  не є альтернативою і не мають за мету замінити для підлітків існуючі служби, наприклад, дитячі поліклініки. </a:t>
            </a:r>
          </a:p>
          <a:p>
            <a:pPr marL="0" indent="182563">
              <a:lnSpc>
                <a:spcPct val="80000"/>
              </a:lnSpc>
              <a:buFont typeface="Arial" charset="0"/>
              <a:buNone/>
            </a:pPr>
            <a:r>
              <a:rPr lang="ru-RU" sz="2600" smtClean="0">
                <a:latin typeface="Times New Roman" pitchFamily="18" charset="0"/>
              </a:rPr>
              <a:t>Ці служби:</a:t>
            </a:r>
          </a:p>
          <a:p>
            <a:pPr marL="0" indent="182563">
              <a:lnSpc>
                <a:spcPct val="80000"/>
              </a:lnSpc>
            </a:pPr>
            <a:r>
              <a:rPr lang="ru-RU" sz="2600" smtClean="0">
                <a:latin typeface="Times New Roman" pitchFamily="18" charset="0"/>
              </a:rPr>
              <a:t>Доповнюють одна одну для досягнення єдиної мети – збереження здоров’я молодого покоління. </a:t>
            </a:r>
          </a:p>
          <a:p>
            <a:pPr marL="0" indent="182563">
              <a:lnSpc>
                <a:spcPct val="80000"/>
              </a:lnSpc>
            </a:pPr>
            <a:r>
              <a:rPr lang="ru-RU" sz="2600" smtClean="0">
                <a:latin typeface="Times New Roman" pitchFamily="18" charset="0"/>
              </a:rPr>
              <a:t>Можуть бути структурною частиною дитячих лікувально-профілактичних та соціальних закладів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23082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Rectangle 3"/>
          <p:cNvSpPr>
            <a:spLocks noGrp="1"/>
          </p:cNvSpPr>
          <p:nvPr>
            <p:ph type="title"/>
          </p:nvPr>
        </p:nvSpPr>
        <p:spPr>
          <a:xfrm>
            <a:off x="2411413" y="188913"/>
            <a:ext cx="6732587" cy="719137"/>
          </a:xfrm>
        </p:spPr>
        <p:txBody>
          <a:bodyPr/>
          <a:lstStyle/>
          <a:p>
            <a:r>
              <a:rPr lang="ru-RU" sz="2400" b="1" i="1" smtClean="0">
                <a:solidFill>
                  <a:schemeClr val="tx2"/>
                </a:solidFill>
                <a:latin typeface="Times New Roman" pitchFamily="18" charset="0"/>
              </a:rPr>
              <a:t>Розглянемо системи надання медико-соціальних послуг в деяких країнах.</a:t>
            </a:r>
            <a:br>
              <a:rPr lang="ru-RU" sz="2400" b="1" i="1" smtClean="0">
                <a:solidFill>
                  <a:schemeClr val="tx2"/>
                </a:solidFill>
                <a:latin typeface="Times New Roman" pitchFamily="18" charset="0"/>
              </a:rPr>
            </a:br>
            <a:endParaRPr lang="ru-RU" sz="2400" b="1" i="1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9636" name="Rectangle 4"/>
          <p:cNvSpPr>
            <a:spLocks noGrp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marL="0" indent="182563">
              <a:lnSpc>
                <a:spcPct val="80000"/>
              </a:lnSpc>
              <a:buFont typeface="Arial" charset="0"/>
              <a:buNone/>
            </a:pPr>
            <a:r>
              <a:rPr lang="ru-RU" sz="2000" b="1" i="1" smtClean="0"/>
              <a:t>Швеція. </a:t>
            </a:r>
            <a:r>
              <a:rPr lang="ru-RU" sz="2000" smtClean="0"/>
              <a:t>Для осіб молодше 20 років у більшості регіонів Швеції медична допомога є безкоштовною. Молодь може користуватись послугами будь-якої медичної служби без дозволу або повідомлення батьків. На усіх дітей молодше 20 років із одної родини повинні оплачуватися лікарські препарати на суму 1800 </a:t>
            </a:r>
            <a:r>
              <a:rPr lang="en-US" sz="2000" smtClean="0"/>
              <a:t>SEK</a:t>
            </a:r>
            <a:r>
              <a:rPr lang="ru-RU" sz="2000" smtClean="0"/>
              <a:t>НА рік (біля 170 євро), після чого вони являються безкоштовними. Профілактичне обслуговування, яке включає послуги охорони здоров’я, а саме сексуального і репродуктивного здоров’я в школі, надаються безкоштовно.</a:t>
            </a:r>
          </a:p>
          <a:p>
            <a:pPr marL="0" indent="182563">
              <a:lnSpc>
                <a:spcPct val="80000"/>
              </a:lnSpc>
              <a:buFont typeface="Arial" charset="0"/>
              <a:buNone/>
            </a:pPr>
            <a:r>
              <a:rPr lang="ru-RU" sz="2000" i="1" smtClean="0"/>
              <a:t>Усі громади пропонують послуги контрацепції. </a:t>
            </a:r>
            <a:r>
              <a:rPr lang="ru-RU" sz="2000" smtClean="0"/>
              <a:t>У 225 з 290 муніципалітетів при так званих «молодіжних центрах» організовані служби охорони здоров’я, дружні до молоді. Для одержання статусу «акредитованої», згідно до Асоціації молодіжних центрів  (</a:t>
            </a:r>
            <a:r>
              <a:rPr lang="en-US" sz="2000" smtClean="0"/>
              <a:t>FSUM</a:t>
            </a:r>
            <a:r>
              <a:rPr lang="ru-RU" sz="2000" smtClean="0"/>
              <a:t>), в молодіжному медичному центрі на кожні 3500 молодого населення повинна бути одна акушерка, один соціальний робітник і (або) психолог та лікар, працюючий неповний робочий день. Верхня вікова межа зазвичай складає 23 роки. Основною сферою діяльності молодіжних медичних центрів є укріплення здоров’я і проблеми сексуального та репродуктивного здоров’я, але в них також пропонується психологічна підтримка і консультування, особливо в крупних центрах.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23082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8" name="Rectangle 4"/>
          <p:cNvSpPr>
            <a:spLocks noGrp="1"/>
          </p:cNvSpPr>
          <p:nvPr>
            <p:ph type="body" idx="1"/>
          </p:nvPr>
        </p:nvSpPr>
        <p:spPr>
          <a:xfrm>
            <a:off x="0" y="908050"/>
            <a:ext cx="9144000" cy="6165850"/>
          </a:xfrm>
        </p:spPr>
        <p:txBody>
          <a:bodyPr/>
          <a:lstStyle/>
          <a:p>
            <a:pPr marL="0" indent="274638">
              <a:lnSpc>
                <a:spcPct val="80000"/>
              </a:lnSpc>
              <a:buFont typeface="Arial" charset="0"/>
              <a:buNone/>
            </a:pPr>
            <a:r>
              <a:rPr lang="ru-RU" sz="2200" b="1" i="1" smtClean="0">
                <a:latin typeface="Times New Roman" pitchFamily="18" charset="0"/>
              </a:rPr>
              <a:t>Велика Британія (Глазго)</a:t>
            </a:r>
            <a:r>
              <a:rPr lang="ru-RU" sz="2200" b="1" smtClean="0">
                <a:latin typeface="Times New Roman" pitchFamily="18" charset="0"/>
              </a:rPr>
              <a:t>. </a:t>
            </a:r>
            <a:r>
              <a:rPr lang="ru-RU" sz="2200" smtClean="0">
                <a:latin typeface="Times New Roman" pitchFamily="18" charset="0"/>
              </a:rPr>
              <a:t>Існує шість моделей послуг охорони здоров’я молоді, кожна з яких має свої переваги і недоліки. Більшість Партнерств в області суспільної охорони здоров'я використовують більше однієї моделі. Данні моделі включають:</a:t>
            </a:r>
          </a:p>
          <a:p>
            <a:pPr marL="0" indent="274638">
              <a:lnSpc>
                <a:spcPct val="80000"/>
              </a:lnSpc>
            </a:pPr>
            <a:r>
              <a:rPr lang="ru-RU" sz="2200" smtClean="0">
                <a:latin typeface="Times New Roman" pitchFamily="18" charset="0"/>
              </a:rPr>
              <a:t>Стаціонарні послуги з охорони здоров’я молоді: медичні послуги у рамках існуючих служб охорони здоров’я.</a:t>
            </a:r>
          </a:p>
          <a:p>
            <a:pPr marL="0" indent="274638">
              <a:lnSpc>
                <a:spcPct val="80000"/>
              </a:lnSpc>
            </a:pPr>
            <a:r>
              <a:rPr lang="ru-RU" sz="2200" smtClean="0">
                <a:latin typeface="Times New Roman" pitchFamily="18" charset="0"/>
              </a:rPr>
              <a:t>Стаціонарні послуги з охорони здоров’я молоді: профілактика та просвіта у рамках існуючих служб охорони здоров’я.</a:t>
            </a:r>
          </a:p>
          <a:p>
            <a:pPr marL="0" indent="274638">
              <a:lnSpc>
                <a:spcPct val="80000"/>
              </a:lnSpc>
            </a:pPr>
            <a:r>
              <a:rPr lang="ru-RU" sz="2200" smtClean="0">
                <a:latin typeface="Times New Roman" pitchFamily="18" charset="0"/>
              </a:rPr>
              <a:t>Стаціонарні послуги з охорони здоров’я молоді: профілактика та просвіта у рамках більш широкого обслуговування молоді. </a:t>
            </a:r>
          </a:p>
          <a:p>
            <a:pPr marL="0" indent="274638">
              <a:lnSpc>
                <a:spcPct val="80000"/>
              </a:lnSpc>
            </a:pPr>
            <a:r>
              <a:rPr lang="ru-RU" sz="2200" smtClean="0">
                <a:latin typeface="Times New Roman" pitchFamily="18" charset="0"/>
              </a:rPr>
              <a:t>Робота з молоддю на місцях з питань охорони здоров’я: загальна.</a:t>
            </a:r>
          </a:p>
          <a:p>
            <a:pPr marL="0" indent="274638">
              <a:lnSpc>
                <a:spcPct val="80000"/>
              </a:lnSpc>
            </a:pPr>
            <a:r>
              <a:rPr lang="ru-RU" sz="2200" smtClean="0">
                <a:latin typeface="Times New Roman" pitchFamily="18" charset="0"/>
              </a:rPr>
              <a:t>Робота з молоддю на місцях з питань охорони здоров’я: цільова.</a:t>
            </a:r>
          </a:p>
          <a:p>
            <a:pPr marL="0" indent="274638">
              <a:lnSpc>
                <a:spcPct val="80000"/>
              </a:lnSpc>
            </a:pPr>
            <a:r>
              <a:rPr lang="ru-RU" sz="2200" smtClean="0">
                <a:latin typeface="Times New Roman" pitchFamily="18" charset="0"/>
              </a:rPr>
              <a:t>Розвиток служб охорони здоров’я для широких верст населення.</a:t>
            </a:r>
          </a:p>
          <a:p>
            <a:pPr marL="0" indent="274638">
              <a:lnSpc>
                <a:spcPct val="80000"/>
              </a:lnSpc>
              <a:buFont typeface="Arial" charset="0"/>
              <a:buNone/>
            </a:pPr>
            <a:r>
              <a:rPr lang="ru-RU" sz="2200" smtClean="0">
                <a:latin typeface="Times New Roman" pitchFamily="18" charset="0"/>
              </a:rPr>
              <a:t>В керівних принципах мова йдеться про те, що хоча дослідження і встановило перешкоди, з якими стикається молодь під час звернення до служб первинної медичної допомоги, дані факти не знайшли відображення в розробці «дружніх для молоді» послуг. Поки що немає доказів того, що якась модель краще іншої, рівно як і фактів, які демонструють сприятливий вплив «дружніх до молоді» ініціатив на здоров'я молоді.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76000">
              <a:schemeClr val="bg2">
                <a:alpha val="25000"/>
              </a:schemeClr>
            </a:gs>
            <a:gs pos="100000">
              <a:schemeClr val="bg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23082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Заголовок 3"/>
          <p:cNvSpPr>
            <a:spLocks noGrp="1"/>
          </p:cNvSpPr>
          <p:nvPr>
            <p:ph type="title"/>
          </p:nvPr>
        </p:nvSpPr>
        <p:spPr>
          <a:xfrm>
            <a:off x="0" y="476250"/>
            <a:ext cx="9144000" cy="2997200"/>
          </a:xfrm>
        </p:spPr>
        <p:txBody>
          <a:bodyPr/>
          <a:lstStyle/>
          <a:p>
            <a:r>
              <a:rPr lang="uk-UA" sz="4000" b="1" smtClean="0">
                <a:solidFill>
                  <a:srgbClr val="403152"/>
                </a:solidFill>
              </a:rPr>
              <a:t>Цикл вебінарів </a:t>
            </a:r>
            <a:r>
              <a:rPr lang="uk-UA" sz="4000" b="1" smtClean="0"/>
              <a:t>для спеціалістів, які працюють з дітьми, підлітками та молоддю </a:t>
            </a:r>
            <a:r>
              <a:rPr lang="ru-RU" sz="4000" b="1" smtClean="0"/>
              <a:t>складається з наступних тем:</a:t>
            </a:r>
            <a:r>
              <a:rPr lang="en-US" sz="4000" b="1" smtClean="0"/>
              <a:t/>
            </a:r>
            <a:br>
              <a:rPr lang="en-US" sz="4000" b="1" smtClean="0"/>
            </a:br>
            <a:endParaRPr lang="ru-RU" sz="4000" b="1" smtClean="0"/>
          </a:p>
        </p:txBody>
      </p:sp>
      <p:pic>
        <p:nvPicPr>
          <p:cNvPr id="16390" name="Picture 6" descr="1544434981IMG-6804c7bf6dff4fd2f772496dde569742-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2636838"/>
            <a:ext cx="7343775" cy="391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23082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Rectangle 4"/>
          <p:cNvSpPr>
            <a:spLocks noGrp="1"/>
          </p:cNvSpPr>
          <p:nvPr>
            <p:ph type="body" idx="1"/>
          </p:nvPr>
        </p:nvSpPr>
        <p:spPr>
          <a:xfrm>
            <a:off x="0" y="692150"/>
            <a:ext cx="9144000" cy="6165850"/>
          </a:xfrm>
        </p:spPr>
        <p:txBody>
          <a:bodyPr/>
          <a:lstStyle/>
          <a:p>
            <a:pPr marL="0" indent="274638">
              <a:lnSpc>
                <a:spcPct val="80000"/>
              </a:lnSpc>
              <a:buFont typeface="Arial" charset="0"/>
              <a:buNone/>
            </a:pPr>
            <a:r>
              <a:rPr lang="ru-RU" sz="2400" b="1" i="1" smtClean="0">
                <a:latin typeface="Times New Roman" pitchFamily="18" charset="0"/>
              </a:rPr>
              <a:t>Шотландія</a:t>
            </a:r>
            <a:r>
              <a:rPr lang="ru-RU" sz="2400" smtClean="0">
                <a:latin typeface="Times New Roman" pitchFamily="18" charset="0"/>
              </a:rPr>
              <a:t>. Служба охорони здоров’я та надання інформації для молоді надає унікальні комплексні послуги в рамках великого міського центру, до якої молодь звертається самостійно, а також за допомогою громадських організацій з виїздом на місця. На початку 1990-х років, була виявлена потреба в наданні службою охорони здоров’я неформальних і конфіденціальних послуг та інформаційних послуг виключно молоді.</a:t>
            </a:r>
          </a:p>
          <a:p>
            <a:pPr marL="0" indent="274638"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latin typeface="Times New Roman" pitchFamily="18" charset="0"/>
              </a:rPr>
              <a:t>Проект «</a:t>
            </a:r>
            <a:r>
              <a:rPr lang="en-US" sz="2400" smtClean="0">
                <a:latin typeface="Times New Roman" pitchFamily="18" charset="0"/>
              </a:rPr>
              <a:t>The C</a:t>
            </a:r>
            <a:r>
              <a:rPr lang="ru-RU" sz="2400" smtClean="0">
                <a:latin typeface="Times New Roman" pitchFamily="18" charset="0"/>
              </a:rPr>
              <a:t>о</a:t>
            </a:r>
            <a:r>
              <a:rPr lang="en-US" sz="2400" smtClean="0">
                <a:latin typeface="Times New Roman" pitchFamily="18" charset="0"/>
              </a:rPr>
              <a:t>rner</a:t>
            </a:r>
            <a:r>
              <a:rPr lang="ru-RU" sz="2400" smtClean="0">
                <a:latin typeface="Times New Roman" pitchFamily="18" charset="0"/>
              </a:rPr>
              <a:t>» виник у результаті цих консультацій, як відповідна дія на встановлену проблему. Так робота з молоддю здійснюється мультидисциплінарною командою, що складається із спеціалістів у сфері догляду, охорони здоров’я, медико-соціальних дисциплін, суспільного розвитку та роботи з молоддю. Проект базується на принципах Конвенції ООН про права дитини та діє у відповідності з наважливими  інтересами молоді.</a:t>
            </a:r>
          </a:p>
          <a:p>
            <a:pPr marL="0" indent="274638"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latin typeface="Times New Roman" pitchFamily="18" charset="0"/>
              </a:rPr>
              <a:t>Міжвідомче партнерство в рамках проекту направлено на забезпечення актуальності і «дружності до молоді», а також постійного перегляду та покращення послуг. Молодь грала і продовжує грати головну роль у відтворені, плануванні і впливу на послуги та на напрямки діяльності в рамках проекту. Основною цільовою групи є підлітки віком 11-18 років.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23082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Rectangle 4"/>
          <p:cNvSpPr>
            <a:spLocks noGrp="1"/>
          </p:cNvSpPr>
          <p:nvPr>
            <p:ph type="body" idx="1"/>
          </p:nvPr>
        </p:nvSpPr>
        <p:spPr>
          <a:xfrm>
            <a:off x="0" y="765175"/>
            <a:ext cx="9144000" cy="6092825"/>
          </a:xfrm>
        </p:spPr>
        <p:txBody>
          <a:bodyPr/>
          <a:lstStyle/>
          <a:p>
            <a:pPr marL="0" indent="274638">
              <a:lnSpc>
                <a:spcPct val="80000"/>
              </a:lnSpc>
              <a:buFont typeface="Arial" charset="0"/>
              <a:buNone/>
            </a:pPr>
            <a:r>
              <a:rPr lang="ru-RU" sz="2800" b="1" i="1" smtClean="0">
                <a:latin typeface="Times New Roman" pitchFamily="18" charset="0"/>
              </a:rPr>
              <a:t>Португалія</a:t>
            </a:r>
            <a:r>
              <a:rPr lang="ru-RU" sz="2800" b="1" smtClean="0">
                <a:latin typeface="Times New Roman" pitchFamily="18" charset="0"/>
              </a:rPr>
              <a:t>.  </a:t>
            </a:r>
            <a:r>
              <a:rPr lang="ru-RU" sz="2800" smtClean="0">
                <a:latin typeface="Times New Roman" pitchFamily="18" charset="0"/>
              </a:rPr>
              <a:t>У середині 2005 року Міністерство освіти прийняло рішення перетворити виховання здоров’я в португальських школах в регулярний, тривалий, стійкий процес, а також сформувати робочу групу (</a:t>
            </a:r>
            <a:r>
              <a:rPr lang="en-US" sz="2800" smtClean="0">
                <a:latin typeface="Times New Roman" pitchFamily="18" charset="0"/>
              </a:rPr>
              <a:t>GTES</a:t>
            </a:r>
            <a:r>
              <a:rPr lang="ru-RU" sz="2800" smtClean="0">
                <a:latin typeface="Times New Roman" pitchFamily="18" charset="0"/>
              </a:rPr>
              <a:t>), відповідальну зо розробку спеціальних пропозицій, щоб до 2007 року включити курс виховання здоров’я до програми навчання усіх шкіл країни. </a:t>
            </a:r>
          </a:p>
          <a:p>
            <a:pPr marL="0" indent="274638">
              <a:lnSpc>
                <a:spcPct val="80000"/>
              </a:lnSpc>
              <a:buFont typeface="Arial" charset="0"/>
              <a:buNone/>
            </a:pPr>
            <a:r>
              <a:rPr lang="ru-RU" sz="2800" smtClean="0">
                <a:latin typeface="Times New Roman" pitchFamily="18" charset="0"/>
              </a:rPr>
              <a:t>Команда </a:t>
            </a:r>
            <a:r>
              <a:rPr lang="en-US" sz="2800" smtClean="0">
                <a:latin typeface="Times New Roman" pitchFamily="18" charset="0"/>
              </a:rPr>
              <a:t>GTES</a:t>
            </a:r>
            <a:r>
              <a:rPr lang="ru-RU" sz="2800" smtClean="0">
                <a:latin typeface="Times New Roman" pitchFamily="18" charset="0"/>
              </a:rPr>
              <a:t> почала свою діяльність у червні 2005 року. Були визначені чотири основні проблеми, що потребують пріоритетного втручання:</a:t>
            </a:r>
          </a:p>
          <a:p>
            <a:pPr marL="0" indent="274638">
              <a:lnSpc>
                <a:spcPct val="80000"/>
              </a:lnSpc>
            </a:pPr>
            <a:r>
              <a:rPr lang="ru-RU" sz="2800" smtClean="0">
                <a:latin typeface="Times New Roman" pitchFamily="18" charset="0"/>
              </a:rPr>
              <a:t>Вживання психоактивних речовин;</a:t>
            </a:r>
          </a:p>
          <a:p>
            <a:pPr marL="0" indent="274638">
              <a:lnSpc>
                <a:spcPct val="80000"/>
              </a:lnSpc>
            </a:pPr>
            <a:r>
              <a:rPr lang="ru-RU" sz="2800" smtClean="0">
                <a:latin typeface="Times New Roman" pitchFamily="18" charset="0"/>
              </a:rPr>
              <a:t>Статеве життя/профілактика ІПСШ та ВІЛ;</a:t>
            </a:r>
          </a:p>
          <a:p>
            <a:pPr marL="0" indent="274638">
              <a:lnSpc>
                <a:spcPct val="80000"/>
              </a:lnSpc>
            </a:pPr>
            <a:r>
              <a:rPr lang="ru-RU" sz="2800" smtClean="0">
                <a:latin typeface="Times New Roman" pitchFamily="18" charset="0"/>
              </a:rPr>
              <a:t>Харчування та фізична активність;</a:t>
            </a:r>
          </a:p>
          <a:p>
            <a:pPr marL="0" indent="274638">
              <a:lnSpc>
                <a:spcPct val="80000"/>
              </a:lnSpc>
            </a:pPr>
            <a:r>
              <a:rPr lang="ru-RU" sz="2800" smtClean="0">
                <a:latin typeface="Times New Roman" pitchFamily="18" charset="0"/>
              </a:rPr>
              <a:t>Попередження насилля і благополуччя / психічне здоров’я;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23082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Rectangle 4"/>
          <p:cNvSpPr>
            <a:spLocks noGrp="1"/>
          </p:cNvSpPr>
          <p:nvPr>
            <p:ph type="body" idx="1"/>
          </p:nvPr>
        </p:nvSpPr>
        <p:spPr>
          <a:xfrm>
            <a:off x="179388" y="981075"/>
            <a:ext cx="8785225" cy="5688013"/>
          </a:xfrm>
        </p:spPr>
        <p:txBody>
          <a:bodyPr/>
          <a:lstStyle/>
          <a:p>
            <a:pPr marL="0" indent="274638">
              <a:lnSpc>
                <a:spcPct val="80000"/>
              </a:lnSpc>
              <a:buFont typeface="Arial" charset="0"/>
              <a:buNone/>
            </a:pPr>
            <a:r>
              <a:rPr lang="ru-RU" sz="2400" b="1" i="1" smtClean="0">
                <a:latin typeface="Times New Roman" pitchFamily="18" charset="0"/>
              </a:rPr>
              <a:t>Португалія</a:t>
            </a:r>
            <a:r>
              <a:rPr lang="ru-RU" sz="2400" smtClean="0">
                <a:latin typeface="Times New Roman" pitchFamily="18" charset="0"/>
              </a:rPr>
              <a:t>.  Існує безліч різноманітних моделей організації надання послуг охорони здоров’я, «дружніх до молоді», в рамках Національної служби охорони здоров’я.</a:t>
            </a:r>
          </a:p>
          <a:p>
            <a:pPr marL="0" indent="274638"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latin typeface="Times New Roman" pitchFamily="18" charset="0"/>
              </a:rPr>
              <a:t>На рівні первинної медичної допомоги в муніципалітетах існують спеціальні служби охорони здоров’я молоді, як незалежні, так і діючі при місцевих центрах охорони здоров’я і молодіжних центрах.</a:t>
            </a:r>
          </a:p>
          <a:p>
            <a:pPr marL="0" indent="274638"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latin typeface="Times New Roman" pitchFamily="18" charset="0"/>
              </a:rPr>
              <a:t>Що стосується спеціалізованих послуг, «дружніх до підлітків» в рамках педіатричних відділень, перша така клініка була відкрита у 1996 році – амбулаторна підліткова клініка при Шпиталі Святої Марії. Це була перша в країні підліткова поліклініка, що діяла в рамках педіатричного відділення. Вона з’явилась внаслідок усвідомлення повної відсутності в країні служб охорони здоров’я, «дружніх до підлітків».</a:t>
            </a:r>
          </a:p>
          <a:p>
            <a:pPr marL="0" indent="274638"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latin typeface="Times New Roman" pitchFamily="18" charset="0"/>
              </a:rPr>
              <a:t>Враховуючи вдалий опит Шпиталю Святої Марії, Португалія взялась за реорганізацію своїх служб з охорони здоров’я, прагнучи створити умови для комплексного обслуговування молоді в рамках педіатричних відділень (ПВ) повсюдно.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23082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Rectangle 4"/>
          <p:cNvSpPr>
            <a:spLocks noGrp="1"/>
          </p:cNvSpPr>
          <p:nvPr>
            <p:ph type="body" idx="1"/>
          </p:nvPr>
        </p:nvSpPr>
        <p:spPr>
          <a:xfrm>
            <a:off x="179388" y="836613"/>
            <a:ext cx="8785225" cy="5761037"/>
          </a:xfrm>
        </p:spPr>
        <p:txBody>
          <a:bodyPr/>
          <a:lstStyle/>
          <a:p>
            <a:pPr marL="0" indent="274638">
              <a:lnSpc>
                <a:spcPct val="80000"/>
              </a:lnSpc>
              <a:buFont typeface="Arial" charset="0"/>
              <a:buNone/>
            </a:pPr>
            <a:r>
              <a:rPr lang="ru-RU" sz="2400" b="1" i="1" smtClean="0">
                <a:latin typeface="Times New Roman" pitchFamily="18" charset="0"/>
              </a:rPr>
              <a:t>Швейцарія</a:t>
            </a:r>
            <a:r>
              <a:rPr lang="ru-RU" sz="2400" b="1" smtClean="0">
                <a:latin typeface="Times New Roman" pitchFamily="18" charset="0"/>
              </a:rPr>
              <a:t> . </a:t>
            </a:r>
            <a:r>
              <a:rPr lang="ru-RU" sz="2400" smtClean="0">
                <a:latin typeface="Times New Roman" pitchFamily="18" charset="0"/>
              </a:rPr>
              <a:t>Багатопрофільне відділення здоров’я підлітків при Університетському медичному центрі Лозани було засновано у 1998 році. Його діяльність була в наданні всебічній медико-санітарної допомоги підліткам у віці 12-20 років, в сприянні епідеміологічних та клінічних досліджень, в проведені до – та післядипломних курсів підготовки, а також у виконанні ролі довідкового центру з питань здоров’я підлітків. Біля 12 – 15 осіб, що працюють у відділені, приймають щорічно 700 – 800 підлітків, дотримуються критеріїв, що встановлені для служб, дружніх до молоді. В 2005 році персонал центру вирішив добровільно розпочати процес отримання сертифікацій. . </a:t>
            </a:r>
          </a:p>
          <a:p>
            <a:pPr marL="0" indent="274638"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latin typeface="Times New Roman" pitchFamily="18" charset="0"/>
              </a:rPr>
              <a:t>Протягом наступних років процедури сертифікації мали подальший розвиток, удосконалювались під постійним контролем і значно впливали на поліпшення якості охорони здоров’я управління персоналом і виконання бюджету. Весь персонал відділення бере участь в процесі та глибоко переконаний, що впровадження такого інструменту управління якості у відділені має додаткові переваги.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23082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Rectangle 4"/>
          <p:cNvSpPr>
            <a:spLocks noGrp="1"/>
          </p:cNvSpPr>
          <p:nvPr>
            <p:ph type="body" idx="1"/>
          </p:nvPr>
        </p:nvSpPr>
        <p:spPr>
          <a:xfrm>
            <a:off x="179388" y="908050"/>
            <a:ext cx="8713787" cy="5689600"/>
          </a:xfrm>
        </p:spPr>
        <p:txBody>
          <a:bodyPr/>
          <a:lstStyle/>
          <a:p>
            <a:pPr marL="0" indent="274638">
              <a:lnSpc>
                <a:spcPct val="80000"/>
              </a:lnSpc>
              <a:buFont typeface="Arial" charset="0"/>
              <a:buNone/>
            </a:pPr>
            <a:r>
              <a:rPr lang="ru-RU" sz="2200" b="1" i="1" smtClean="0">
                <a:latin typeface="Times New Roman" pitchFamily="18" charset="0"/>
              </a:rPr>
              <a:t>Грузія</a:t>
            </a:r>
            <a:r>
              <a:rPr lang="ru-RU" sz="2200" b="1" smtClean="0">
                <a:latin typeface="Times New Roman" pitchFamily="18" charset="0"/>
              </a:rPr>
              <a:t> . </a:t>
            </a:r>
            <a:r>
              <a:rPr lang="ru-RU" sz="2200" smtClean="0">
                <a:latin typeface="Times New Roman" pitchFamily="18" charset="0"/>
              </a:rPr>
              <a:t>Початок незалежності Грузії перейшов в труднощі перехідних років, які були загострені громадянською війною, переселенням людей з зон конфлікту недостатністю фінансових ресурсів та економічною кризою. Стан здоров’я населення, особливо репродуктивного здоров’я, явився приводом для турботи із за зростання материнської смертності, небезпечних абортів та підліткової вагітності. </a:t>
            </a:r>
          </a:p>
          <a:p>
            <a:pPr marL="0" indent="274638">
              <a:lnSpc>
                <a:spcPct val="80000"/>
              </a:lnSpc>
              <a:buFont typeface="Arial" charset="0"/>
              <a:buNone/>
            </a:pPr>
            <a:r>
              <a:rPr lang="ru-RU" sz="2200" smtClean="0">
                <a:latin typeface="Times New Roman" pitchFamily="18" charset="0"/>
              </a:rPr>
              <a:t>Створення такої ситуації поясняється частково обмеженим доступом до системи охорони репродуктивного здоров’я та інформації, особливо у молоді. Уряд Грузії розпочав амбіціозні та складні процеси реформування, які були прискорені за останні 5 років.</a:t>
            </a:r>
            <a:r>
              <a:rPr lang="ru-RU" sz="2200" i="1" smtClean="0">
                <a:latin typeface="Times New Roman" pitchFamily="18" charset="0"/>
              </a:rPr>
              <a:t> </a:t>
            </a:r>
            <a:r>
              <a:rPr lang="ru-RU" sz="2200" smtClean="0">
                <a:latin typeface="Times New Roman" pitchFamily="18" charset="0"/>
              </a:rPr>
              <a:t>Фонд ООН в області народонаселення (ЮНФПА) підтримує грузинський уряд в його зусиллях щодо досягнення програми дій з питань поліпшення материнського здоров’я та досягнення універсально доступу до охорони репродуктивного здоров’я. Один з важливих аспектів програми – охорона сексуального і репродуктивного здоров’я. </a:t>
            </a:r>
          </a:p>
          <a:p>
            <a:pPr marL="0" indent="274638">
              <a:lnSpc>
                <a:spcPct val="80000"/>
              </a:lnSpc>
              <a:buFont typeface="Arial" charset="0"/>
              <a:buNone/>
            </a:pPr>
            <a:r>
              <a:rPr lang="ru-RU" sz="2200" smtClean="0">
                <a:latin typeface="Times New Roman" pitchFamily="18" charset="0"/>
              </a:rPr>
              <a:t>ЮНФПА запровадив «дружні до молоді» медичні інформаційні центри у всіх областях країни при підтримці спільного проекту Європейського Союзу під назвою «Ініціатива репродуктивного здоров’я молоді на південному Кавказі».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23082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4"/>
          <p:cNvSpPr>
            <a:spLocks noGrp="1"/>
          </p:cNvSpPr>
          <p:nvPr>
            <p:ph type="body" idx="1"/>
          </p:nvPr>
        </p:nvSpPr>
        <p:spPr>
          <a:xfrm>
            <a:off x="179388" y="908050"/>
            <a:ext cx="8785225" cy="5761038"/>
          </a:xfrm>
        </p:spPr>
        <p:txBody>
          <a:bodyPr/>
          <a:lstStyle/>
          <a:p>
            <a:pPr marL="0" indent="274638">
              <a:lnSpc>
                <a:spcPct val="80000"/>
              </a:lnSpc>
              <a:buFont typeface="Arial" charset="0"/>
              <a:buNone/>
            </a:pPr>
            <a:r>
              <a:rPr lang="ru-RU" sz="2200" b="1" i="1" smtClean="0">
                <a:latin typeface="Times New Roman" pitchFamily="18" charset="0"/>
              </a:rPr>
              <a:t>Грузія</a:t>
            </a:r>
            <a:r>
              <a:rPr lang="ru-RU" sz="2200" b="1" smtClean="0">
                <a:latin typeface="Times New Roman" pitchFamily="18" charset="0"/>
              </a:rPr>
              <a:t> . </a:t>
            </a:r>
            <a:r>
              <a:rPr lang="ru-RU" sz="2200" smtClean="0">
                <a:latin typeface="Times New Roman" pitchFamily="18" charset="0"/>
              </a:rPr>
              <a:t>Стратегія дружніх до молоді послуг стосується тем, пов’язаних з укріпленням здібностей набувачів послуг охорони репродуктивного здоров’я, покращенням структур та умов медичних установ і заохочення участі молоді в проектуванні, виконані та контролю над програмою.</a:t>
            </a:r>
          </a:p>
          <a:p>
            <a:pPr marL="0" indent="274638">
              <a:lnSpc>
                <a:spcPct val="80000"/>
              </a:lnSpc>
              <a:buFont typeface="Arial" charset="0"/>
              <a:buNone/>
            </a:pPr>
            <a:r>
              <a:rPr lang="ru-RU" sz="2200" smtClean="0">
                <a:latin typeface="Times New Roman" pitchFamily="18" charset="0"/>
              </a:rPr>
              <a:t>Було прийнято рішення створити два типи послуг охорони репродуктивного здоров’я молоді:</a:t>
            </a:r>
          </a:p>
          <a:p>
            <a:pPr marL="0" indent="274638">
              <a:lnSpc>
                <a:spcPct val="80000"/>
              </a:lnSpc>
            </a:pPr>
            <a:r>
              <a:rPr lang="ru-RU" sz="2200" smtClean="0">
                <a:latin typeface="Times New Roman" pitchFamily="18" charset="0"/>
              </a:rPr>
              <a:t>   «дружні до молоді» інформаційні центри в сфері репродуктивного здоров’я при грузинських університетах, що повинні поліпшити доступ до якісної інформації;</a:t>
            </a:r>
          </a:p>
          <a:p>
            <a:pPr marL="0" indent="274638">
              <a:lnSpc>
                <a:spcPct val="80000"/>
              </a:lnSpc>
            </a:pPr>
            <a:r>
              <a:rPr lang="ru-RU" sz="2200" smtClean="0">
                <a:latin typeface="Times New Roman" pitchFamily="18" charset="0"/>
              </a:rPr>
              <a:t>запровадити «дружні до молоді»  медичні інформаційні центри в сфері репродуктивного здоров’я в столиці і всіх десяти областях Грузії;</a:t>
            </a:r>
          </a:p>
          <a:p>
            <a:pPr marL="0" indent="274638">
              <a:lnSpc>
                <a:spcPct val="80000"/>
              </a:lnSpc>
              <a:buFont typeface="Arial" charset="0"/>
              <a:buNone/>
            </a:pPr>
            <a:endParaRPr lang="ru-RU" sz="2200" smtClean="0">
              <a:latin typeface="Times New Roman" pitchFamily="18" charset="0"/>
            </a:endParaRPr>
          </a:p>
          <a:p>
            <a:pPr marL="0" indent="274638">
              <a:lnSpc>
                <a:spcPct val="80000"/>
              </a:lnSpc>
              <a:buFont typeface="Arial" charset="0"/>
              <a:buNone/>
            </a:pPr>
            <a:r>
              <a:rPr lang="ru-RU" sz="2200" i="1" smtClean="0">
                <a:latin typeface="Times New Roman" pitchFamily="18" charset="0"/>
              </a:rPr>
              <a:t>Профілактично-просвітницька робота</a:t>
            </a:r>
            <a:r>
              <a:rPr lang="ru-RU" sz="2200" smtClean="0">
                <a:latin typeface="Times New Roman" pitchFamily="18" charset="0"/>
              </a:rPr>
              <a:t>– це також один з основних напрямків діяльності інформаційних центрів. Мета профілактичної роботи полягає в тому, щоб підвищувати рівень інформування цільової групи, запобігати розвитку ризикової поведінки, формувати навички відповідального ставлення до свого здоров’я.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23082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Rectangle 4"/>
          <p:cNvSpPr>
            <a:spLocks noGrp="1"/>
          </p:cNvSpPr>
          <p:nvPr>
            <p:ph type="body" idx="1"/>
          </p:nvPr>
        </p:nvSpPr>
        <p:spPr>
          <a:xfrm>
            <a:off x="179388" y="836613"/>
            <a:ext cx="8785225" cy="5761037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uk-UA" sz="2800" b="1" smtClean="0">
                <a:solidFill>
                  <a:srgbClr val="953735"/>
                </a:solidFill>
                <a:latin typeface="Times New Roman" pitchFamily="18" charset="0"/>
              </a:rPr>
              <a:t>ТАКИМ ЧИНОМ, </a:t>
            </a:r>
          </a:p>
          <a:p>
            <a:pPr algn="ctr">
              <a:buFont typeface="Arial" charset="0"/>
              <a:buNone/>
            </a:pPr>
            <a:r>
              <a:rPr lang="uk-UA" sz="2800" b="1" smtClean="0">
                <a:solidFill>
                  <a:srgbClr val="953735"/>
                </a:solidFill>
                <a:latin typeface="Times New Roman" pitchFamily="18" charset="0"/>
              </a:rPr>
              <a:t>Для підлітків та молоді користь від роботи служб, дружніх до молоді, полягає в тому, що вони здобувають реальну можливість самостійно одержати медичну й психологічну допомогу, інформацію про збереження здоров'я, а отже,  легше пройти період дорослішання. </a:t>
            </a:r>
          </a:p>
          <a:p>
            <a:pPr algn="ctr">
              <a:buFont typeface="Arial" charset="0"/>
              <a:buNone/>
            </a:pPr>
            <a:endParaRPr lang="uk-UA" sz="2800" smtClean="0">
              <a:solidFill>
                <a:srgbClr val="953735"/>
              </a:solidFill>
              <a:latin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ru-RU" sz="2800" b="1" i="1" smtClean="0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Реализацією ідеології дружньої  клінікі є  надання допомоги підліткам і молоді через розуміння їх проблем, спільний пошук шляхів зміни поведінки, націлених на збереження здоров</a:t>
            </a:r>
            <a:r>
              <a:rPr lang="en-US" sz="2800" b="1" i="1" smtClean="0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’</a:t>
            </a:r>
            <a:r>
              <a:rPr lang="ru-RU" sz="2800" b="1" i="1" smtClean="0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я.</a:t>
            </a:r>
            <a:endParaRPr lang="ru-RU" sz="28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23082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хема 6"/>
          <p:cNvGraphicFramePr/>
          <p:nvPr/>
        </p:nvGraphicFramePr>
        <p:xfrm>
          <a:off x="79376" y="773112"/>
          <a:ext cx="8758238" cy="917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1205" name="Rectangle 5"/>
          <p:cNvSpPr>
            <a:spLocks noGrp="1"/>
          </p:cNvSpPr>
          <p:nvPr>
            <p:ph type="body" idx="1"/>
          </p:nvPr>
        </p:nvSpPr>
        <p:spPr>
          <a:xfrm>
            <a:off x="468313" y="2205038"/>
            <a:ext cx="8229600" cy="4525962"/>
          </a:xfrm>
        </p:spPr>
        <p:txBody>
          <a:bodyPr/>
          <a:lstStyle/>
          <a:p>
            <a:pPr marL="0" indent="0" algn="just">
              <a:spcBef>
                <a:spcPts val="1800"/>
              </a:spcBef>
              <a:buFont typeface="Arial" charset="0"/>
              <a:buNone/>
            </a:pPr>
            <a:r>
              <a:rPr lang="uk-UA" sz="3600" smtClean="0">
                <a:solidFill>
                  <a:srgbClr val="000066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1997 рік - Угода між Дитячим фондом ООН (ЮНІСЕФ) та Урядом України  щодо впровадження ініціативи з питань  розвитку „дружніх до молоді" служб охорони здоров'я</a:t>
            </a:r>
            <a:endParaRPr lang="ru-RU" smtClean="0">
              <a:ea typeface="DejaVu Sans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115888"/>
            <a:ext cx="23082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9155" name="Слайд" r:id="rId5" imgW="5271629" imgH="3954772" progId="PowerPoint.Slide.8">
              <p:embed/>
            </p:oleObj>
          </a:graphicData>
        </a:graphic>
      </p:graphicFrame>
      <p:pic>
        <p:nvPicPr>
          <p:cNvPr id="49156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35775" y="0"/>
            <a:ext cx="23082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23082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Rectangle 4"/>
          <p:cNvSpPr>
            <a:spLocks noGrp="1"/>
          </p:cNvSpPr>
          <p:nvPr>
            <p:ph type="body" idx="1"/>
          </p:nvPr>
        </p:nvSpPr>
        <p:spPr>
          <a:xfrm>
            <a:off x="539750" y="1052513"/>
            <a:ext cx="8208963" cy="5329237"/>
          </a:xfrm>
        </p:spPr>
        <p:txBody>
          <a:bodyPr/>
          <a:lstStyle/>
          <a:p>
            <a:pPr marL="0" indent="182563">
              <a:buFont typeface="Arial" charset="0"/>
              <a:buNone/>
            </a:pPr>
            <a:r>
              <a:rPr lang="ru-RU" sz="2800" smtClean="0">
                <a:latin typeface="Times New Roman" pitchFamily="18" charset="0"/>
              </a:rPr>
              <a:t> В Україні  існуючі на сьогодні </a:t>
            </a:r>
            <a:r>
              <a:rPr lang="uk-UA" sz="2800" smtClean="0">
                <a:latin typeface="Times New Roman" pitchFamily="18" charset="0"/>
              </a:rPr>
              <a:t>КДМ є структурним підрозділом закладу охорони</a:t>
            </a:r>
            <a:r>
              <a:rPr lang="uk-UA" sz="2800" smtClean="0">
                <a:solidFill>
                  <a:srgbClr val="898989"/>
                </a:solidFill>
                <a:latin typeface="Times New Roman" pitchFamily="18" charset="0"/>
              </a:rPr>
              <a:t>.</a:t>
            </a:r>
          </a:p>
          <a:p>
            <a:pPr marL="0" indent="182563">
              <a:buFont typeface="Arial" charset="0"/>
              <a:buNone/>
            </a:pPr>
            <a:endParaRPr lang="ru-RU" sz="2800" smtClean="0"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182563">
              <a:buFont typeface="Arial" charset="0"/>
              <a:buNone/>
            </a:pPr>
            <a:r>
              <a:rPr lang="ru-RU" sz="2800" b="1" smtClean="0">
                <a:latin typeface="Times New Roman" pitchFamily="18" charset="0"/>
              </a:rPr>
              <a:t>Надає комплексну медико – психо – соціальну допомогу з проблем збереження здоров</a:t>
            </a:r>
            <a:r>
              <a:rPr lang="en-US" sz="2800" b="1" smtClean="0">
                <a:latin typeface="Times New Roman" pitchFamily="18" charset="0"/>
              </a:rPr>
              <a:t>’</a:t>
            </a:r>
            <a:r>
              <a:rPr lang="ru-RU" sz="2800" b="1" smtClean="0">
                <a:latin typeface="Times New Roman" pitchFamily="18" charset="0"/>
              </a:rPr>
              <a:t>я, зумовлених специфікою підліткового віку, на принципах </a:t>
            </a:r>
            <a:r>
              <a:rPr lang="uk-UA" sz="2800" b="1" i="1" smtClean="0">
                <a:latin typeface="Times New Roman" pitchFamily="18" charset="0"/>
              </a:rPr>
              <a:t>«дружнього підходу»,</a:t>
            </a:r>
            <a:r>
              <a:rPr lang="uk-UA" sz="2800" b="1" smtClean="0">
                <a:latin typeface="Times New Roman" pitchFamily="18" charset="0"/>
              </a:rPr>
              <a:t> які рекомендовано Всесвітньою організацією охорони здоров’я і Дитячим фондом ООН – ЮНІСЕФ:</a:t>
            </a:r>
            <a:r>
              <a:rPr lang="ru-RU" sz="2800" b="1" smtClean="0">
                <a:latin typeface="Times New Roman" pitchFamily="18" charset="0"/>
              </a:rPr>
              <a:t> </a:t>
            </a:r>
          </a:p>
          <a:p>
            <a:pPr marL="0" indent="182563">
              <a:buFont typeface="Arial" charset="0"/>
              <a:buNone/>
            </a:pPr>
            <a:r>
              <a:rPr lang="ru-RU" sz="2800" b="1" smtClean="0">
                <a:solidFill>
                  <a:srgbClr val="9848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Добровільності,</a:t>
            </a:r>
            <a:r>
              <a:rPr lang="ru-RU" sz="2800" b="1" smtClean="0">
                <a:solidFill>
                  <a:srgbClr val="984807"/>
                </a:solidFill>
                <a:latin typeface="Times New Roman" pitchFamily="18" charset="0"/>
              </a:rPr>
              <a:t>  </a:t>
            </a:r>
            <a:r>
              <a:rPr lang="ru-RU" sz="2800" b="1" smtClean="0">
                <a:solidFill>
                  <a:srgbClr val="9848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Доступності,  Доброзичливісті.</a:t>
            </a:r>
            <a:endParaRPr lang="ru-RU" sz="28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Текст 3"/>
          <p:cNvSpPr>
            <a:spLocks noGrp="1"/>
          </p:cNvSpPr>
          <p:nvPr>
            <p:ph type="body" sz="half" idx="2"/>
          </p:nvPr>
        </p:nvSpPr>
        <p:spPr>
          <a:xfrm>
            <a:off x="0" y="476250"/>
            <a:ext cx="9144000" cy="6092825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sz="2200" b="1" i="1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200" smtClean="0">
                <a:latin typeface="Times New Roman" pitchFamily="18" charset="0"/>
              </a:rPr>
              <a:t> </a:t>
            </a:r>
            <a:r>
              <a:rPr lang="uk-UA" sz="2200" smtClean="0">
                <a:latin typeface="Times New Roman" pitchFamily="18" charset="0"/>
              </a:rPr>
              <a:t>Основи “дружнього підходу” в наданні медичної допомоги підліткам та молоді.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200" smtClean="0">
                <a:latin typeface="Times New Roman" pitchFamily="18" charset="0"/>
              </a:rPr>
              <a:t> </a:t>
            </a:r>
            <a:r>
              <a:rPr lang="uk-UA" sz="2200" smtClean="0">
                <a:latin typeface="Times New Roman" pitchFamily="18" charset="0"/>
              </a:rPr>
              <a:t>Питання поточного законодавства щодо надання медичної допомоги підліткам.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200" smtClean="0">
                <a:latin typeface="Times New Roman" pitchFamily="18" charset="0"/>
              </a:rPr>
              <a:t> </a:t>
            </a:r>
            <a:r>
              <a:rPr lang="uk-UA" sz="2200" smtClean="0">
                <a:latin typeface="Times New Roman" pitchFamily="18" charset="0"/>
              </a:rPr>
              <a:t>Основи ефективної взаємодії між медичними працівниками та підлітками.</a:t>
            </a:r>
            <a:endParaRPr lang="ru-RU" sz="220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200" smtClean="0">
                <a:latin typeface="Times New Roman" pitchFamily="18" charset="0"/>
              </a:rPr>
              <a:t> </a:t>
            </a:r>
            <a:r>
              <a:rPr lang="uk-UA" sz="2200" smtClean="0">
                <a:latin typeface="Times New Roman" pitchFamily="18" charset="0"/>
              </a:rPr>
              <a:t>Розвиток дитини в процесі дорослішання.</a:t>
            </a:r>
            <a:endParaRPr lang="ru-RU" sz="220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200" smtClean="0">
                <a:latin typeface="Times New Roman" pitchFamily="18" charset="0"/>
              </a:rPr>
              <a:t> </a:t>
            </a:r>
            <a:r>
              <a:rPr lang="uk-UA" sz="2200" smtClean="0">
                <a:latin typeface="Times New Roman" pitchFamily="18" charset="0"/>
              </a:rPr>
              <a:t>Статеве дозрівання підлітків. Етапи  формування сексуальності.</a:t>
            </a:r>
            <a:endParaRPr lang="ru-RU" sz="220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200" smtClean="0">
                <a:latin typeface="Times New Roman" pitchFamily="18" charset="0"/>
              </a:rPr>
              <a:t> </a:t>
            </a:r>
            <a:r>
              <a:rPr lang="uk-UA" sz="2200" smtClean="0">
                <a:latin typeface="Times New Roman" pitchFamily="18" charset="0"/>
              </a:rPr>
              <a:t>Ризикова поведінка підлітків. Адикції.</a:t>
            </a:r>
            <a:endParaRPr lang="ru-RU" sz="220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uk-UA" sz="2200" smtClean="0">
                <a:latin typeface="Times New Roman" pitchFamily="18" charset="0"/>
              </a:rPr>
              <a:t> ВІЛ-інфекція та підлітки.</a:t>
            </a:r>
            <a:endParaRPr lang="ru-RU" sz="220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200" smtClean="0">
                <a:latin typeface="Times New Roman" pitchFamily="18" charset="0"/>
              </a:rPr>
              <a:t> </a:t>
            </a:r>
            <a:r>
              <a:rPr lang="uk-UA" sz="2200" smtClean="0">
                <a:latin typeface="Times New Roman" pitchFamily="18" charset="0"/>
              </a:rPr>
              <a:t>Мета, завдання, принципи та порядок проведення добровільного консультування і тестування на ВІЛ-інфекцію. Мотиваційне інтерв</a:t>
            </a:r>
            <a:r>
              <a:rPr lang="en-US" sz="2200" smtClean="0">
                <a:latin typeface="Times New Roman" pitchFamily="18" charset="0"/>
              </a:rPr>
              <a:t>’</a:t>
            </a:r>
            <a:r>
              <a:rPr lang="uk-UA" sz="2200" smtClean="0">
                <a:latin typeface="Times New Roman" pitchFamily="18" charset="0"/>
              </a:rPr>
              <a:t>ювання Принцип конфіденційності під час ДКТ</a:t>
            </a:r>
            <a:endParaRPr lang="ru-RU" sz="220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200" smtClean="0">
                <a:latin typeface="Times New Roman" pitchFamily="18" charset="0"/>
              </a:rPr>
              <a:t> </a:t>
            </a:r>
            <a:r>
              <a:rPr lang="ru-RU" sz="2200" smtClean="0">
                <a:latin typeface="Times New Roman" pitchFamily="18" charset="0"/>
              </a:rPr>
              <a:t>Алкоголь, тютюнопаління та підлітки.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200" smtClean="0">
                <a:latin typeface="Times New Roman" pitchFamily="18" charset="0"/>
              </a:rPr>
              <a:t> </a:t>
            </a:r>
            <a:r>
              <a:rPr lang="ru-RU" sz="2200" smtClean="0">
                <a:latin typeface="Times New Roman" pitchFamily="18" charset="0"/>
              </a:rPr>
              <a:t>Психоактивні речовини  (ПАР) та підлітки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200" smtClean="0">
                <a:latin typeface="Times New Roman" pitchFamily="18" charset="0"/>
              </a:rPr>
              <a:t> </a:t>
            </a:r>
            <a:r>
              <a:rPr lang="uk-UA" sz="2200" smtClean="0">
                <a:latin typeface="Times New Roman" pitchFamily="18" charset="0"/>
              </a:rPr>
              <a:t>Основи раціонального харчування. Порушення харчової поведінки. </a:t>
            </a:r>
            <a:endParaRPr lang="ru-RU" sz="220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200" smtClean="0">
                <a:latin typeface="Times New Roman" pitchFamily="18" charset="0"/>
              </a:rPr>
              <a:t> </a:t>
            </a:r>
            <a:r>
              <a:rPr lang="uk-UA" sz="2200" smtClean="0">
                <a:latin typeface="Times New Roman" pitchFamily="18" charset="0"/>
              </a:rPr>
              <a:t>Сучасні методи профілактичної роботи з підлітками.</a:t>
            </a:r>
            <a:endParaRPr lang="ru-RU" sz="2200" b="1" smtClean="0">
              <a:latin typeface="Times New Roman" pitchFamily="18" charset="0"/>
            </a:endParaRPr>
          </a:p>
        </p:txBody>
      </p:sp>
      <p:pic>
        <p:nvPicPr>
          <p:cNvPr id="1843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23082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2484438" y="260350"/>
            <a:ext cx="64801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200" b="1" i="1">
                <a:latin typeface="Times New Roman" pitchFamily="18" charset="0"/>
              </a:rPr>
              <a:t>І. Медичні послуги, дружні до підлітків та молоді</a:t>
            </a:r>
            <a:endParaRPr lang="en-US" sz="2200" b="1" i="1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23082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3"/>
          <p:cNvSpPr>
            <a:spLocks noGrp="1"/>
          </p:cNvSpPr>
          <p:nvPr>
            <p:ph type="title"/>
          </p:nvPr>
        </p:nvSpPr>
        <p:spPr>
          <a:xfrm>
            <a:off x="2124075" y="0"/>
            <a:ext cx="7200900" cy="836613"/>
          </a:xfrm>
        </p:spPr>
        <p:txBody>
          <a:bodyPr/>
          <a:lstStyle/>
          <a:p>
            <a:r>
              <a:rPr lang="uk-UA" altLang="uk-UA" sz="2600" b="1" smtClean="0">
                <a:solidFill>
                  <a:srgbClr val="7030A0"/>
                </a:solidFill>
                <a:latin typeface="Times New Roman" pitchFamily="18" charset="0"/>
              </a:rPr>
              <a:t>ОСНОВНІ ХАРАКТЕРИСТИКИ ПОСЛУГ, ДРУЖНІХ ДО МОЛОДІ (ВООЗ)</a:t>
            </a:r>
            <a:endParaRPr lang="ru-RU" sz="2600" b="1" smtClean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45060" name="Rectangle 4"/>
          <p:cNvSpPr>
            <a:spLocks noGrp="1"/>
          </p:cNvSpPr>
          <p:nvPr>
            <p:ph type="body" idx="1"/>
          </p:nvPr>
        </p:nvSpPr>
        <p:spPr>
          <a:xfrm>
            <a:off x="468313" y="981075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altLang="uk-UA" sz="2600" b="1" smtClean="0">
                <a:solidFill>
                  <a:srgbClr val="7030A0"/>
                </a:solidFill>
                <a:latin typeface="Times New Roman" pitchFamily="18" charset="0"/>
              </a:rPr>
              <a:t>РІВНОПРАВНІ:  </a:t>
            </a:r>
            <a:r>
              <a:rPr lang="uk-UA" altLang="uk-UA" sz="2600" b="1" smtClean="0">
                <a:solidFill>
                  <a:srgbClr val="0000FF"/>
                </a:solidFill>
                <a:latin typeface="Times New Roman" pitchFamily="18" charset="0"/>
              </a:rPr>
              <a:t>Послуги надаються всім, хто їх потребує</a:t>
            </a:r>
            <a:r>
              <a:rPr lang="en-US" altLang="uk-UA" sz="260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uk-UA" altLang="uk-UA" sz="2600" smtClean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uk-UA" altLang="uk-UA" sz="2600" smtClean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uk-UA" altLang="uk-UA" sz="2600" b="1" smtClean="0">
                <a:solidFill>
                  <a:srgbClr val="7030A0"/>
                </a:solidFill>
                <a:latin typeface="Times New Roman" pitchFamily="18" charset="0"/>
              </a:rPr>
              <a:t>ДОСТУПНІ: </a:t>
            </a:r>
            <a:r>
              <a:rPr lang="uk-UA" altLang="uk-UA" sz="2600" b="1" smtClean="0">
                <a:solidFill>
                  <a:srgbClr val="0000FF"/>
                </a:solidFill>
                <a:latin typeface="Times New Roman" pitchFamily="18" charset="0"/>
              </a:rPr>
              <a:t>Забезпечено легкий доступ до послуг</a:t>
            </a:r>
          </a:p>
          <a:p>
            <a:pPr>
              <a:lnSpc>
                <a:spcPct val="80000"/>
              </a:lnSpc>
            </a:pPr>
            <a:endParaRPr lang="uk-UA" altLang="uk-UA" sz="2600" b="1" smtClean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uk-UA" altLang="uk-UA" sz="2600" b="1" smtClean="0">
                <a:solidFill>
                  <a:srgbClr val="7030A0"/>
                </a:solidFill>
                <a:latin typeface="Times New Roman" pitchFamily="18" charset="0"/>
              </a:rPr>
              <a:t>ПРИЙНЯТНІ: </a:t>
            </a:r>
            <a:r>
              <a:rPr lang="uk-UA" altLang="uk-UA" sz="2600" b="1" smtClean="0">
                <a:solidFill>
                  <a:srgbClr val="0000FF"/>
                </a:solidFill>
                <a:latin typeface="Times New Roman" pitchFamily="18" charset="0"/>
              </a:rPr>
              <a:t>Послуги виправдовують очікування користувачів послуг</a:t>
            </a:r>
            <a:r>
              <a:rPr lang="en-US" altLang="uk-UA" sz="2600" b="1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uk-UA" altLang="uk-UA" sz="2600" b="1" smtClean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uk-UA" altLang="uk-UA" sz="2600" b="1" smtClean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uk-UA" altLang="uk-UA" sz="2600" b="1" smtClean="0">
                <a:solidFill>
                  <a:srgbClr val="7030A0"/>
                </a:solidFill>
                <a:latin typeface="Times New Roman" pitchFamily="18" charset="0"/>
              </a:rPr>
              <a:t>ВІДПОВІДНІ: </a:t>
            </a:r>
            <a:r>
              <a:rPr lang="uk-UA" altLang="uk-UA" sz="2600" b="1" smtClean="0">
                <a:solidFill>
                  <a:srgbClr val="0000FF"/>
                </a:solidFill>
                <a:latin typeface="Times New Roman" pitchFamily="18" charset="0"/>
              </a:rPr>
              <a:t>Надається необхідна допомога у найбільш широкому потрібному обсязі </a:t>
            </a:r>
          </a:p>
          <a:p>
            <a:pPr>
              <a:lnSpc>
                <a:spcPct val="80000"/>
              </a:lnSpc>
            </a:pPr>
            <a:endParaRPr lang="uk-UA" altLang="uk-UA" sz="2600" b="1" smtClean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uk-UA" altLang="uk-UA" sz="2600" b="1" smtClean="0">
                <a:solidFill>
                  <a:srgbClr val="7030A0"/>
                </a:solidFill>
                <a:latin typeface="Times New Roman" pitchFamily="18" charset="0"/>
              </a:rPr>
              <a:t>ЕФЕКТИВНІ: </a:t>
            </a:r>
            <a:r>
              <a:rPr lang="uk-UA" altLang="uk-UA" sz="2600" b="1" smtClean="0">
                <a:solidFill>
                  <a:srgbClr val="0000FF"/>
                </a:solidFill>
                <a:latin typeface="Times New Roman" pitchFamily="18" charset="0"/>
              </a:rPr>
              <a:t>Надані послуги сприяють позитивним змінам у стані здоров’я та покращують якість життя клієнта</a:t>
            </a:r>
            <a:r>
              <a:rPr lang="en-US" altLang="uk-UA" sz="2600" b="1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uk-UA" altLang="uk-UA" sz="2600" b="1" smtClean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23082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3"/>
          <p:cNvSpPr>
            <a:spLocks noGrp="1"/>
          </p:cNvSpPr>
          <p:nvPr>
            <p:ph type="title"/>
          </p:nvPr>
        </p:nvSpPr>
        <p:spPr>
          <a:xfrm>
            <a:off x="2411413" y="0"/>
            <a:ext cx="6732587" cy="765175"/>
          </a:xfrm>
        </p:spPr>
        <p:txBody>
          <a:bodyPr/>
          <a:lstStyle/>
          <a:p>
            <a:r>
              <a:rPr lang="ru-RU" altLang="uk-UA" sz="2600" b="1" smtClean="0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ПРИНЦИП</a:t>
            </a:r>
            <a:r>
              <a:rPr lang="uk-UA" altLang="uk-UA" sz="2600" b="1" smtClean="0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</a:t>
            </a:r>
            <a:r>
              <a:rPr lang="ru-RU" altLang="uk-UA" sz="2600" b="1" smtClean="0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ДРУЖНЬОГО</a:t>
            </a:r>
            <a:r>
              <a:rPr lang="uk-UA" altLang="uk-UA" sz="2600" b="1" smtClean="0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altLang="uk-UA" sz="2600" b="1" smtClean="0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ПІДХОДУ</a:t>
            </a:r>
            <a:r>
              <a:rPr lang="ru-RU" altLang="uk-UA" sz="2600" b="1" smtClean="0">
                <a:solidFill>
                  <a:srgbClr val="953735"/>
                </a:solidFill>
                <a:latin typeface="Times New Roman" pitchFamily="18" charset="0"/>
              </a:rPr>
              <a:t>:</a:t>
            </a:r>
            <a:endParaRPr lang="ru-RU" sz="2600" b="1" smtClean="0">
              <a:solidFill>
                <a:srgbClr val="953735"/>
              </a:solidFill>
              <a:latin typeface="Times New Roman" pitchFamily="18" charset="0"/>
            </a:endParaRPr>
          </a:p>
        </p:txBody>
      </p:sp>
      <p:sp>
        <p:nvSpPr>
          <p:cNvPr id="43012" name="Rectangle 4"/>
          <p:cNvSpPr>
            <a:spLocks noGrp="1"/>
          </p:cNvSpPr>
          <p:nvPr>
            <p:ph type="body" idx="1"/>
          </p:nvPr>
        </p:nvSpPr>
        <p:spPr>
          <a:xfrm>
            <a:off x="179388" y="1125538"/>
            <a:ext cx="8229600" cy="4525962"/>
          </a:xfrm>
        </p:spPr>
        <p:txBody>
          <a:bodyPr/>
          <a:lstStyle/>
          <a:p>
            <a:pPr marL="0" indent="274638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ДОСТУПНІСТЬ :</a:t>
            </a:r>
          </a:p>
          <a:p>
            <a:pPr marL="0" indent="274638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зручний час</a:t>
            </a:r>
          </a:p>
          <a:p>
            <a:pPr marL="0" indent="274638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зручне місце</a:t>
            </a:r>
          </a:p>
          <a:p>
            <a:pPr marL="0" indent="274638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низькі ціни або безкоштовність</a:t>
            </a:r>
          </a:p>
          <a:p>
            <a:pPr marL="0" indent="274638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інформаційні матеріали</a:t>
            </a:r>
          </a:p>
          <a:p>
            <a:pPr marL="0" indent="274638">
              <a:lnSpc>
                <a:spcPct val="80000"/>
              </a:lnSpc>
            </a:pPr>
            <a:endParaRPr lang="ru-RU" sz="2000" smtClean="0">
              <a:solidFill>
                <a:srgbClr val="898989"/>
              </a:solidFill>
              <a:latin typeface="Times New Roman" pitchFamily="18" charset="0"/>
            </a:endParaRPr>
          </a:p>
          <a:p>
            <a:pPr marL="0" indent="274638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ДОБРОВІЛЬНІСТЬ:</a:t>
            </a:r>
          </a:p>
          <a:p>
            <a:pPr marL="0" indent="274638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самостійне, усвідомлене звернення</a:t>
            </a:r>
          </a:p>
          <a:p>
            <a:pPr marL="0" indent="274638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послуги обираються вільно</a:t>
            </a:r>
          </a:p>
          <a:p>
            <a:pPr marL="0" indent="274638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право вибору</a:t>
            </a:r>
          </a:p>
          <a:p>
            <a:pPr marL="0" indent="274638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анонімність</a:t>
            </a:r>
          </a:p>
          <a:p>
            <a:pPr marL="0" indent="274638">
              <a:lnSpc>
                <a:spcPct val="80000"/>
              </a:lnSpc>
            </a:pPr>
            <a:endParaRPr lang="ru-RU" sz="2000" smtClean="0">
              <a:latin typeface="Times New Roman" pitchFamily="18" charset="0"/>
            </a:endParaRPr>
          </a:p>
          <a:p>
            <a:pPr marL="0" indent="274638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ДОБРОЗИЧЛИВІСТЬ:</a:t>
            </a:r>
          </a:p>
          <a:p>
            <a:pPr marL="0" indent="274638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Повага</a:t>
            </a:r>
          </a:p>
          <a:p>
            <a:pPr marL="0" indent="274638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без оцінок</a:t>
            </a:r>
          </a:p>
          <a:p>
            <a:pPr marL="0" indent="274638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Емпатія</a:t>
            </a:r>
          </a:p>
          <a:p>
            <a:pPr marL="0" indent="274638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Конфіденційність</a:t>
            </a:r>
          </a:p>
          <a:p>
            <a:pPr marL="0" indent="274638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дотримання прав клієнта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23082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3"/>
          <p:cNvSpPr>
            <a:spLocks noGrp="1"/>
          </p:cNvSpPr>
          <p:nvPr>
            <p:ph type="title"/>
          </p:nvPr>
        </p:nvSpPr>
        <p:spPr>
          <a:xfrm>
            <a:off x="1908175" y="0"/>
            <a:ext cx="7797800" cy="765175"/>
          </a:xfrm>
        </p:spPr>
        <p:txBody>
          <a:bodyPr/>
          <a:lstStyle/>
          <a:p>
            <a:r>
              <a:rPr lang="ru-RU" sz="2800" b="1" i="1" smtClean="0">
                <a:solidFill>
                  <a:srgbClr val="C00000"/>
                </a:solidFill>
                <a:latin typeface="Times New Roman" pitchFamily="18" charset="0"/>
              </a:rPr>
              <a:t>РЕАЛІЗАЦІЯ принципу </a:t>
            </a:r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</a:rPr>
              <a:t>ДОСТУПНОСТІ</a:t>
            </a:r>
            <a:r>
              <a:rPr lang="ru-RU" sz="2800" smtClean="0">
                <a:solidFill>
                  <a:srgbClr val="C0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40964" name="Rectangle 4"/>
          <p:cNvSpPr>
            <a:spLocks noGrp="1"/>
          </p:cNvSpPr>
          <p:nvPr>
            <p:ph type="body" idx="1"/>
          </p:nvPr>
        </p:nvSpPr>
        <p:spPr>
          <a:xfrm>
            <a:off x="250825" y="765175"/>
            <a:ext cx="8713788" cy="5903913"/>
          </a:xfrm>
        </p:spPr>
        <p:txBody>
          <a:bodyPr/>
          <a:lstStyle/>
          <a:p>
            <a:pPr marL="0" indent="274638">
              <a:lnSpc>
                <a:spcPct val="90000"/>
              </a:lnSpc>
            </a:pPr>
            <a:r>
              <a:rPr lang="ru-RU" altLang="uk-UA" sz="2600" smtClean="0">
                <a:latin typeface="Times New Roman" pitchFamily="18" charset="0"/>
              </a:rPr>
              <a:t>Розташування приміщення КДМ у центрі міста або   поряд з  маршрутом транспорту;</a:t>
            </a:r>
          </a:p>
          <a:p>
            <a:pPr marL="0" indent="274638">
              <a:lnSpc>
                <a:spcPct val="90000"/>
              </a:lnSpc>
            </a:pPr>
            <a:r>
              <a:rPr lang="ru-RU" altLang="uk-UA" sz="2600" smtClean="0">
                <a:latin typeface="Times New Roman" pitchFamily="18" charset="0"/>
              </a:rPr>
              <a:t>Велика, помітна вивіска;</a:t>
            </a:r>
          </a:p>
          <a:p>
            <a:pPr marL="0" indent="274638">
              <a:lnSpc>
                <a:spcPct val="90000"/>
              </a:lnSpc>
            </a:pPr>
            <a:r>
              <a:rPr lang="ru-RU" altLang="uk-UA" sz="2600" smtClean="0">
                <a:latin typeface="Times New Roman" pitchFamily="18" charset="0"/>
              </a:rPr>
              <a:t>Нейтральна назва КДМ;</a:t>
            </a:r>
          </a:p>
          <a:p>
            <a:pPr marL="0" indent="274638">
              <a:lnSpc>
                <a:spcPct val="90000"/>
              </a:lnSpc>
            </a:pPr>
            <a:r>
              <a:rPr lang="ru-RU" altLang="uk-UA" sz="2600" smtClean="0">
                <a:latin typeface="Times New Roman" pitchFamily="18" charset="0"/>
              </a:rPr>
              <a:t>Скорочення часу очікування клієнтів: одночасна робота кількох  однопрофільних кабинетів, дозвілля на період очікування (перегляд відеофильмів, реклами і т. ін.); розподіл потоків по віку і статі;</a:t>
            </a:r>
          </a:p>
          <a:p>
            <a:pPr marL="0" indent="274638">
              <a:lnSpc>
                <a:spcPct val="90000"/>
              </a:lnSpc>
            </a:pPr>
            <a:r>
              <a:rPr lang="ru-RU" altLang="uk-UA" sz="2600" smtClean="0">
                <a:latin typeface="Times New Roman" pitchFamily="18" charset="0"/>
              </a:rPr>
              <a:t>Безкоштовність послуг або зниження вартості послуг, (обстеження і препаратів);</a:t>
            </a:r>
          </a:p>
          <a:p>
            <a:pPr marL="0" indent="274638">
              <a:lnSpc>
                <a:spcPct val="90000"/>
              </a:lnSpc>
            </a:pPr>
            <a:r>
              <a:rPr lang="ru-RU" altLang="uk-UA" sz="2600" smtClean="0">
                <a:latin typeface="Times New Roman" pitchFamily="18" charset="0"/>
              </a:rPr>
              <a:t>Надання чіткої інформації про те, які види послуг, у який час  і за яку ціну надаються;</a:t>
            </a:r>
          </a:p>
          <a:p>
            <a:pPr marL="0" indent="274638">
              <a:lnSpc>
                <a:spcPct val="90000"/>
              </a:lnSpc>
            </a:pPr>
            <a:r>
              <a:rPr lang="ru-RU" altLang="uk-UA" sz="2600" smtClean="0">
                <a:latin typeface="Times New Roman" pitchFamily="18" charset="0"/>
              </a:rPr>
              <a:t>Розклад роботи  повинен бути пристосований до  реального життя молоді и чітко визначений в рекламі;</a:t>
            </a:r>
          </a:p>
          <a:p>
            <a:pPr marL="0" indent="274638">
              <a:lnSpc>
                <a:spcPct val="90000"/>
              </a:lnSpc>
            </a:pPr>
            <a:r>
              <a:rPr lang="ru-RU" altLang="uk-UA" sz="2600" smtClean="0">
                <a:latin typeface="Times New Roman" pitchFamily="18" charset="0"/>
              </a:rPr>
              <a:t>Доступність до послуг , в т.ч. І  без попереднього запису.    </a:t>
            </a:r>
            <a:r>
              <a:rPr lang="ru-RU" altLang="uk-UA" sz="2600" smtClean="0">
                <a:solidFill>
                  <a:srgbClr val="898989"/>
                </a:solidFill>
                <a:latin typeface="Times New Roman" pitchFamily="18" charset="0"/>
              </a:rPr>
              <a:t>  </a:t>
            </a:r>
            <a:endParaRPr lang="ru-RU" sz="26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23082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ctangle 4"/>
          <p:cNvSpPr>
            <a:spLocks noGrp="1"/>
          </p:cNvSpPr>
          <p:nvPr>
            <p:ph type="body" idx="1"/>
          </p:nvPr>
        </p:nvSpPr>
        <p:spPr>
          <a:xfrm>
            <a:off x="0" y="765175"/>
            <a:ext cx="9144000" cy="60928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uk-UA" sz="2500" smtClean="0">
                <a:latin typeface="Times New Roman" pitchFamily="18" charset="0"/>
              </a:rPr>
              <a:t>Якщо є платні послуги, ціни повинні бути мінімальними та доступними для молоді;</a:t>
            </a:r>
          </a:p>
          <a:p>
            <a:pPr>
              <a:lnSpc>
                <a:spcPct val="80000"/>
              </a:lnSpc>
            </a:pPr>
            <a:r>
              <a:rPr lang="ru-RU" altLang="uk-UA" sz="2500" smtClean="0">
                <a:latin typeface="Times New Roman" pitchFamily="18" charset="0"/>
              </a:rPr>
              <a:t>Комплексний підхід до визначення спектру послуг  (опитування-інтерв</a:t>
            </a:r>
            <a:r>
              <a:rPr lang="en-US" altLang="uk-UA" sz="2500" smtClean="0">
                <a:latin typeface="Times New Roman" pitchFamily="18" charset="0"/>
              </a:rPr>
              <a:t>’</a:t>
            </a:r>
            <a:r>
              <a:rPr lang="ru-RU" altLang="uk-UA" sz="2500" smtClean="0">
                <a:latin typeface="Times New Roman" pitchFamily="18" charset="0"/>
              </a:rPr>
              <a:t>ю, соціологічні дослідження, статистика);</a:t>
            </a:r>
          </a:p>
          <a:p>
            <a:pPr>
              <a:lnSpc>
                <a:spcPct val="80000"/>
              </a:lnSpc>
            </a:pPr>
            <a:r>
              <a:rPr lang="ru-RU" altLang="uk-UA" sz="2500" smtClean="0">
                <a:latin typeface="Times New Roman" pitchFamily="18" charset="0"/>
              </a:rPr>
              <a:t>Інформація про інші заклади, які надають допомогу або  консультують з конкретних питань;</a:t>
            </a:r>
          </a:p>
          <a:p>
            <a:pPr>
              <a:lnSpc>
                <a:spcPct val="80000"/>
              </a:lnSpc>
            </a:pPr>
            <a:r>
              <a:rPr lang="ru-RU" altLang="uk-UA" sz="2500" smtClean="0">
                <a:latin typeface="Times New Roman" pitchFamily="18" charset="0"/>
              </a:rPr>
              <a:t>Не просто прийом лікаря, а консультування,  як послуга;</a:t>
            </a:r>
          </a:p>
          <a:p>
            <a:pPr>
              <a:lnSpc>
                <a:spcPct val="80000"/>
              </a:lnSpc>
            </a:pPr>
            <a:r>
              <a:rPr lang="ru-RU" altLang="uk-UA" sz="2500" smtClean="0">
                <a:latin typeface="Times New Roman" pitchFamily="18" charset="0"/>
              </a:rPr>
              <a:t>Гендерна доступність, можливість вибору лікаря або консультанта;</a:t>
            </a:r>
          </a:p>
          <a:p>
            <a:pPr>
              <a:lnSpc>
                <a:spcPct val="80000"/>
              </a:lnSpc>
            </a:pPr>
            <a:r>
              <a:rPr lang="ru-RU" altLang="uk-UA" sz="2500" smtClean="0">
                <a:latin typeface="Times New Roman" pitchFamily="18" charset="0"/>
              </a:rPr>
              <a:t>Позитивне відношення до молодих людей з обмеженими физичними і ментальними можливостями;</a:t>
            </a:r>
          </a:p>
          <a:p>
            <a:pPr>
              <a:lnSpc>
                <a:spcPct val="80000"/>
              </a:lnSpc>
            </a:pPr>
            <a:r>
              <a:rPr lang="ru-RU" altLang="uk-UA" sz="2500" smtClean="0">
                <a:latin typeface="Times New Roman" pitchFamily="18" charset="0"/>
              </a:rPr>
              <a:t>Коректне відношення до наркоспоживачів, гомосексуалів, осіб, залучених             до секс-бізнесу, відсутність стигматизації,  дискримінації;</a:t>
            </a:r>
          </a:p>
          <a:p>
            <a:pPr>
              <a:lnSpc>
                <a:spcPct val="80000"/>
              </a:lnSpc>
            </a:pPr>
            <a:r>
              <a:rPr lang="ru-RU" altLang="uk-UA" sz="2500" smtClean="0">
                <a:latin typeface="Times New Roman" pitchFamily="18" charset="0"/>
              </a:rPr>
              <a:t>Адресне надання послуг;</a:t>
            </a:r>
          </a:p>
          <a:p>
            <a:pPr>
              <a:lnSpc>
                <a:spcPct val="80000"/>
              </a:lnSpc>
            </a:pPr>
            <a:r>
              <a:rPr lang="ru-RU" altLang="uk-UA" sz="2500" smtClean="0">
                <a:latin typeface="Times New Roman" pitchFamily="18" charset="0"/>
              </a:rPr>
              <a:t>Проведення роботи в виїзній формі (у місті, області и т.д.);</a:t>
            </a:r>
          </a:p>
          <a:p>
            <a:pPr>
              <a:lnSpc>
                <a:spcPct val="80000"/>
              </a:lnSpc>
            </a:pPr>
            <a:r>
              <a:rPr lang="ru-RU" altLang="uk-UA" sz="2500" smtClean="0">
                <a:latin typeface="Times New Roman" pitchFamily="18" charset="0"/>
              </a:rPr>
              <a:t>Охоплення більшої кількості представників цільової  групи.</a:t>
            </a:r>
            <a:endParaRPr lang="ru-RU" sz="25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23082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Grp="1"/>
          </p:cNvSpPr>
          <p:nvPr>
            <p:ph type="title"/>
          </p:nvPr>
        </p:nvSpPr>
        <p:spPr>
          <a:xfrm>
            <a:off x="2484438" y="260350"/>
            <a:ext cx="6659562" cy="431800"/>
          </a:xfrm>
        </p:spPr>
        <p:txBody>
          <a:bodyPr/>
          <a:lstStyle/>
          <a:p>
            <a:r>
              <a:rPr lang="ru-RU" sz="2400" b="1" i="1" smtClean="0">
                <a:solidFill>
                  <a:srgbClr val="FF6600"/>
                </a:solidFill>
                <a:latin typeface="Times New Roman" pitchFamily="18" charset="0"/>
              </a:rPr>
              <a:t>РЕАЛІЗАЦІЯ  принципу </a:t>
            </a:r>
            <a:r>
              <a:rPr lang="ru-RU" sz="2400" b="1" smtClean="0">
                <a:solidFill>
                  <a:srgbClr val="FF6600"/>
                </a:solidFill>
                <a:latin typeface="Times New Roman" pitchFamily="18" charset="0"/>
              </a:rPr>
              <a:t>ДОБРОВІЛЬНОСТІ:</a:t>
            </a:r>
            <a:endParaRPr lang="ru-RU" sz="2400" b="1" smtClean="0">
              <a:latin typeface="Times New Roman" pitchFamily="18" charset="0"/>
            </a:endParaRPr>
          </a:p>
        </p:txBody>
      </p:sp>
      <p:sp>
        <p:nvSpPr>
          <p:cNvPr id="36868" name="Rectangle 4"/>
          <p:cNvSpPr>
            <a:spLocks noGrp="1"/>
          </p:cNvSpPr>
          <p:nvPr>
            <p:ph type="body" idx="1"/>
          </p:nvPr>
        </p:nvSpPr>
        <p:spPr>
          <a:xfrm>
            <a:off x="0" y="908050"/>
            <a:ext cx="9144000" cy="59499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smtClean="0">
                <a:solidFill>
                  <a:srgbClr val="663300"/>
                </a:solidFill>
                <a:latin typeface="Times New Roman" pitchFamily="18" charset="0"/>
              </a:rPr>
              <a:t>Ефективна інформація, пов</a:t>
            </a:r>
            <a:r>
              <a:rPr lang="en-US" sz="2800" smtClean="0">
                <a:solidFill>
                  <a:srgbClr val="663300"/>
                </a:solidFill>
                <a:latin typeface="Times New Roman" pitchFamily="18" charset="0"/>
              </a:rPr>
              <a:t>’</a:t>
            </a:r>
            <a:r>
              <a:rPr lang="uk-UA" sz="2800" smtClean="0">
                <a:solidFill>
                  <a:srgbClr val="663300"/>
                </a:solidFill>
                <a:latin typeface="Times New Roman" pitchFamily="18" charset="0"/>
              </a:rPr>
              <a:t>язана з</a:t>
            </a:r>
            <a:r>
              <a:rPr lang="ru-RU" sz="2800" smtClean="0">
                <a:solidFill>
                  <a:srgbClr val="663300"/>
                </a:solidFill>
                <a:latin typeface="Times New Roman" pitchFamily="18" charset="0"/>
              </a:rPr>
              <a:t> КДМ, повинна бути зрозумілою, точною, об</a:t>
            </a:r>
            <a:r>
              <a:rPr lang="en-US" sz="2800" smtClean="0">
                <a:solidFill>
                  <a:srgbClr val="663300"/>
                </a:solidFill>
                <a:latin typeface="Times New Roman" pitchFamily="18" charset="0"/>
              </a:rPr>
              <a:t>’</a:t>
            </a:r>
            <a:r>
              <a:rPr lang="ru-RU" sz="2800" smtClean="0">
                <a:solidFill>
                  <a:srgbClr val="663300"/>
                </a:solidFill>
                <a:latin typeface="Times New Roman" pitchFamily="18" charset="0"/>
              </a:rPr>
              <a:t>ективною, доступною.</a:t>
            </a:r>
          </a:p>
          <a:p>
            <a:pPr>
              <a:lnSpc>
                <a:spcPct val="80000"/>
              </a:lnSpc>
            </a:pPr>
            <a:r>
              <a:rPr lang="ru-RU" sz="2800" smtClean="0">
                <a:solidFill>
                  <a:srgbClr val="663300"/>
                </a:solidFill>
                <a:latin typeface="Times New Roman" pitchFamily="18" charset="0"/>
              </a:rPr>
              <a:t>КДМ пропонує набір послуг, з яких підліток може обрати для себе те, що йому найбільш підходить.</a:t>
            </a:r>
          </a:p>
          <a:p>
            <a:pPr>
              <a:lnSpc>
                <a:spcPct val="80000"/>
              </a:lnSpc>
            </a:pPr>
            <a:r>
              <a:rPr lang="ru-RU" sz="2800" smtClean="0">
                <a:solidFill>
                  <a:srgbClr val="663300"/>
                </a:solidFill>
                <a:latin typeface="Times New Roman" pitchFamily="18" charset="0"/>
              </a:rPr>
              <a:t>Підлітки отримують інформацію про переваги і недоліки кожного методу лікування або обстеження для того, щоб прийняти самостійне, усвідомлене та інформоване рішення.</a:t>
            </a:r>
          </a:p>
          <a:p>
            <a:pPr>
              <a:lnSpc>
                <a:spcPct val="80000"/>
              </a:lnSpc>
            </a:pPr>
            <a:r>
              <a:rPr lang="ru-RU" sz="2800" smtClean="0">
                <a:solidFill>
                  <a:srgbClr val="663300"/>
                </a:solidFill>
                <a:latin typeface="Times New Roman" pitchFamily="18" charset="0"/>
              </a:rPr>
              <a:t>Участь підлітка у дискусії із спеціалістом з приводу отриманої інформації, що допомогає зробити</a:t>
            </a:r>
            <a:r>
              <a:rPr lang="ru-RU" sz="2800" i="1" smtClean="0">
                <a:solidFill>
                  <a:srgbClr val="663300"/>
                </a:solidFill>
                <a:latin typeface="Times New Roman" pitchFamily="18" charset="0"/>
              </a:rPr>
              <a:t> </a:t>
            </a:r>
            <a:r>
              <a:rPr lang="ru-RU" sz="2800" smtClean="0">
                <a:solidFill>
                  <a:srgbClr val="663300"/>
                </a:solidFill>
                <a:latin typeface="Times New Roman" pitchFamily="18" charset="0"/>
              </a:rPr>
              <a:t>усвідомлений вибір</a:t>
            </a:r>
            <a:r>
              <a:rPr lang="ru-RU" sz="2800" i="1" smtClean="0">
                <a:solidFill>
                  <a:srgbClr val="663300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ru-RU" sz="2800" smtClean="0">
                <a:solidFill>
                  <a:srgbClr val="663300"/>
                </a:solidFill>
                <a:latin typeface="Times New Roman" pitchFamily="18" charset="0"/>
              </a:rPr>
              <a:t>Персонал повинен з повагою ставитись до рішень, які приймає підліток.</a:t>
            </a:r>
          </a:p>
          <a:p>
            <a:pPr>
              <a:lnSpc>
                <a:spcPct val="80000"/>
              </a:lnSpc>
            </a:pPr>
            <a:r>
              <a:rPr lang="ru-RU" sz="2800" smtClean="0">
                <a:solidFill>
                  <a:srgbClr val="663300"/>
                </a:solidFill>
                <a:latin typeface="Times New Roman" pitchFamily="18" charset="0"/>
              </a:rPr>
              <a:t> Участь молоді в роботі КДМ як структурний елемент в організації послуг.</a:t>
            </a:r>
            <a:endParaRPr lang="ru-RU" sz="28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23082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Grp="1"/>
          </p:cNvSpPr>
          <p:nvPr>
            <p:ph type="title"/>
          </p:nvPr>
        </p:nvSpPr>
        <p:spPr>
          <a:xfrm>
            <a:off x="2268538" y="476250"/>
            <a:ext cx="7056437" cy="431800"/>
          </a:xfrm>
        </p:spPr>
        <p:txBody>
          <a:bodyPr/>
          <a:lstStyle/>
          <a:p>
            <a:r>
              <a:rPr lang="ru-RU" sz="2400" b="1" i="1" smtClean="0">
                <a:latin typeface="Times New Roman" pitchFamily="18" charset="0"/>
              </a:rPr>
              <a:t>РЕАЛІЗАЦІЯ  принципу</a:t>
            </a:r>
            <a:r>
              <a:rPr lang="ru-RU" sz="2400" b="1" smtClean="0">
                <a:latin typeface="Times New Roman" pitchFamily="18" charset="0"/>
              </a:rPr>
              <a:t> </a:t>
            </a:r>
            <a:r>
              <a:rPr lang="uk-UA" sz="2400" b="1" smtClean="0">
                <a:latin typeface="Times New Roman" pitchFamily="18" charset="0"/>
              </a:rPr>
              <a:t>ДОБРОЗИЧЛИВОСТІ</a:t>
            </a:r>
            <a:r>
              <a:rPr lang="ru-RU" sz="2400" b="1" smtClean="0">
                <a:latin typeface="Times New Roman" pitchFamily="18" charset="0"/>
              </a:rPr>
              <a:t>:</a:t>
            </a:r>
            <a:r>
              <a:rPr lang="ru-RU" sz="2400" smtClean="0">
                <a:latin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</a:rPr>
            </a:br>
            <a:endParaRPr lang="ru-RU" sz="2400" smtClean="0">
              <a:latin typeface="Times New Roman" pitchFamily="18" charset="0"/>
            </a:endParaRPr>
          </a:p>
        </p:txBody>
      </p:sp>
      <p:sp>
        <p:nvSpPr>
          <p:cNvPr id="34820" name="Rectangle 4"/>
          <p:cNvSpPr>
            <a:spLocks noGrp="1"/>
          </p:cNvSpPr>
          <p:nvPr>
            <p:ph type="body" idx="1"/>
          </p:nvPr>
        </p:nvSpPr>
        <p:spPr>
          <a:xfrm>
            <a:off x="0" y="765175"/>
            <a:ext cx="9144000" cy="60928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600" smtClean="0">
                <a:latin typeface="Times New Roman" pitchFamily="18" charset="0"/>
              </a:rPr>
              <a:t>Формування   ідеології, заснованої на потребах цільової                 групи, яку чітко розуміє персонал;</a:t>
            </a:r>
          </a:p>
          <a:p>
            <a:pPr>
              <a:lnSpc>
                <a:spcPct val="90000"/>
              </a:lnSpc>
            </a:pPr>
            <a:r>
              <a:rPr lang="ru-RU" sz="2600" smtClean="0">
                <a:latin typeface="Times New Roman" pitchFamily="18" charset="0"/>
              </a:rPr>
              <a:t>Сумісне навчання всього персоналу як групи однодумців,         здатність працювати у мультідисциплінарній команді;</a:t>
            </a:r>
          </a:p>
          <a:p>
            <a:pPr>
              <a:lnSpc>
                <a:spcPct val="90000"/>
              </a:lnSpc>
            </a:pPr>
            <a:r>
              <a:rPr lang="ru-RU" sz="2600" smtClean="0">
                <a:latin typeface="Times New Roman" pitchFamily="18" charset="0"/>
              </a:rPr>
              <a:t>Дотримання принципа конфіденційності послуг;</a:t>
            </a:r>
          </a:p>
          <a:p>
            <a:pPr>
              <a:lnSpc>
                <a:spcPct val="90000"/>
              </a:lnSpc>
            </a:pPr>
            <a:r>
              <a:rPr lang="ru-RU" sz="2600" smtClean="0">
                <a:latin typeface="Times New Roman" pitchFamily="18" charset="0"/>
              </a:rPr>
              <a:t>У зв</a:t>
            </a:r>
            <a:r>
              <a:rPr lang="en-US" sz="2600" smtClean="0">
                <a:latin typeface="Times New Roman" pitchFamily="18" charset="0"/>
              </a:rPr>
              <a:t>’</a:t>
            </a:r>
            <a:r>
              <a:rPr lang="uk-UA" sz="2600" smtClean="0">
                <a:latin typeface="Times New Roman" pitchFamily="18" charset="0"/>
              </a:rPr>
              <a:t>язку</a:t>
            </a:r>
            <a:r>
              <a:rPr lang="ru-RU" sz="2600" smtClean="0">
                <a:latin typeface="Times New Roman" pitchFamily="18" charset="0"/>
              </a:rPr>
              <a:t> з недосконалістю законодавства з питань здоров</a:t>
            </a:r>
            <a:r>
              <a:rPr lang="en-US" sz="2600" smtClean="0">
                <a:latin typeface="Times New Roman" pitchFamily="18" charset="0"/>
              </a:rPr>
              <a:t>’</a:t>
            </a:r>
            <a:r>
              <a:rPr lang="ru-RU" sz="2600" smtClean="0">
                <a:latin typeface="Times New Roman" pitchFamily="18" charset="0"/>
              </a:rPr>
              <a:t>я підлітків потрібно використовувати трактування, яке захищає права дитини;</a:t>
            </a:r>
          </a:p>
          <a:p>
            <a:pPr>
              <a:lnSpc>
                <a:spcPct val="90000"/>
              </a:lnSpc>
            </a:pPr>
            <a:r>
              <a:rPr lang="ru-RU" sz="2600" smtClean="0">
                <a:latin typeface="Times New Roman" pitchFamily="18" charset="0"/>
              </a:rPr>
              <a:t>Створення  комфортного середовища КДМ повинно мати позитивний вплив на підлітка;</a:t>
            </a:r>
          </a:p>
          <a:p>
            <a:pPr>
              <a:lnSpc>
                <a:spcPct val="90000"/>
              </a:lnSpc>
            </a:pPr>
            <a:r>
              <a:rPr lang="ru-RU" sz="2600" smtClean="0">
                <a:latin typeface="Times New Roman" pitchFamily="18" charset="0"/>
              </a:rPr>
              <a:t>Назва Клініки  допомогає створенню її позитивного іміджу;</a:t>
            </a:r>
          </a:p>
          <a:p>
            <a:pPr>
              <a:lnSpc>
                <a:spcPct val="90000"/>
              </a:lnSpc>
            </a:pPr>
            <a:r>
              <a:rPr lang="ru-RU" sz="2600" smtClean="0">
                <a:latin typeface="Times New Roman" pitchFamily="18" charset="0"/>
              </a:rPr>
              <a:t>Залучення молоді до розробки інформаційних і рекламних материалів для їх ефективності;</a:t>
            </a:r>
          </a:p>
          <a:p>
            <a:pPr>
              <a:lnSpc>
                <a:spcPct val="90000"/>
              </a:lnSpc>
            </a:pPr>
            <a:r>
              <a:rPr lang="ru-RU" sz="2600" smtClean="0">
                <a:latin typeface="Times New Roman" pitchFamily="18" charset="0"/>
              </a:rPr>
              <a:t>Інтер</a:t>
            </a:r>
            <a:r>
              <a:rPr lang="en-US" sz="2600" smtClean="0">
                <a:latin typeface="Times New Roman" pitchFamily="18" charset="0"/>
              </a:rPr>
              <a:t>’</a:t>
            </a:r>
            <a:r>
              <a:rPr lang="ru-RU" sz="2600" smtClean="0">
                <a:latin typeface="Times New Roman" pitchFamily="18" charset="0"/>
              </a:rPr>
              <a:t>єр Клініки відрізняється від традиційних лікарняних стін.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23082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3"/>
          <p:cNvSpPr>
            <a:spLocks noGrp="1"/>
          </p:cNvSpPr>
          <p:nvPr>
            <p:ph type="title"/>
          </p:nvPr>
        </p:nvSpPr>
        <p:spPr>
          <a:xfrm>
            <a:off x="1258888" y="260350"/>
            <a:ext cx="9001125" cy="711200"/>
          </a:xfrm>
        </p:spPr>
        <p:txBody>
          <a:bodyPr/>
          <a:lstStyle/>
          <a:p>
            <a:r>
              <a:rPr lang="uk-UA" sz="2400" b="1" smtClean="0">
                <a:solidFill>
                  <a:srgbClr val="CC0000"/>
                </a:solidFill>
                <a:latin typeface="Times New Roman" pitchFamily="18" charset="0"/>
              </a:rPr>
              <a:t>СКЛАДОВІ УСПІШНОЇ ДІЯЛЬНОСТІ  КДМ</a:t>
            </a:r>
            <a:r>
              <a:rPr lang="ru-RU" sz="2400" b="1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2400" b="1" smtClean="0">
                <a:solidFill>
                  <a:srgbClr val="CC0000"/>
                </a:solidFill>
                <a:latin typeface="Times New Roman" pitchFamily="18" charset="0"/>
              </a:rPr>
            </a:br>
            <a:endParaRPr lang="ru-RU" sz="2400" b="1" smtClean="0">
              <a:solidFill>
                <a:srgbClr val="CC0000"/>
              </a:solidFill>
              <a:latin typeface="Times New Roman" pitchFamily="18" charset="0"/>
            </a:endParaRPr>
          </a:p>
        </p:txBody>
      </p:sp>
      <p:grpSp>
        <p:nvGrpSpPr>
          <p:cNvPr id="32773" name="Diagram 3"/>
          <p:cNvGrpSpPr>
            <a:grpSpLocks noChangeAspect="1"/>
          </p:cNvGrpSpPr>
          <p:nvPr/>
        </p:nvGrpSpPr>
        <p:grpSpPr bwMode="auto">
          <a:xfrm>
            <a:off x="457200" y="762000"/>
            <a:ext cx="8288338" cy="5884863"/>
            <a:chOff x="1564" y="838"/>
            <a:chExt cx="2583" cy="2585"/>
          </a:xfrm>
        </p:grpSpPr>
        <p:sp>
          <p:nvSpPr>
            <p:cNvPr id="32774" name="AutoShape 4"/>
            <p:cNvSpPr>
              <a:spLocks noChangeAspect="1" noChangeArrowheads="1" noTextEdit="1"/>
            </p:cNvSpPr>
            <p:nvPr/>
          </p:nvSpPr>
          <p:spPr bwMode="auto">
            <a:xfrm>
              <a:off x="1564" y="838"/>
              <a:ext cx="2583" cy="2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_s3076"/>
            <p:cNvSpPr>
              <a:spLocks noChangeShapeType="1"/>
            </p:cNvSpPr>
            <p:nvPr/>
          </p:nvSpPr>
          <p:spPr bwMode="auto">
            <a:xfrm flipV="1">
              <a:off x="2855" y="1421"/>
              <a:ext cx="0" cy="418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776" name="_s3077"/>
            <p:cNvSpPr>
              <a:spLocks noChangeArrowheads="1"/>
            </p:cNvSpPr>
            <p:nvPr/>
          </p:nvSpPr>
          <p:spPr bwMode="auto">
            <a:xfrm>
              <a:off x="2564" y="839"/>
              <a:ext cx="583" cy="583"/>
            </a:xfrm>
            <a:prstGeom prst="ellips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uk-UA" sz="1200" b="1">
                  <a:solidFill>
                    <a:srgbClr val="000000"/>
                  </a:solidFill>
                  <a:latin typeface="Verdana" pitchFamily="34" charset="0"/>
                </a:rPr>
                <a:t>НАВЧАННЯ </a:t>
              </a:r>
              <a:br>
                <a:rPr lang="uk-UA" sz="1200" b="1">
                  <a:solidFill>
                    <a:srgbClr val="000000"/>
                  </a:solidFill>
                  <a:latin typeface="Verdana" pitchFamily="34" charset="0"/>
                </a:rPr>
              </a:br>
              <a:r>
                <a:rPr lang="uk-UA" sz="1200" b="1">
                  <a:solidFill>
                    <a:srgbClr val="000000"/>
                  </a:solidFill>
                  <a:latin typeface="Verdana" pitchFamily="34" charset="0"/>
                </a:rPr>
                <a:t>ПЕРСОНАЛУ</a:t>
              </a:r>
              <a:endParaRPr lang="ru-RU" sz="1200" b="1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2777" name="_s3079"/>
            <p:cNvSpPr>
              <a:spLocks noChangeArrowheads="1"/>
            </p:cNvSpPr>
            <p:nvPr/>
          </p:nvSpPr>
          <p:spPr bwMode="auto">
            <a:xfrm>
              <a:off x="3206" y="1072"/>
              <a:ext cx="583" cy="583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uk-UA" sz="1200" b="1">
                  <a:solidFill>
                    <a:srgbClr val="000000"/>
                  </a:solidFill>
                  <a:latin typeface="Verdana" pitchFamily="34" charset="0"/>
                </a:rPr>
                <a:t>ДІЯЛЬНІСТЬ</a:t>
              </a:r>
              <a:br>
                <a:rPr lang="uk-UA" sz="1200" b="1">
                  <a:solidFill>
                    <a:srgbClr val="000000"/>
                  </a:solidFill>
                  <a:latin typeface="Verdana" pitchFamily="34" charset="0"/>
                </a:rPr>
              </a:br>
              <a:r>
                <a:rPr lang="uk-UA" sz="1200" b="1">
                  <a:solidFill>
                    <a:srgbClr val="000000"/>
                  </a:solidFill>
                  <a:latin typeface="Verdana" pitchFamily="34" charset="0"/>
                </a:rPr>
                <a:t>НАЦІОНАЛЬНОГО </a:t>
              </a:r>
              <a:br>
                <a:rPr lang="uk-UA" sz="1200" b="1">
                  <a:solidFill>
                    <a:srgbClr val="000000"/>
                  </a:solidFill>
                  <a:latin typeface="Verdana" pitchFamily="34" charset="0"/>
                </a:rPr>
              </a:br>
              <a:r>
                <a:rPr lang="uk-UA" sz="1200" b="1">
                  <a:solidFill>
                    <a:srgbClr val="000000"/>
                  </a:solidFill>
                  <a:latin typeface="Verdana" pitchFamily="34" charset="0"/>
                </a:rPr>
                <a:t>МОНІТОРИНГОВОГО</a:t>
              </a:r>
              <a:br>
                <a:rPr lang="uk-UA" sz="1200" b="1">
                  <a:solidFill>
                    <a:srgbClr val="000000"/>
                  </a:solidFill>
                  <a:latin typeface="Verdana" pitchFamily="34" charset="0"/>
                </a:rPr>
              </a:br>
              <a:r>
                <a:rPr lang="uk-UA" sz="1200" b="1">
                  <a:solidFill>
                    <a:srgbClr val="000000"/>
                  </a:solidFill>
                  <a:latin typeface="Verdana" pitchFamily="34" charset="0"/>
                </a:rPr>
                <a:t>ЦЕНТРУ</a:t>
              </a:r>
              <a:endParaRPr lang="ru-RU" sz="1200" b="1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2778" name="_s3081"/>
            <p:cNvSpPr>
              <a:spLocks noChangeArrowheads="1"/>
            </p:cNvSpPr>
            <p:nvPr/>
          </p:nvSpPr>
          <p:spPr bwMode="auto">
            <a:xfrm>
              <a:off x="3548" y="1664"/>
              <a:ext cx="583" cy="583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uk-UA" sz="1200" b="1">
                  <a:solidFill>
                    <a:srgbClr val="000000"/>
                  </a:solidFill>
                  <a:latin typeface="Verdana" pitchFamily="34" charset="0"/>
                </a:rPr>
                <a:t>УЧАСТЬ </a:t>
              </a:r>
              <a:br>
                <a:rPr lang="uk-UA" sz="1200" b="1">
                  <a:solidFill>
                    <a:srgbClr val="000000"/>
                  </a:solidFill>
                  <a:latin typeface="Verdana" pitchFamily="34" charset="0"/>
                </a:rPr>
              </a:br>
              <a:r>
                <a:rPr lang="uk-UA" sz="1200" b="1">
                  <a:solidFill>
                    <a:srgbClr val="000000"/>
                  </a:solidFill>
                  <a:latin typeface="Verdana" pitchFamily="34" charset="0"/>
                </a:rPr>
                <a:t>МОЛОДІ</a:t>
              </a:r>
            </a:p>
            <a:p>
              <a:pPr algn="ctr"/>
              <a:endParaRPr lang="ru-RU" sz="1200" b="1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1" name="_s3083"/>
            <p:cNvSpPr>
              <a:spLocks noChangeArrowheads="1"/>
            </p:cNvSpPr>
            <p:nvPr/>
          </p:nvSpPr>
          <p:spPr bwMode="auto">
            <a:xfrm>
              <a:off x="3430" y="2337"/>
              <a:ext cx="583" cy="583"/>
            </a:xfrm>
            <a:prstGeom prst="ellipse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200" b="1">
                  <a:solidFill>
                    <a:srgbClr val="000000"/>
                  </a:solidFill>
                  <a:latin typeface="Verdana" pitchFamily="34" charset="0"/>
                </a:rPr>
                <a:t>СТВОРЕННЯ</a:t>
              </a:r>
              <a:br>
                <a:rPr lang="uk-UA" sz="1200" b="1">
                  <a:solidFill>
                    <a:srgbClr val="000000"/>
                  </a:solidFill>
                  <a:latin typeface="Verdana" pitchFamily="34" charset="0"/>
                </a:rPr>
              </a:br>
              <a:r>
                <a:rPr lang="uk-UA" sz="1200" b="1">
                  <a:solidFill>
                    <a:srgbClr val="000000"/>
                  </a:solidFill>
                  <a:latin typeface="Verdana" pitchFamily="34" charset="0"/>
                </a:rPr>
                <a:t>НОВИХ КДМ</a:t>
              </a:r>
              <a:endParaRPr lang="ru-RU" sz="1200" b="1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2780" name="_s3085"/>
            <p:cNvSpPr>
              <a:spLocks noChangeArrowheads="1"/>
            </p:cNvSpPr>
            <p:nvPr/>
          </p:nvSpPr>
          <p:spPr bwMode="auto">
            <a:xfrm>
              <a:off x="2907" y="2777"/>
              <a:ext cx="583" cy="583"/>
            </a:xfrm>
            <a:prstGeom prst="ellips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uk-UA" sz="1200" b="1">
                  <a:solidFill>
                    <a:srgbClr val="000000"/>
                  </a:solidFill>
                  <a:latin typeface="Verdana" pitchFamily="34" charset="0"/>
                </a:rPr>
                <a:t>МЕТОДИЧНЕ</a:t>
              </a:r>
            </a:p>
            <a:p>
              <a:pPr algn="ctr"/>
              <a:r>
                <a:rPr lang="uk-UA" sz="1200" b="1">
                  <a:solidFill>
                    <a:srgbClr val="000000"/>
                  </a:solidFill>
                  <a:latin typeface="Verdana" pitchFamily="34" charset="0"/>
                </a:rPr>
                <a:t> ЗАБЕСПЕЧЕННЯ</a:t>
              </a:r>
            </a:p>
            <a:p>
              <a:pPr algn="ctr"/>
              <a:endParaRPr lang="uk-UA" sz="1200" b="1">
                <a:solidFill>
                  <a:srgbClr val="000000"/>
                </a:solidFill>
                <a:latin typeface="Verdana" pitchFamily="34" charset="0"/>
              </a:endParaRPr>
            </a:p>
            <a:p>
              <a:pPr algn="ctr"/>
              <a:r>
                <a:rPr lang="uk-UA" sz="1200" b="1">
                  <a:solidFill>
                    <a:srgbClr val="000000"/>
                  </a:solidFill>
                  <a:latin typeface="Verdana" pitchFamily="34" charset="0"/>
                </a:rPr>
                <a:t> МОНІТОРИНГ</a:t>
              </a:r>
              <a:endParaRPr lang="ru-RU" sz="1200" b="1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2781" name="_s3087"/>
            <p:cNvSpPr>
              <a:spLocks noChangeArrowheads="1"/>
            </p:cNvSpPr>
            <p:nvPr/>
          </p:nvSpPr>
          <p:spPr bwMode="auto">
            <a:xfrm>
              <a:off x="2223" y="2778"/>
              <a:ext cx="583" cy="583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uk-UA" sz="1200" b="1">
                <a:latin typeface="Verdana" pitchFamily="34" charset="0"/>
              </a:endParaRPr>
            </a:p>
            <a:p>
              <a:pPr algn="ctr"/>
              <a:r>
                <a:rPr lang="uk-UA" sz="1200" b="1">
                  <a:solidFill>
                    <a:srgbClr val="000000"/>
                  </a:solidFill>
                  <a:latin typeface="Verdana" pitchFamily="34" charset="0"/>
                </a:rPr>
                <a:t>ПІДГОТОВКА</a:t>
              </a:r>
              <a:br>
                <a:rPr lang="uk-UA" sz="1200" b="1">
                  <a:solidFill>
                    <a:srgbClr val="000000"/>
                  </a:solidFill>
                  <a:latin typeface="Verdana" pitchFamily="34" charset="0"/>
                </a:rPr>
              </a:br>
              <a:r>
                <a:rPr lang="uk-UA" sz="1200" b="1">
                  <a:solidFill>
                    <a:srgbClr val="000000"/>
                  </a:solidFill>
                  <a:latin typeface="Verdana" pitchFamily="34" charset="0"/>
                </a:rPr>
                <a:t>ЭКСПЕРТІВ </a:t>
              </a:r>
              <a:br>
                <a:rPr lang="uk-UA" sz="1200" b="1">
                  <a:solidFill>
                    <a:srgbClr val="000000"/>
                  </a:solidFill>
                  <a:latin typeface="Verdana" pitchFamily="34" charset="0"/>
                </a:rPr>
              </a:br>
              <a:r>
                <a:rPr lang="uk-UA" sz="1200" b="1">
                  <a:solidFill>
                    <a:srgbClr val="000000"/>
                  </a:solidFill>
                  <a:latin typeface="Verdana" pitchFamily="34" charset="0"/>
                </a:rPr>
                <a:t>З  ПРОВЕДЕННЯ</a:t>
              </a:r>
              <a:br>
                <a:rPr lang="uk-UA" sz="1200" b="1">
                  <a:solidFill>
                    <a:srgbClr val="000000"/>
                  </a:solidFill>
                  <a:latin typeface="Verdana" pitchFamily="34" charset="0"/>
                </a:rPr>
              </a:br>
              <a:r>
                <a:rPr lang="uk-UA" sz="1200" b="1">
                  <a:solidFill>
                    <a:srgbClr val="000000"/>
                  </a:solidFill>
                  <a:latin typeface="Verdana" pitchFamily="34" charset="0"/>
                </a:rPr>
                <a:t> ОЦІНКИ</a:t>
              </a:r>
              <a:endParaRPr lang="ru-RU" sz="1200" b="1">
                <a:solidFill>
                  <a:srgbClr val="000000"/>
                </a:solidFill>
                <a:latin typeface="Verdana" pitchFamily="34" charset="0"/>
              </a:endParaRPr>
            </a:p>
            <a:p>
              <a:pPr algn="ctr"/>
              <a:endParaRPr lang="ru-RU" sz="1200" b="1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2782" name="_s3089"/>
            <p:cNvSpPr>
              <a:spLocks noChangeArrowheads="1"/>
            </p:cNvSpPr>
            <p:nvPr/>
          </p:nvSpPr>
          <p:spPr bwMode="auto">
            <a:xfrm>
              <a:off x="1699" y="2339"/>
              <a:ext cx="583" cy="583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uk-UA" sz="1200" b="1">
                  <a:solidFill>
                    <a:srgbClr val="000000"/>
                  </a:solidFill>
                  <a:latin typeface="Verdana" pitchFamily="34" charset="0"/>
                </a:rPr>
                <a:t>СТАНДАРТИЗАЦІЯ, </a:t>
              </a:r>
              <a:br>
                <a:rPr lang="uk-UA" sz="1200" b="1">
                  <a:solidFill>
                    <a:srgbClr val="000000"/>
                  </a:solidFill>
                  <a:latin typeface="Verdana" pitchFamily="34" charset="0"/>
                </a:rPr>
              </a:br>
              <a:r>
                <a:rPr lang="uk-UA" sz="1200" b="1">
                  <a:solidFill>
                    <a:srgbClr val="000000"/>
                  </a:solidFill>
                  <a:latin typeface="Verdana" pitchFamily="34" charset="0"/>
                </a:rPr>
                <a:t>СЕРТИФІКАЦІЯ</a:t>
              </a:r>
              <a:br>
                <a:rPr lang="uk-UA" sz="1200" b="1">
                  <a:solidFill>
                    <a:srgbClr val="000000"/>
                  </a:solidFill>
                  <a:latin typeface="Verdana" pitchFamily="34" charset="0"/>
                </a:rPr>
              </a:br>
              <a:r>
                <a:rPr lang="uk-UA" sz="1200" b="1">
                  <a:solidFill>
                    <a:srgbClr val="000000"/>
                  </a:solidFill>
                  <a:latin typeface="Verdana" pitchFamily="34" charset="0"/>
                </a:rPr>
                <a:t> оцінка,</a:t>
              </a:r>
              <a:br>
                <a:rPr lang="uk-UA" sz="1200" b="1">
                  <a:solidFill>
                    <a:srgbClr val="000000"/>
                  </a:solidFill>
                  <a:latin typeface="Verdana" pitchFamily="34" charset="0"/>
                </a:rPr>
              </a:br>
              <a:r>
                <a:rPr lang="uk-UA" sz="1200" b="1">
                  <a:solidFill>
                    <a:srgbClr val="000000"/>
                  </a:solidFill>
                  <a:latin typeface="Verdana" pitchFamily="34" charset="0"/>
                </a:rPr>
                <a:t>переоцінка</a:t>
              </a:r>
              <a:endParaRPr lang="ru-RU" sz="1200" b="1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9" name="_s3091"/>
            <p:cNvSpPr>
              <a:spLocks noChangeArrowheads="1"/>
            </p:cNvSpPr>
            <p:nvPr/>
          </p:nvSpPr>
          <p:spPr bwMode="auto">
            <a:xfrm>
              <a:off x="1579" y="1666"/>
              <a:ext cx="583" cy="583"/>
            </a:xfrm>
            <a:prstGeom prst="ellipse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sz="1200" b="1" i="1">
                <a:latin typeface="Verdan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200" b="1" i="1">
                  <a:solidFill>
                    <a:srgbClr val="000000"/>
                  </a:solidFill>
                  <a:latin typeface="Verdana" pitchFamily="34" charset="0"/>
                </a:rPr>
                <a:t>МІЖСЕКТОРАЛЬНА </a:t>
              </a:r>
              <a:br>
                <a:rPr lang="uk-UA" sz="1200" b="1" i="1">
                  <a:solidFill>
                    <a:srgbClr val="000000"/>
                  </a:solidFill>
                  <a:latin typeface="Verdana" pitchFamily="34" charset="0"/>
                </a:rPr>
              </a:br>
              <a:r>
                <a:rPr lang="uk-UA" sz="1200" b="1" i="1">
                  <a:solidFill>
                    <a:srgbClr val="000000"/>
                  </a:solidFill>
                  <a:latin typeface="Verdana" pitchFamily="34" charset="0"/>
                </a:rPr>
                <a:t>ВЗАЄМОДІЯ</a:t>
              </a:r>
              <a:endParaRPr lang="ru-RU" sz="1200" b="1" i="1">
                <a:solidFill>
                  <a:srgbClr val="000000"/>
                </a:solidFill>
                <a:latin typeface="Verdan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b="1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2784" name="_s3093"/>
            <p:cNvSpPr>
              <a:spLocks noChangeArrowheads="1"/>
            </p:cNvSpPr>
            <p:nvPr/>
          </p:nvSpPr>
          <p:spPr bwMode="auto">
            <a:xfrm>
              <a:off x="1920" y="1073"/>
              <a:ext cx="583" cy="583"/>
            </a:xfrm>
            <a:prstGeom prst="ellips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uk-UA" sz="1200" b="1">
                  <a:solidFill>
                    <a:srgbClr val="000000"/>
                  </a:solidFill>
                  <a:latin typeface="Verdana" pitchFamily="34" charset="0"/>
                </a:rPr>
                <a:t>УЧАСТЬ КАФЕДР</a:t>
              </a:r>
              <a:endParaRPr lang="ru-RU" sz="1200" b="1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2785" name="_s3094"/>
            <p:cNvSpPr>
              <a:spLocks noChangeArrowheads="1"/>
            </p:cNvSpPr>
            <p:nvPr/>
          </p:nvSpPr>
          <p:spPr bwMode="auto">
            <a:xfrm>
              <a:off x="2564" y="1839"/>
              <a:ext cx="583" cy="583"/>
            </a:xfrm>
            <a:prstGeom prst="ellips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uk-UA" altLang="ru-RU" sz="1200" b="1" u="sng">
                  <a:solidFill>
                    <a:srgbClr val="FFFF00"/>
                  </a:solidFill>
                  <a:latin typeface="Verdana" pitchFamily="34" charset="0"/>
                </a:rPr>
                <a:t>“</a:t>
              </a:r>
              <a:r>
                <a:rPr lang="uk-UA" altLang="ja-JP" sz="1600" b="1" u="sng">
                  <a:solidFill>
                    <a:srgbClr val="993300"/>
                  </a:solidFill>
                  <a:latin typeface="Verdana" pitchFamily="34" charset="0"/>
                  <a:cs typeface="ＭＳ Ｐゴシック"/>
                </a:rPr>
                <a:t>КЛІНІКА, </a:t>
              </a:r>
              <a:br>
                <a:rPr lang="uk-UA" altLang="ja-JP" sz="1600" b="1" u="sng">
                  <a:solidFill>
                    <a:srgbClr val="993300"/>
                  </a:solidFill>
                  <a:latin typeface="Verdana" pitchFamily="34" charset="0"/>
                  <a:cs typeface="ＭＳ Ｐゴシック"/>
                </a:rPr>
              </a:br>
              <a:r>
                <a:rPr lang="uk-UA" altLang="ja-JP" sz="1600" b="1" u="sng">
                  <a:solidFill>
                    <a:srgbClr val="993300"/>
                  </a:solidFill>
                  <a:latin typeface="Verdana" pitchFamily="34" charset="0"/>
                  <a:cs typeface="ＭＳ Ｐゴシック"/>
                </a:rPr>
                <a:t>ДРУЖНЯ</a:t>
              </a:r>
              <a:br>
                <a:rPr lang="uk-UA" altLang="ja-JP" sz="1600" b="1" u="sng">
                  <a:solidFill>
                    <a:srgbClr val="993300"/>
                  </a:solidFill>
                  <a:latin typeface="Verdana" pitchFamily="34" charset="0"/>
                  <a:cs typeface="ＭＳ Ｐゴシック"/>
                </a:rPr>
              </a:br>
              <a:r>
                <a:rPr lang="uk-UA" altLang="ja-JP" sz="1600" b="1" u="sng">
                  <a:solidFill>
                    <a:srgbClr val="993300"/>
                  </a:solidFill>
                  <a:latin typeface="Verdana" pitchFamily="34" charset="0"/>
                  <a:cs typeface="ＭＳ Ｐゴシック"/>
                </a:rPr>
                <a:t> ДО МОЛОДІ</a:t>
              </a:r>
              <a:r>
                <a:rPr lang="uk-UA" altLang="ru-RU" sz="1600" b="1" u="sng">
                  <a:solidFill>
                    <a:srgbClr val="993300"/>
                  </a:solidFill>
                  <a:latin typeface="Verdana" pitchFamily="34" charset="0"/>
                </a:rPr>
                <a:t>”</a:t>
              </a:r>
              <a:r>
                <a:rPr lang="uk-UA" altLang="ja-JP" sz="1600" b="1" u="sng">
                  <a:solidFill>
                    <a:srgbClr val="993300"/>
                  </a:solidFill>
                  <a:latin typeface="Verdana" pitchFamily="34" charset="0"/>
                  <a:cs typeface="ＭＳ Ｐゴシック"/>
                </a:rPr>
                <a:t/>
              </a:r>
              <a:br>
                <a:rPr lang="uk-UA" altLang="ja-JP" sz="1600" b="1" u="sng">
                  <a:solidFill>
                    <a:srgbClr val="993300"/>
                  </a:solidFill>
                  <a:latin typeface="Verdana" pitchFamily="34" charset="0"/>
                  <a:cs typeface="ＭＳ Ｐゴシック"/>
                </a:rPr>
              </a:br>
              <a:r>
                <a:rPr lang="uk-UA" altLang="ja-JP" sz="1600" b="1" u="sng">
                  <a:solidFill>
                    <a:srgbClr val="993300"/>
                  </a:solidFill>
                  <a:latin typeface="Verdana" pitchFamily="34" charset="0"/>
                  <a:cs typeface="ＭＳ Ｐゴシック"/>
                </a:rPr>
                <a:t>КДМ</a:t>
              </a:r>
              <a:endParaRPr lang="ru-RU" sz="1600" b="1" u="sng">
                <a:solidFill>
                  <a:srgbClr val="993300"/>
                </a:solidFill>
                <a:latin typeface="Verdana" pitchFamily="34" charset="0"/>
              </a:endParaRPr>
            </a:p>
          </p:txBody>
        </p:sp>
      </p:grpSp>
      <p:cxnSp>
        <p:nvCxnSpPr>
          <p:cNvPr id="38" name="Прямая со стрелкой 37"/>
          <p:cNvCxnSpPr>
            <a:stCxn id="32785" idx="0"/>
            <a:endCxn id="14" idx="1"/>
          </p:cNvCxnSpPr>
          <p:nvPr/>
        </p:nvCxnSpPr>
        <p:spPr>
          <a:xfrm flipH="1" flipV="1">
            <a:off x="4598988" y="2089150"/>
            <a:ext cx="3175" cy="9366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5249863" y="2465388"/>
            <a:ext cx="812800" cy="77470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5556250" y="3429000"/>
            <a:ext cx="1266825" cy="27463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5364163" y="4076700"/>
            <a:ext cx="1152525" cy="504825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4859338" y="4349750"/>
            <a:ext cx="504825" cy="86360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H="1">
            <a:off x="3851275" y="4335463"/>
            <a:ext cx="433388" cy="8937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H="1">
            <a:off x="2700338" y="4027488"/>
            <a:ext cx="1079500" cy="5762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H="1" flipV="1">
            <a:off x="2386013" y="3357563"/>
            <a:ext cx="1295400" cy="21590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32" idx="1"/>
            <a:endCxn id="31" idx="5"/>
          </p:cNvCxnSpPr>
          <p:nvPr/>
        </p:nvCxnSpPr>
        <p:spPr>
          <a:xfrm flipH="1" flipV="1">
            <a:off x="3195638" y="2430463"/>
            <a:ext cx="744537" cy="8048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23082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Grp="1"/>
          </p:cNvSpPr>
          <p:nvPr>
            <p:ph type="title"/>
          </p:nvPr>
        </p:nvSpPr>
        <p:spPr>
          <a:xfrm>
            <a:off x="2339975" y="188913"/>
            <a:ext cx="6275388" cy="661987"/>
          </a:xfrm>
        </p:spPr>
        <p:txBody>
          <a:bodyPr/>
          <a:lstStyle/>
          <a:p>
            <a:r>
              <a:rPr lang="uk-UA" sz="2800" b="1" smtClean="0">
                <a:solidFill>
                  <a:srgbClr val="953735"/>
                </a:solidFill>
                <a:latin typeface="Times New Roman" pitchFamily="18" charset="0"/>
              </a:rPr>
              <a:t>Очікувані результати роботи служб: </a:t>
            </a:r>
            <a:r>
              <a:rPr lang="ru-RU" sz="2800" b="1" smtClean="0">
                <a:solidFill>
                  <a:srgbClr val="953735"/>
                </a:solidFill>
                <a:latin typeface="Times New Roman" pitchFamily="18" charset="0"/>
              </a:rPr>
              <a:t/>
            </a:r>
            <a:br>
              <a:rPr lang="ru-RU" sz="2800" b="1" smtClean="0">
                <a:solidFill>
                  <a:srgbClr val="953735"/>
                </a:solidFill>
                <a:latin typeface="Times New Roman" pitchFamily="18" charset="0"/>
              </a:rPr>
            </a:br>
            <a:endParaRPr lang="ru-RU" sz="2800" b="1" smtClean="0">
              <a:solidFill>
                <a:srgbClr val="953735"/>
              </a:solidFill>
              <a:latin typeface="Times New Roman" pitchFamily="18" charset="0"/>
            </a:endParaRPr>
          </a:p>
        </p:txBody>
      </p:sp>
      <p:sp>
        <p:nvSpPr>
          <p:cNvPr id="30724" name="Rectangle 4"/>
          <p:cNvSpPr>
            <a:spLocks noGrp="1"/>
          </p:cNvSpPr>
          <p:nvPr>
            <p:ph type="body" idx="1"/>
          </p:nvPr>
        </p:nvSpPr>
        <p:spPr>
          <a:xfrm>
            <a:off x="0" y="1341438"/>
            <a:ext cx="9144000" cy="5516562"/>
          </a:xfrm>
        </p:spPr>
        <p:txBody>
          <a:bodyPr/>
          <a:lstStyle/>
          <a:p>
            <a:r>
              <a:rPr lang="uk-UA" smtClean="0"/>
              <a:t> </a:t>
            </a:r>
            <a:r>
              <a:rPr lang="uk-UA" smtClean="0">
                <a:solidFill>
                  <a:srgbClr val="000066"/>
                </a:solidFill>
              </a:rPr>
              <a:t>Зниження показників загальної захворюваності підлітків.</a:t>
            </a:r>
          </a:p>
          <a:p>
            <a:r>
              <a:rPr lang="uk-UA" smtClean="0">
                <a:solidFill>
                  <a:srgbClr val="000066"/>
                </a:solidFill>
              </a:rPr>
              <a:t> Зменшення показників інфікування ВІЛ, ІПСШ  та захворюваності на СНІД.</a:t>
            </a:r>
          </a:p>
          <a:p>
            <a:r>
              <a:rPr lang="uk-UA" smtClean="0">
                <a:solidFill>
                  <a:srgbClr val="000066"/>
                </a:solidFill>
              </a:rPr>
              <a:t> Зменшення кількості непланованих вагітностей.</a:t>
            </a:r>
          </a:p>
          <a:p>
            <a:r>
              <a:rPr lang="uk-UA" smtClean="0">
                <a:solidFill>
                  <a:srgbClr val="000066"/>
                </a:solidFill>
              </a:rPr>
              <a:t> Формування моделі здорового способу життя серед підлітків та молоді</a:t>
            </a:r>
            <a:endParaRPr lang="ru-RU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23082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1" name="Rectangle 3"/>
          <p:cNvSpPr>
            <a:spLocks noGrp="1"/>
          </p:cNvSpPr>
          <p:nvPr>
            <p:ph type="title" idx="4294967295"/>
          </p:nvPr>
        </p:nvSpPr>
        <p:spPr>
          <a:xfrm>
            <a:off x="0" y="1125538"/>
            <a:ext cx="9144000" cy="1143000"/>
          </a:xfrm>
        </p:spPr>
        <p:txBody>
          <a:bodyPr/>
          <a:lstStyle/>
          <a:p>
            <a:r>
              <a:rPr lang="ru-RU" sz="3200" b="1" smtClean="0">
                <a:solidFill>
                  <a:srgbClr val="6325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ПИТАННЯ ПОТОЧНОГО ЗАКОНОДАВСТВА </a:t>
            </a:r>
            <a:br>
              <a:rPr lang="ru-RU" sz="3200" b="1" smtClean="0">
                <a:solidFill>
                  <a:srgbClr val="6325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3200" b="1" smtClean="0">
                <a:solidFill>
                  <a:srgbClr val="6325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ЩОДО НАДАННЯ МЕДИЧНОЇ ДОПОМОГИ </a:t>
            </a:r>
            <a:br>
              <a:rPr lang="ru-RU" sz="3200" b="1" smtClean="0">
                <a:solidFill>
                  <a:srgbClr val="6325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3200" b="1" smtClean="0">
                <a:solidFill>
                  <a:srgbClr val="6325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ПІДЛІТКАМ</a:t>
            </a:r>
            <a:r>
              <a:rPr lang="ru-RU" sz="3200" smtClean="0">
                <a:latin typeface="Times New Roman" pitchFamily="18" charset="0"/>
              </a:rPr>
              <a:t/>
            </a:r>
            <a:br>
              <a:rPr lang="ru-RU" sz="3200" smtClean="0">
                <a:latin typeface="Times New Roman" pitchFamily="18" charset="0"/>
              </a:rPr>
            </a:br>
            <a:endParaRPr lang="ru-RU" sz="3200" smtClean="0">
              <a:latin typeface="Times New Roman" pitchFamily="18" charset="0"/>
            </a:endParaRPr>
          </a:p>
        </p:txBody>
      </p:sp>
      <p:pic>
        <p:nvPicPr>
          <p:cNvPr id="124935" name="Picture 7" descr="151056315808-10"/>
          <p:cNvPicPr>
            <a:picLocks noGrp="1" noChangeAspect="1" noChangeArrowheads="1"/>
          </p:cNvPicPr>
          <p:nvPr>
            <p:ph/>
          </p:nvPr>
        </p:nvPicPr>
        <p:blipFill>
          <a:blip r:embed="rId4"/>
          <a:srcRect/>
          <a:stretch>
            <a:fillRect/>
          </a:stretch>
        </p:blipFill>
        <p:spPr>
          <a:xfrm>
            <a:off x="971550" y="1781175"/>
            <a:ext cx="7129463" cy="5076825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23082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Группа 6"/>
          <p:cNvGrpSpPr/>
          <p:nvPr/>
        </p:nvGrpSpPr>
        <p:grpSpPr>
          <a:xfrm>
            <a:off x="2456594" y="23624"/>
            <a:ext cx="6647044" cy="693268"/>
            <a:chOff x="0" y="76335"/>
            <a:chExt cx="8758238" cy="65903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0" y="76335"/>
              <a:ext cx="8758238" cy="659033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32171" y="108506"/>
              <a:ext cx="8693896" cy="59469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4300" tIns="114300" rIns="114300" bIns="114300" spcCol="1270" anchor="ctr"/>
            <a:lstStyle/>
            <a:p>
              <a:pPr algn="ctr" defTabSz="1333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3000" b="1" dirty="0">
                  <a:latin typeface="Times New Roman" pitchFamily="18" charset="0"/>
                  <a:cs typeface="Times New Roman" pitchFamily="18" charset="0"/>
                </a:rPr>
                <a:t>КОНВЕНЦІЯ ООН ПРО ПРАВА ДИТИНИ</a:t>
              </a:r>
              <a:endParaRPr lang="uk-UA" sz="3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6981" name="Rectangle 5"/>
          <p:cNvSpPr>
            <a:spLocks noGrp="1"/>
          </p:cNvSpPr>
          <p:nvPr>
            <p:ph type="body" idx="1"/>
          </p:nvPr>
        </p:nvSpPr>
        <p:spPr>
          <a:xfrm>
            <a:off x="0" y="908050"/>
            <a:ext cx="9144000" cy="59499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altLang="ja-JP" sz="2800" b="1" i="1" smtClean="0"/>
              <a:t>Конвенція забезпечує базу для ефективної взаємодії та регламентує всі аспекти життя дитини</a:t>
            </a:r>
          </a:p>
          <a:p>
            <a:endParaRPr lang="uk-UA" sz="2800" b="1" i="1" smtClean="0"/>
          </a:p>
          <a:p>
            <a:r>
              <a:rPr lang="uk-UA" altLang="ja-JP" b="1" smtClean="0"/>
              <a:t> Стаття 12 </a:t>
            </a:r>
            <a:r>
              <a:rPr lang="uk-UA" altLang="ja-JP" smtClean="0"/>
              <a:t>– право брати участь у прийнятті рішень,  що на тебе впливають</a:t>
            </a:r>
          </a:p>
          <a:p>
            <a:r>
              <a:rPr lang="uk-UA" altLang="ja-JP" b="1" smtClean="0"/>
              <a:t> Стаття 24</a:t>
            </a:r>
            <a:r>
              <a:rPr lang="uk-UA" altLang="ja-JP" smtClean="0"/>
              <a:t> – право на користування найбільш </a:t>
            </a:r>
          </a:p>
          <a:p>
            <a:r>
              <a:rPr lang="uk-UA" altLang="ja-JP" smtClean="0"/>
              <a:t> досконалими послугами системи охорони здоров'я</a:t>
            </a:r>
            <a:r>
              <a:rPr lang="uk-UA" altLang="ja-JP" b="1" smtClean="0"/>
              <a:t> </a:t>
            </a:r>
          </a:p>
          <a:p>
            <a:r>
              <a:rPr lang="uk-UA" altLang="ja-JP" b="1" smtClean="0"/>
              <a:t>Стаття 54 </a:t>
            </a:r>
            <a:r>
              <a:rPr lang="uk-UA" altLang="ja-JP" smtClean="0"/>
              <a:t>охоплює  питання виживання та  благополуччя дітей, їх розвиток, захист та участь  у суспільному житті. </a:t>
            </a:r>
            <a:endParaRPr lang="ru-RU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1268413"/>
            <a:ext cx="9144000" cy="5300662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Насильство над дитиною, як чинник деструктивного впливу на формування особистості; 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Насильство над дітьми та підлітками. Види насильства;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Ознаки жорстокого поводження, насилля над  підлітками;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Особливості консультування дітей та  підлітків, які зазнали  насильство;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Актуальні питання профілактики насильства над дітьми та підлітками. </a:t>
            </a:r>
            <a:endParaRPr lang="ru-RU" sz="24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23082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132138" y="260350"/>
            <a:ext cx="64801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ru-RU" sz="2400" b="1" i="1">
                <a:latin typeface="Times New Roman" pitchFamily="18" charset="0"/>
              </a:rPr>
              <a:t>ІІ. </a:t>
            </a:r>
            <a:r>
              <a:rPr lang="uk-UA" sz="2400" b="1" i="1">
                <a:latin typeface="Times New Roman" pitchFamily="18" charset="0"/>
              </a:rPr>
              <a:t>Насильство над дитиною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1599442" y="108782"/>
          <a:ext cx="7495648" cy="1398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9026" name="Рисунок 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23082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9" name="Rectangle 5"/>
          <p:cNvSpPr>
            <a:spLocks noGrp="1"/>
          </p:cNvSpPr>
          <p:nvPr>
            <p:ph type="body" idx="1"/>
          </p:nvPr>
        </p:nvSpPr>
        <p:spPr>
          <a:xfrm>
            <a:off x="0" y="1557338"/>
            <a:ext cx="9144000" cy="5300662"/>
          </a:xfrm>
        </p:spPr>
        <p:txBody>
          <a:bodyPr/>
          <a:lstStyle/>
          <a:p>
            <a:pPr marL="0" indent="182563">
              <a:buFont typeface="Arial" charset="0"/>
              <a:buNone/>
            </a:pPr>
            <a:r>
              <a:rPr lang="uk-UA" sz="2800" smtClean="0">
                <a:latin typeface="Times New Roman" pitchFamily="18" charset="0"/>
              </a:rPr>
              <a:t>Не повинно бути </a:t>
            </a:r>
            <a:r>
              <a:rPr lang="uk-UA" sz="2800" b="1" smtClean="0">
                <a:latin typeface="Times New Roman" pitchFamily="18" charset="0"/>
              </a:rPr>
              <a:t>жодних перешкод </a:t>
            </a:r>
            <a:r>
              <a:rPr lang="uk-UA" sz="2800" smtClean="0">
                <a:latin typeface="Times New Roman" pitchFamily="18" charset="0"/>
              </a:rPr>
              <a:t>у доступі до товарів, інформації та консультацій з питань сексуального і репродуктивного здоров’я та прав, наприклад, вимог щодо надання згоди або дозволу третьої сторони.</a:t>
            </a:r>
          </a:p>
          <a:p>
            <a:pPr marL="0" indent="182563">
              <a:buFont typeface="Arial" charset="0"/>
              <a:buNone/>
            </a:pPr>
            <a:r>
              <a:rPr lang="uk-UA" sz="2800" smtClean="0">
                <a:latin typeface="Times New Roman" pitchFamily="18" charset="0"/>
              </a:rPr>
              <a:t>Підлітки повинні  мати </a:t>
            </a:r>
            <a:r>
              <a:rPr lang="uk-UA" sz="2800" b="1" smtClean="0">
                <a:latin typeface="Times New Roman" pitchFamily="18" charset="0"/>
              </a:rPr>
              <a:t>доступ до конфіденційного консультування та тестування на ВІЛ</a:t>
            </a:r>
            <a:r>
              <a:rPr lang="uk-UA" sz="2800" smtClean="0">
                <a:latin typeface="Times New Roman" pitchFamily="18" charset="0"/>
              </a:rPr>
              <a:t>, а також до науково-обґрунтованих програм з профілактики та лікування ВІЛ, що їх здійснює кваліфікований персонал, який повною мірою поважає право підлітків на недоторканність приватного життя і недискримінацію.</a:t>
            </a:r>
            <a:endParaRPr lang="ru-RU" sz="28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636707" y="-11250"/>
            <a:ext cx="7462239" cy="1292855"/>
            <a:chOff x="-50037" y="0"/>
            <a:chExt cx="8808275" cy="156282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0" y="0"/>
              <a:ext cx="8758238" cy="1562822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-50037" y="76291"/>
              <a:ext cx="8731984" cy="14102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2800" b="1" dirty="0">
                  <a:latin typeface="Times New Roman" pitchFamily="18" charset="0"/>
                  <a:cs typeface="Times New Roman" pitchFamily="18" charset="0"/>
                </a:rPr>
                <a:t>Зауваження Загального порядку №20щодо забезпечення прав дітей підліткового віку </a:t>
              </a:r>
            </a:p>
            <a:p>
              <a:pPr algn="ctr" defTabSz="1244600" fontAlgn="auto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uk-UA" sz="2600" dirty="0">
                  <a:latin typeface="Times New Roman" pitchFamily="18" charset="0"/>
                  <a:cs typeface="Times New Roman" pitchFamily="18" charset="0"/>
                </a:rPr>
                <a:t>Затверджені  Комітетом ООН з  прав дітей </a:t>
              </a:r>
            </a:p>
            <a:p>
              <a:pPr algn="ctr" defTabSz="1244600" fontAlgn="auto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uk-UA" sz="2600" dirty="0">
                  <a:latin typeface="Times New Roman" pitchFamily="18" charset="0"/>
                  <a:cs typeface="Times New Roman" pitchFamily="18" charset="0"/>
                </a:rPr>
                <a:t>6 грудня 2016 року</a:t>
              </a:r>
              <a:endParaRPr lang="uk-UA" sz="26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31074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3082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77" name="Rectangle 5"/>
          <p:cNvSpPr>
            <a:spLocks noGrp="1"/>
          </p:cNvSpPr>
          <p:nvPr>
            <p:ph type="body" idx="1"/>
          </p:nvPr>
        </p:nvSpPr>
        <p:spPr>
          <a:xfrm>
            <a:off x="0" y="1268413"/>
            <a:ext cx="9144000" cy="55895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sz="2800" b="1" smtClean="0">
                <a:latin typeface="Times New Roman" pitchFamily="18" charset="0"/>
              </a:rPr>
              <a:t>Медичні послуги </a:t>
            </a:r>
            <a:r>
              <a:rPr lang="uk-UA" sz="2800" smtClean="0">
                <a:latin typeface="Times New Roman" pitchFamily="18" charset="0"/>
              </a:rPr>
              <a:t>повинні включати в себе:</a:t>
            </a:r>
          </a:p>
          <a:p>
            <a:r>
              <a:rPr lang="uk-UA" sz="2800" smtClean="0">
                <a:latin typeface="Times New Roman" pitchFamily="18" charset="0"/>
              </a:rPr>
              <a:t> Інформацію стосовно ВІЛ-інфекції, </a:t>
            </a:r>
          </a:p>
          <a:p>
            <a:r>
              <a:rPr lang="uk-UA" sz="2800" smtClean="0">
                <a:latin typeface="Times New Roman" pitchFamily="18" charset="0"/>
              </a:rPr>
              <a:t> Тестування і діагностику; </a:t>
            </a:r>
          </a:p>
          <a:p>
            <a:r>
              <a:rPr lang="uk-UA" sz="2800" smtClean="0">
                <a:latin typeface="Times New Roman" pitchFamily="18" charset="0"/>
              </a:rPr>
              <a:t> Інформацію про методи контрацепції і  використання презервативів; </a:t>
            </a:r>
          </a:p>
          <a:p>
            <a:r>
              <a:rPr lang="uk-UA" sz="2800" smtClean="0">
                <a:latin typeface="Times New Roman" pitchFamily="18" charset="0"/>
              </a:rPr>
              <a:t> Догляд і лікування, в тому числі з застосуванням антиретровірусних та інших препаратів;</a:t>
            </a:r>
          </a:p>
          <a:p>
            <a:r>
              <a:rPr lang="uk-UA" sz="2800" smtClean="0">
                <a:latin typeface="Times New Roman" pitchFamily="18" charset="0"/>
              </a:rPr>
              <a:t> Відповідні технології з догляду та лікування ВІЛ/СНІДу; </a:t>
            </a:r>
          </a:p>
          <a:p>
            <a:r>
              <a:rPr lang="uk-UA" sz="2800" smtClean="0">
                <a:latin typeface="Times New Roman" pitchFamily="18" charset="0"/>
              </a:rPr>
              <a:t>Консультування з питань належного харчування;</a:t>
            </a:r>
          </a:p>
          <a:p>
            <a:r>
              <a:rPr lang="uk-UA" sz="2800" smtClean="0">
                <a:latin typeface="Times New Roman" pitchFamily="18" charset="0"/>
              </a:rPr>
              <a:t>Надання моральної та психосоціальної підтримки</a:t>
            </a:r>
            <a:r>
              <a:rPr lang="uk-UA" sz="2800" u="sng" smtClean="0">
                <a:latin typeface="Times New Roman" pitchFamily="18" charset="0"/>
              </a:rPr>
              <a:t>.</a:t>
            </a:r>
            <a:endParaRPr lang="ru-RU" sz="28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23082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Группа 6"/>
          <p:cNvGrpSpPr/>
          <p:nvPr/>
        </p:nvGrpSpPr>
        <p:grpSpPr>
          <a:xfrm>
            <a:off x="2456594" y="36361"/>
            <a:ext cx="6647044" cy="890848"/>
            <a:chOff x="0" y="0"/>
            <a:chExt cx="8758238" cy="128293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0" y="0"/>
              <a:ext cx="8758238" cy="1282937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62628" y="62628"/>
              <a:ext cx="8632982" cy="115768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7160" tIns="137160" rIns="137160" bIns="137160" spcCol="1270" anchor="ctr"/>
            <a:lstStyle/>
            <a:p>
              <a:pPr algn="ctr" fontAlgn="auto">
                <a:spcAft>
                  <a:spcPct val="35000"/>
                </a:spcAft>
                <a:defRPr/>
              </a:pPr>
              <a:r>
                <a:rPr lang="uk-UA" sz="3600" cap="all" dirty="0">
                  <a:solidFill>
                    <a:srgbClr val="FFFFFF"/>
                  </a:solidFill>
                  <a:latin typeface="Times New Roman" pitchFamily="18" charset="0"/>
                  <a:ea typeface="DejaVu Sans"/>
                  <a:cs typeface="Times New Roman" pitchFamily="18" charset="0"/>
                </a:rPr>
                <a:t>ЗАКОНОДАВСТВО    УКРАЇНИ</a:t>
              </a:r>
              <a:endParaRPr lang="uk-UA" sz="3600" dirty="0">
                <a:latin typeface="Times New Roman" pitchFamily="18" charset="0"/>
                <a:cs typeface="Times New Roman" pitchFamily="18" charset="0"/>
              </a:endParaRPr>
            </a:p>
            <a:p>
              <a:pPr algn="ctr" defTabSz="11557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uk-UA" sz="26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3125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uk-UA" sz="2400" b="1" i="1" smtClean="0">
              <a:solidFill>
                <a:srgbClr val="800000"/>
              </a:solidFill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b="1" smtClean="0">
                <a:solidFill>
                  <a:srgbClr val="800000"/>
                </a:solidFill>
              </a:rPr>
              <a:t>Згідно ч. 2 ст. 284 Цивільного кодексу України та   ч. 1 ст. 38  Основ законодавства України про охорону здоров’я:</a:t>
            </a:r>
          </a:p>
          <a:p>
            <a:pPr>
              <a:lnSpc>
                <a:spcPct val="90000"/>
              </a:lnSpc>
            </a:pPr>
            <a:endParaRPr lang="ru-RU" sz="2400" smtClean="0">
              <a:solidFill>
                <a:srgbClr val="898989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400" smtClean="0"/>
              <a:t> Фізична особа, яка  досягла 14 років та звернулась за наданням її медичної допомоги, має право на вибір лікаря та вибір методів лікування відповідно до його рекомендацій</a:t>
            </a:r>
          </a:p>
          <a:p>
            <a:pPr>
              <a:lnSpc>
                <a:spcPct val="90000"/>
              </a:lnSpc>
            </a:pPr>
            <a:endParaRPr lang="ru-RU" sz="2400" smtClean="0"/>
          </a:p>
          <a:p>
            <a:pPr>
              <a:lnSpc>
                <a:spcPct val="90000"/>
              </a:lnSpc>
            </a:pPr>
            <a:r>
              <a:rPr lang="ru-RU" sz="2400" smtClean="0"/>
              <a:t>   </a:t>
            </a:r>
            <a:r>
              <a:rPr lang="ru-RU" sz="2400" i="1" smtClean="0"/>
              <a:t>«Основи законодавства України про охорону здоров’я»,  «Про охорону дитинства»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23082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1" name="Rectangle 3"/>
          <p:cNvSpPr>
            <a:spLocks noGrp="1"/>
          </p:cNvSpPr>
          <p:nvPr>
            <p:ph type="title"/>
          </p:nvPr>
        </p:nvSpPr>
        <p:spPr>
          <a:xfrm>
            <a:off x="1979613" y="0"/>
            <a:ext cx="7164387" cy="981075"/>
          </a:xfrm>
        </p:spPr>
        <p:txBody>
          <a:bodyPr/>
          <a:lstStyle/>
          <a:p>
            <a:r>
              <a:rPr lang="ru-RU" sz="2400" b="1" smtClean="0">
                <a:solidFill>
                  <a:srgbClr val="17375E"/>
                </a:solidFill>
                <a:latin typeface="Times New Roman" pitchFamily="18" charset="0"/>
              </a:rPr>
              <a:t>Закон України «Про протидію поширенню хвороб, зумовлених ВІЛ, та правовий і соціальний захист людей, які живуть з ВІЛ»</a:t>
            </a:r>
          </a:p>
        </p:txBody>
      </p:sp>
      <p:sp>
        <p:nvSpPr>
          <p:cNvPr id="135172" name="Rectangle 4"/>
          <p:cNvSpPr>
            <a:spLocks noGrp="1"/>
          </p:cNvSpPr>
          <p:nvPr>
            <p:ph type="body" idx="1"/>
          </p:nvPr>
        </p:nvSpPr>
        <p:spPr>
          <a:xfrm>
            <a:off x="0" y="1052513"/>
            <a:ext cx="9144000" cy="5805487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1800" b="1" smtClean="0">
                <a:solidFill>
                  <a:srgbClr val="C00000"/>
                </a:solidFill>
                <a:latin typeface="Times New Roman" pitchFamily="18" charset="0"/>
              </a:rPr>
              <a:t>Стаття 6. </a:t>
            </a:r>
            <a:r>
              <a:rPr lang="uk-UA" sz="1800" smtClean="0">
                <a:solidFill>
                  <a:srgbClr val="404040"/>
                </a:solidFill>
                <a:latin typeface="Times New Roman" pitchFamily="18" charset="0"/>
              </a:rPr>
              <a:t>Право особи на тестування з метою виявлення ВІЛ, умови та порядок його проведення</a:t>
            </a:r>
            <a:endParaRPr lang="uk-UA" sz="1800" smtClean="0">
              <a:solidFill>
                <a:srgbClr val="898989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uk-UA" sz="1800" b="1" smtClean="0">
                <a:solidFill>
                  <a:srgbClr val="C00000"/>
                </a:solidFill>
                <a:latin typeface="Times New Roman" pitchFamily="18" charset="0"/>
              </a:rPr>
              <a:t>п.2. </a:t>
            </a:r>
            <a:r>
              <a:rPr lang="uk-UA" sz="1800" smtClean="0">
                <a:solidFill>
                  <a:srgbClr val="000000"/>
                </a:solidFill>
                <a:latin typeface="Times New Roman" pitchFamily="18" charset="0"/>
              </a:rPr>
              <a:t>Тестування осіб віком від 14 років і старше проводиться добровільно, за наявності усвідомленої інформованої згоди особи, отриманої після надання їй попередньої консультації щодо особливостей тестування, його результатів і можливих наслідків, з дотриманням умов щодо конфіденційності персональних даних, у тому числі даних про стан здоров'я особи.</a:t>
            </a:r>
          </a:p>
          <a:p>
            <a:pPr>
              <a:lnSpc>
                <a:spcPct val="80000"/>
              </a:lnSpc>
            </a:pPr>
            <a:r>
              <a:rPr lang="uk-UA" sz="1800" b="1" smtClean="0">
                <a:solidFill>
                  <a:srgbClr val="C00000"/>
                </a:solidFill>
                <a:latin typeface="Times New Roman" pitchFamily="18" charset="0"/>
              </a:rPr>
              <a:t>п.3.1 </a:t>
            </a:r>
            <a:r>
              <a:rPr lang="uk-UA" sz="1800" smtClean="0">
                <a:solidFill>
                  <a:srgbClr val="000000"/>
                </a:solidFill>
                <a:latin typeface="Times New Roman" pitchFamily="18" charset="0"/>
              </a:rPr>
              <a:t>Тестування дітей віком до 14 років та осіб, визнаних у встановленому законом порядку недієздатними, </a:t>
            </a:r>
            <a:r>
              <a:rPr lang="uk-UA" sz="1800" b="1" smtClean="0">
                <a:solidFill>
                  <a:srgbClr val="000000"/>
                </a:solidFill>
                <a:latin typeface="Times New Roman" pitchFamily="18" charset="0"/>
              </a:rPr>
              <a:t>проводиться на прохання їх батьків або законних представників</a:t>
            </a:r>
            <a:r>
              <a:rPr lang="uk-UA" sz="1800" smtClean="0">
                <a:solidFill>
                  <a:srgbClr val="000000"/>
                </a:solidFill>
                <a:latin typeface="Times New Roman" pitchFamily="18" charset="0"/>
              </a:rPr>
              <a:t> та за наявності усвідомленої інформованої згоди. Батьки та законні представники зазначених осіб мають право бути присутніми    під час проведення такого тестування, ознайомлені з його результатами та зобов'язані забезпечити збереження умов конфіденційності даних про ВІЛ-статус осіб, інтереси яких вони представляють.</a:t>
            </a:r>
          </a:p>
          <a:p>
            <a:pPr algn="just">
              <a:buFont typeface="Wingdings" pitchFamily="2" charset="2"/>
              <a:buChar char=""/>
            </a:pPr>
            <a:r>
              <a:rPr lang="uk-UA" sz="1800" b="1" smtClean="0">
                <a:solidFill>
                  <a:srgbClr val="C00000"/>
                </a:solidFill>
                <a:latin typeface="Times New Roman" pitchFamily="18" charset="0"/>
              </a:rPr>
              <a:t>п.3. </a:t>
            </a:r>
            <a:r>
              <a:rPr lang="uk-UA" sz="1800" b="1" smtClean="0">
                <a:solidFill>
                  <a:srgbClr val="000000"/>
                </a:solidFill>
                <a:latin typeface="Times New Roman" pitchFamily="18" charset="0"/>
              </a:rPr>
              <a:t>Тестування дітей віком до 14 років</a:t>
            </a:r>
            <a:r>
              <a:rPr lang="uk-UA" sz="1800" smtClean="0">
                <a:solidFill>
                  <a:srgbClr val="000000"/>
                </a:solidFill>
                <a:latin typeface="Times New Roman" pitchFamily="18" charset="0"/>
              </a:rPr>
              <a:t>, які позбавлені батьківського піклування та перебувають під опікою у дитячих чи навчальних закладах з повним державним утриманням, проводиться в разі усвідомлення ними наслідків і переваг такого огляду на прохання їх законних представників та за умови наявності усвідомленої інформованої згоди таких осіб лише з метою призначення дітям лікування, догляду та підтримки у зв'язку з ВІЛ-інфекцією. Законні представники таких малолітніх осіб мають право бути ознайомлені з результатами зазначеного тестування та зобов'язані забезпечити збереження конфіденційності даних про ВІЛ-статус осіб,   інтереси яких вони представляють.</a:t>
            </a:r>
            <a:endParaRPr lang="uk-UA" sz="1800" smtClean="0">
              <a:solidFill>
                <a:srgbClr val="89898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23082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19" name="Rectangle 3"/>
          <p:cNvSpPr>
            <a:spLocks noGrp="1"/>
          </p:cNvSpPr>
          <p:nvPr>
            <p:ph type="title"/>
          </p:nvPr>
        </p:nvSpPr>
        <p:spPr>
          <a:xfrm>
            <a:off x="0" y="692150"/>
            <a:ext cx="9144000" cy="6165850"/>
          </a:xfrm>
        </p:spPr>
        <p:txBody>
          <a:bodyPr/>
          <a:lstStyle/>
          <a:p>
            <a:r>
              <a:rPr lang="ru-RU" sz="2800" smtClean="0">
                <a:solidFill>
                  <a:srgbClr val="17375E"/>
                </a:solidFill>
                <a:latin typeface="Times New Roman" pitchFamily="18" charset="0"/>
              </a:rPr>
              <a:t>НАКАЗ МОЗ УКРАЇНИ від 02.06.2009 р.  № 382 «Тимчасові стандарти надання медичної допомоги підліткам та молоді в центрах/відділеннях/кабінетах надання медиичної допомоги підліткам та молоді»</a:t>
            </a:r>
            <a:br>
              <a:rPr lang="ru-RU" sz="2800" smtClean="0">
                <a:solidFill>
                  <a:srgbClr val="17375E"/>
                </a:solidFill>
                <a:latin typeface="Times New Roman" pitchFamily="18" charset="0"/>
              </a:rPr>
            </a:br>
            <a:r>
              <a:rPr lang="ru-RU" sz="2800" smtClean="0">
                <a:solidFill>
                  <a:srgbClr val="17375E"/>
                </a:solidFill>
                <a:latin typeface="Times New Roman" pitchFamily="18" charset="0"/>
              </a:rPr>
              <a:t>НАКАЗ МОЗ УКРАЇНИ від 02.06.2009 р. </a:t>
            </a:r>
            <a:r>
              <a:rPr lang="en-US" sz="2800" smtClean="0">
                <a:solidFill>
                  <a:srgbClr val="17375E"/>
                </a:solidFill>
                <a:latin typeface="Times New Roman" pitchFamily="18" charset="0"/>
              </a:rPr>
              <a:t>N 383 </a:t>
            </a:r>
            <a:r>
              <a:rPr lang="en-US" sz="2800" b="1" smtClean="0">
                <a:solidFill>
                  <a:srgbClr val="17375E"/>
                </a:solidFill>
                <a:latin typeface="Times New Roman" pitchFamily="18" charset="0"/>
              </a:rPr>
              <a:t>«</a:t>
            </a:r>
            <a:r>
              <a:rPr lang="ru-RU" sz="2800" smtClean="0">
                <a:solidFill>
                  <a:srgbClr val="17375E"/>
                </a:solidFill>
                <a:latin typeface="Times New Roman" pitchFamily="18" charset="0"/>
              </a:rPr>
              <a:t>Про удосконалення організації надання медичної допомоги підліткам та молоді»</a:t>
            </a:r>
            <a:br>
              <a:rPr lang="ru-RU" sz="2800" smtClean="0">
                <a:solidFill>
                  <a:srgbClr val="17375E"/>
                </a:solidFill>
                <a:latin typeface="Times New Roman" pitchFamily="18" charset="0"/>
              </a:rPr>
            </a:br>
            <a:r>
              <a:rPr lang="ru-RU" sz="2800" smtClean="0">
                <a:solidFill>
                  <a:srgbClr val="17375E"/>
                </a:solidFill>
                <a:latin typeface="Times New Roman" pitchFamily="18" charset="0"/>
              </a:rPr>
              <a:t>СПІЛЬНИЙ НАКАЗ Міністерства України у справах молоді та спорту і Мін. охорони здоров'я України (від 30.03.05 №1\135)</a:t>
            </a:r>
            <a:br>
              <a:rPr lang="ru-RU" sz="2800" smtClean="0">
                <a:solidFill>
                  <a:srgbClr val="17375E"/>
                </a:solidFill>
                <a:latin typeface="Times New Roman" pitchFamily="18" charset="0"/>
              </a:rPr>
            </a:br>
            <a:r>
              <a:rPr lang="ru-RU" sz="2800" smtClean="0">
                <a:solidFill>
                  <a:srgbClr val="17375E"/>
                </a:solidFill>
                <a:latin typeface="Times New Roman" pitchFamily="18" charset="0"/>
              </a:rPr>
              <a:t>СПІЛЬНИЙ НАКАЗ Міністерства  України у справах сім'ї, молоді та спорту та Мін. охорони здоров'я України (від 17.04.06 № 1209/228)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23082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69" name="Rectangle 5"/>
          <p:cNvSpPr>
            <a:spLocks noGrp="1"/>
          </p:cNvSpPr>
          <p:nvPr>
            <p:ph type="body" idx="1"/>
          </p:nvPr>
        </p:nvSpPr>
        <p:spPr>
          <a:xfrm>
            <a:off x="1116013" y="1125538"/>
            <a:ext cx="7343775" cy="5399087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2000" smtClean="0"/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b="1" smtClean="0"/>
              <a:t>МІНІСТЕРСТВО ОХОРОНИ ЗДОРОВ'Я УКРАЇНИ</a:t>
            </a:r>
            <a:endParaRPr lang="ru-RU" sz="2000" smtClean="0"/>
          </a:p>
          <a:p>
            <a:pPr>
              <a:lnSpc>
                <a:spcPct val="80000"/>
              </a:lnSpc>
            </a:pPr>
            <a:endParaRPr lang="ru-RU" sz="2000" smtClean="0"/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b="1" smtClean="0"/>
              <a:t>НАКАЗ</a:t>
            </a:r>
            <a:endParaRPr lang="ru-RU" sz="2000" smtClean="0"/>
          </a:p>
          <a:p>
            <a:pPr>
              <a:lnSpc>
                <a:spcPct val="80000"/>
              </a:lnSpc>
            </a:pPr>
            <a:endParaRPr lang="ru-RU" sz="200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u="sng" smtClean="0"/>
              <a:t>19.08.2005</a:t>
            </a:r>
            <a:r>
              <a:rPr lang="ru-RU" sz="2000" smtClean="0"/>
              <a:t>                         Київ                    № </a:t>
            </a:r>
            <a:r>
              <a:rPr lang="ru-RU" sz="2000" u="sng" smtClean="0"/>
              <a:t>415</a:t>
            </a:r>
          </a:p>
          <a:p>
            <a:pPr>
              <a:lnSpc>
                <a:spcPct val="80000"/>
              </a:lnSpc>
            </a:pPr>
            <a:endParaRPr lang="ru-RU" sz="2000" u="sng" smtClean="0"/>
          </a:p>
          <a:p>
            <a:pPr algn="r">
              <a:lnSpc>
                <a:spcPct val="80000"/>
              </a:lnSpc>
              <a:buFont typeface="Arial" charset="0"/>
              <a:buNone/>
            </a:pPr>
            <a:r>
              <a:rPr lang="ru-RU" sz="2000" smtClean="0"/>
              <a:t>                                                   Зареєстровано в Міністерстві</a:t>
            </a:r>
          </a:p>
          <a:p>
            <a:pPr algn="r">
              <a:lnSpc>
                <a:spcPct val="80000"/>
              </a:lnSpc>
              <a:buFont typeface="Arial" charset="0"/>
              <a:buNone/>
            </a:pPr>
            <a:r>
              <a:rPr lang="ru-RU" sz="2000" smtClean="0"/>
              <a:t>                                                        юстиції України </a:t>
            </a:r>
          </a:p>
          <a:p>
            <a:pPr algn="r">
              <a:lnSpc>
                <a:spcPct val="80000"/>
              </a:lnSpc>
              <a:buFont typeface="Arial" charset="0"/>
              <a:buNone/>
            </a:pPr>
            <a:r>
              <a:rPr lang="ru-RU" sz="2000" smtClean="0"/>
              <a:t>                                                        22 листопада 2005 р. </a:t>
            </a:r>
          </a:p>
          <a:p>
            <a:pPr algn="r">
              <a:lnSpc>
                <a:spcPct val="80000"/>
              </a:lnSpc>
              <a:buFont typeface="Arial" charset="0"/>
              <a:buNone/>
            </a:pPr>
            <a:r>
              <a:rPr lang="ru-RU" sz="2000" smtClean="0"/>
              <a:t>                                                         за N 1404/11684</a:t>
            </a:r>
          </a:p>
          <a:p>
            <a:pPr>
              <a:lnSpc>
                <a:spcPct val="80000"/>
              </a:lnSpc>
            </a:pPr>
            <a:endParaRPr lang="ru-RU" sz="200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b="1" smtClean="0"/>
              <a:t>Про удосконалення добровільного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b="1" smtClean="0"/>
              <a:t>консультування і тестування на ВІЛ-інфекцію</a:t>
            </a:r>
          </a:p>
          <a:p>
            <a:pPr>
              <a:lnSpc>
                <a:spcPct val="80000"/>
              </a:lnSpc>
            </a:pPr>
            <a:endParaRPr lang="ru-RU" sz="2000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23082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5" name="Rectangle 3"/>
          <p:cNvSpPr>
            <a:spLocks noGrp="1"/>
          </p:cNvSpPr>
          <p:nvPr>
            <p:ph type="title"/>
          </p:nvPr>
        </p:nvSpPr>
        <p:spPr>
          <a:xfrm>
            <a:off x="2411413" y="404813"/>
            <a:ext cx="6732587" cy="561975"/>
          </a:xfrm>
        </p:spPr>
        <p:txBody>
          <a:bodyPr/>
          <a:lstStyle/>
          <a:p>
            <a:r>
              <a:rPr lang="ru-RU" sz="2600" smtClean="0">
                <a:solidFill>
                  <a:srgbClr val="0000CC"/>
                </a:solidFill>
                <a:latin typeface="Times New Roman" pitchFamily="18" charset="0"/>
              </a:rPr>
              <a:t>Наказ МОЗ України від 27 серпня 2010 року  </a:t>
            </a:r>
            <a:r>
              <a:rPr lang="ru-RU" sz="2600" smtClean="0">
                <a:latin typeface="Times New Roman" pitchFamily="18" charset="0"/>
              </a:rPr>
              <a:t/>
            </a:r>
            <a:br>
              <a:rPr lang="ru-RU" sz="2600" smtClean="0">
                <a:latin typeface="Times New Roman" pitchFamily="18" charset="0"/>
              </a:rPr>
            </a:br>
            <a:r>
              <a:rPr lang="ru-RU" sz="2600" smtClean="0">
                <a:solidFill>
                  <a:srgbClr val="0000CC"/>
                </a:solidFill>
                <a:latin typeface="Times New Roman" pitchFamily="18" charset="0"/>
              </a:rPr>
              <a:t>«Про диспансеризацію населення»</a:t>
            </a:r>
            <a:r>
              <a:rPr lang="ru-RU" sz="2600" smtClean="0">
                <a:latin typeface="Times New Roman" pitchFamily="18" charset="0"/>
              </a:rPr>
              <a:t/>
            </a:r>
            <a:br>
              <a:rPr lang="ru-RU" sz="2600" smtClean="0">
                <a:latin typeface="Times New Roman" pitchFamily="18" charset="0"/>
              </a:rPr>
            </a:br>
            <a:endParaRPr lang="ru-RU" sz="2600" smtClean="0">
              <a:latin typeface="Times New Roman" pitchFamily="18" charset="0"/>
            </a:endParaRPr>
          </a:p>
        </p:txBody>
      </p:sp>
      <p:sp>
        <p:nvSpPr>
          <p:cNvPr id="141316" name="Rectangle 4"/>
          <p:cNvSpPr>
            <a:spLocks noGrp="1"/>
          </p:cNvSpPr>
          <p:nvPr>
            <p:ph type="body" idx="1"/>
          </p:nvPr>
        </p:nvSpPr>
        <p:spPr>
          <a:xfrm>
            <a:off x="323850" y="1557338"/>
            <a:ext cx="8291513" cy="4497387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smtClean="0">
                <a:solidFill>
                  <a:srgbClr val="000033"/>
                </a:solidFill>
              </a:rPr>
              <a:t>Порядок диспансеризації населення </a:t>
            </a:r>
            <a:endParaRPr lang="ru-RU" smtClean="0"/>
          </a:p>
          <a:p>
            <a:endParaRPr lang="ru-RU" smtClean="0"/>
          </a:p>
          <a:p>
            <a:r>
              <a:rPr lang="ru-RU" b="1" smtClean="0">
                <a:solidFill>
                  <a:srgbClr val="C00000"/>
                </a:solidFill>
              </a:rPr>
              <a:t>п.3.2. </a:t>
            </a:r>
            <a:r>
              <a:rPr lang="ru-RU" smtClean="0">
                <a:solidFill>
                  <a:srgbClr val="000000"/>
                </a:solidFill>
              </a:rPr>
              <a:t>При щорічних оглядах проводиться:</a:t>
            </a:r>
            <a:endParaRPr lang="ru-RU" smtClean="0"/>
          </a:p>
          <a:p>
            <a:r>
              <a:rPr lang="ru-RU" smtClean="0">
                <a:solidFill>
                  <a:srgbClr val="000000"/>
                </a:solidFill>
              </a:rPr>
              <a:t>- у дівчат з 15 років (</a:t>
            </a:r>
            <a:r>
              <a:rPr lang="ru-RU" b="1" i="1" smtClean="0">
                <a:solidFill>
                  <a:srgbClr val="000000"/>
                </a:solidFill>
              </a:rPr>
              <a:t>за їх поінформованою згодою</a:t>
            </a:r>
            <a:r>
              <a:rPr lang="ru-RU" smtClean="0">
                <a:solidFill>
                  <a:srgbClr val="000000"/>
                </a:solidFill>
              </a:rPr>
              <a:t>) – пальцьове ректальне або бімануальне обстеження.....</a:t>
            </a:r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23082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64" name="Rectangle 4"/>
          <p:cNvSpPr>
            <a:spLocks noGrp="1"/>
          </p:cNvSpPr>
          <p:nvPr>
            <p:ph type="body" idx="1"/>
          </p:nvPr>
        </p:nvSpPr>
        <p:spPr>
          <a:xfrm>
            <a:off x="0" y="765175"/>
            <a:ext cx="9144000" cy="6092825"/>
          </a:xfrm>
        </p:spPr>
        <p:txBody>
          <a:bodyPr/>
          <a:lstStyle/>
          <a:p>
            <a:pPr marL="0" indent="274638" algn="r">
              <a:lnSpc>
                <a:spcPct val="80000"/>
              </a:lnSpc>
              <a:buFont typeface="Arial" charset="0"/>
              <a:buNone/>
            </a:pPr>
            <a:r>
              <a:rPr lang="uk-UA" sz="2800" smtClean="0"/>
              <a:t> </a:t>
            </a:r>
            <a:r>
              <a:rPr lang="uk-UA" sz="2800" smtClean="0">
                <a:solidFill>
                  <a:srgbClr val="0000CC"/>
                </a:solidFill>
              </a:rPr>
              <a:t>Наказ МОЗ України </a:t>
            </a:r>
          </a:p>
          <a:p>
            <a:pPr marL="0" indent="274638" algn="r">
              <a:lnSpc>
                <a:spcPct val="80000"/>
              </a:lnSpc>
              <a:buFont typeface="Arial" charset="0"/>
              <a:buNone/>
            </a:pPr>
            <a:r>
              <a:rPr lang="uk-UA" sz="2800" smtClean="0">
                <a:solidFill>
                  <a:srgbClr val="0000CC"/>
                </a:solidFill>
              </a:rPr>
              <a:t>                                           № 1141 від 21.12.2010 р. </a:t>
            </a:r>
            <a:endParaRPr lang="uk-UA" sz="2800" smtClean="0"/>
          </a:p>
          <a:p>
            <a:pPr marL="0" indent="274638">
              <a:lnSpc>
                <a:spcPct val="80000"/>
              </a:lnSpc>
              <a:buFont typeface="Arial" charset="0"/>
              <a:buNone/>
            </a:pPr>
            <a:r>
              <a:rPr lang="uk-UA" sz="2800" smtClean="0">
                <a:solidFill>
                  <a:srgbClr val="000000"/>
                </a:solidFill>
              </a:rPr>
              <a:t>   </a:t>
            </a:r>
            <a:endParaRPr lang="uk-UA" sz="2800" smtClean="0"/>
          </a:p>
          <a:p>
            <a:pPr marL="0" indent="274638">
              <a:lnSpc>
                <a:spcPct val="80000"/>
              </a:lnSpc>
              <a:buFont typeface="Arial" charset="0"/>
              <a:buNone/>
            </a:pPr>
            <a:r>
              <a:rPr lang="uk-UA" sz="2800" smtClean="0">
                <a:solidFill>
                  <a:srgbClr val="000000"/>
                </a:solidFill>
              </a:rPr>
              <a:t>«Про затвердження Порядку проведення тестування на ВІЛ-інфекцію та забезпечення якості досліджень, форм первинної облікової документації щодо тестування на ВІЛ-інфекцію, інструкцій щодо їх заповнення</a:t>
            </a:r>
            <a:r>
              <a:rPr lang="uk-UA" sz="2800" smtClean="0">
                <a:solidFill>
                  <a:srgbClr val="984807"/>
                </a:solidFill>
              </a:rPr>
              <a:t>»    </a:t>
            </a:r>
            <a:r>
              <a:rPr lang="uk-UA" sz="2800" b="1" u="sng" smtClean="0">
                <a:solidFill>
                  <a:srgbClr val="9F2301"/>
                </a:solidFill>
              </a:rPr>
              <a:t>Не чинний </a:t>
            </a:r>
          </a:p>
          <a:p>
            <a:pPr marL="0" indent="274638">
              <a:lnSpc>
                <a:spcPct val="80000"/>
              </a:lnSpc>
              <a:buFont typeface="Arial" charset="0"/>
              <a:buNone/>
            </a:pPr>
            <a:endParaRPr lang="uk-UA" sz="2800" smtClean="0">
              <a:solidFill>
                <a:srgbClr val="0000CC"/>
              </a:solidFill>
            </a:endParaRPr>
          </a:p>
          <a:p>
            <a:pPr marL="0" indent="274638" algn="ctr">
              <a:lnSpc>
                <a:spcPct val="80000"/>
              </a:lnSpc>
              <a:buFont typeface="Arial" charset="0"/>
              <a:buNone/>
            </a:pPr>
            <a:r>
              <a:rPr lang="uk-UA" sz="2800" smtClean="0">
                <a:solidFill>
                  <a:srgbClr val="0000CC"/>
                </a:solidFill>
              </a:rPr>
              <a:t> </a:t>
            </a:r>
            <a:r>
              <a:rPr lang="uk-UA" sz="2800" b="1" smtClean="0"/>
              <a:t>Наказ МОЗ України № 794 від 05.04.2019 р. </a:t>
            </a:r>
          </a:p>
          <a:p>
            <a:pPr marL="0" indent="274638" algn="ctr">
              <a:lnSpc>
                <a:spcPct val="80000"/>
              </a:lnSpc>
              <a:buFont typeface="Arial" charset="0"/>
              <a:buNone/>
            </a:pPr>
            <a:r>
              <a:rPr lang="ru-RU" sz="2800" i="1" smtClean="0"/>
              <a:t> зареєстровано в Міністерстві юстиції України</a:t>
            </a:r>
            <a:br>
              <a:rPr lang="ru-RU" sz="2800" i="1" smtClean="0"/>
            </a:br>
            <a:r>
              <a:rPr lang="ru-RU" sz="2800" i="1" smtClean="0"/>
              <a:t> 01 липня 2019 р. за N 698/33669</a:t>
            </a:r>
          </a:p>
          <a:p>
            <a:pPr marL="0" indent="274638">
              <a:lnSpc>
                <a:spcPct val="80000"/>
              </a:lnSpc>
              <a:buFont typeface="Arial" charset="0"/>
              <a:buNone/>
            </a:pPr>
            <a:endParaRPr lang="ru-RU" sz="2800" smtClean="0"/>
          </a:p>
          <a:p>
            <a:pPr marL="0" indent="274638">
              <a:lnSpc>
                <a:spcPct val="80000"/>
              </a:lnSpc>
              <a:buFont typeface="Arial" charset="0"/>
              <a:buNone/>
            </a:pPr>
            <a:r>
              <a:rPr lang="ru-RU" sz="2800" smtClean="0"/>
              <a:t>«Про удосконалення системи управління якістю лабораторних досліджень у сфері протидії ВІЛ-інфекції/СНІДу»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23082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1" name="Rectangle 3"/>
          <p:cNvSpPr>
            <a:spLocks noGrp="1"/>
          </p:cNvSpPr>
          <p:nvPr>
            <p:ph type="title"/>
          </p:nvPr>
        </p:nvSpPr>
        <p:spPr>
          <a:xfrm>
            <a:off x="2195513" y="0"/>
            <a:ext cx="6948487" cy="720725"/>
          </a:xfrm>
        </p:spPr>
        <p:txBody>
          <a:bodyPr/>
          <a:lstStyle/>
          <a:p>
            <a:r>
              <a:rPr lang="ru-RU" sz="2600" smtClean="0">
                <a:latin typeface="Times New Roman" pitchFamily="18" charset="0"/>
              </a:rPr>
              <a:t>  </a:t>
            </a:r>
            <a:r>
              <a:rPr lang="ru-RU" sz="2600" b="1" smtClean="0">
                <a:solidFill>
                  <a:srgbClr val="0000CC"/>
                </a:solidFill>
                <a:latin typeface="Times New Roman" pitchFamily="18" charset="0"/>
              </a:rPr>
              <a:t>Наказ МОЗ України № 794  від 05.04.2019 р.</a:t>
            </a:r>
          </a:p>
        </p:txBody>
      </p:sp>
      <p:sp>
        <p:nvSpPr>
          <p:cNvPr id="145412" name="Rectangle 4"/>
          <p:cNvSpPr>
            <a:spLocks noGrp="1"/>
          </p:cNvSpPr>
          <p:nvPr>
            <p:ph type="body" idx="1"/>
          </p:nvPr>
        </p:nvSpPr>
        <p:spPr>
          <a:xfrm>
            <a:off x="0" y="765175"/>
            <a:ext cx="9144000" cy="6092825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b="1" smtClean="0"/>
              <a:t>4. </a:t>
            </a:r>
            <a:r>
              <a:rPr lang="ru-RU" smtClean="0"/>
              <a:t>Обстеження на ВІЛ-інфекцію здійснюється шляхом виявлення та підтвердження наявності серологічних маркерів ВІЛ (антитіл до ВІЛ 1/2, антигену р24 ВІЛ-1) з метою виявлення ВІЛ-інфекції в осіб старше 18 місяців;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b="1" smtClean="0"/>
              <a:t>5. </a:t>
            </a:r>
            <a:r>
              <a:rPr lang="ru-RU" smtClean="0"/>
              <a:t>Вибір методів дослідження під час тестування на ВІЛ залежить від наявності лабораторного обладнання у ЗОЗ та кількості зразків, що досліджуються протягом робочого дня. Якщо навантаження становить до 40 досліджень на день, рекомендовано застосування ШТ, якщо понад 40 досліджень на день - застосування інструментальних методів дослідження.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23082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59" name="Rectangle 3"/>
          <p:cNvSpPr>
            <a:spLocks noChangeArrowheads="1"/>
          </p:cNvSpPr>
          <p:nvPr/>
        </p:nvSpPr>
        <p:spPr bwMode="auto">
          <a:xfrm>
            <a:off x="2411413" y="188913"/>
            <a:ext cx="6732587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500">
                <a:latin typeface="Times New Roman" pitchFamily="18" charset="0"/>
              </a:rPr>
              <a:t> </a:t>
            </a:r>
            <a:r>
              <a:rPr lang="ru-RU" sz="2500" b="1">
                <a:solidFill>
                  <a:srgbClr val="0000CC"/>
                </a:solidFill>
                <a:latin typeface="Times New Roman" pitchFamily="18" charset="0"/>
              </a:rPr>
              <a:t>Наказ МОЗ України № 794  від 05.04.2019 р. </a:t>
            </a:r>
          </a:p>
        </p:txBody>
      </p:sp>
      <p:sp>
        <p:nvSpPr>
          <p:cNvPr id="147461" name="Rectangle 5"/>
          <p:cNvSpPr>
            <a:spLocks noGrp="1"/>
          </p:cNvSpPr>
          <p:nvPr>
            <p:ph type="body" idx="1"/>
          </p:nvPr>
        </p:nvSpPr>
        <p:spPr>
          <a:xfrm>
            <a:off x="0" y="692150"/>
            <a:ext cx="9324975" cy="6165850"/>
          </a:xfrm>
        </p:spPr>
        <p:txBody>
          <a:bodyPr/>
          <a:lstStyle/>
          <a:p>
            <a:pPr marL="0" indent="352425"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000000"/>
                </a:solidFill>
                <a:latin typeface="Times New Roman" pitchFamily="18" charset="0"/>
              </a:rPr>
              <a:t>ІІ. </a:t>
            </a:r>
            <a:r>
              <a:rPr lang="ru-RU" sz="2000" smtClean="0">
                <a:latin typeface="Times New Roman" pitchFamily="18" charset="0"/>
              </a:rPr>
              <a:t>Скринінговий етап дослідження з виявлення серологічних маркерів ВІЛ</a:t>
            </a:r>
          </a:p>
          <a:p>
            <a:pPr marL="0" indent="352425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Times New Roman" pitchFamily="18" charset="0"/>
              </a:rPr>
              <a:t>Застосування  інструментальних  методів  досліджень передбачає:</a:t>
            </a:r>
          </a:p>
          <a:p>
            <a:pPr marL="0" indent="352425"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latin typeface="Times New Roman" pitchFamily="18" charset="0"/>
              </a:rPr>
              <a:t>13)  </a:t>
            </a:r>
            <a:r>
              <a:rPr lang="ru-RU" sz="2000" smtClean="0">
                <a:latin typeface="Times New Roman" pitchFamily="18" charset="0"/>
              </a:rPr>
              <a:t>особі, яка була обстежена на ВІЛ-інфекцію</a:t>
            </a:r>
            <a:r>
              <a:rPr lang="ru-RU" sz="2000" b="1" i="1" smtClean="0">
                <a:latin typeface="Times New Roman" pitchFamily="18" charset="0"/>
              </a:rPr>
              <a:t>, на її вимогу, </a:t>
            </a:r>
            <a:r>
              <a:rPr lang="ru-RU" sz="2000" smtClean="0">
                <a:latin typeface="Times New Roman" pitchFamily="18" charset="0"/>
              </a:rPr>
              <a:t>лікуючий лікар ЗОЗ або інший працівник, визначений відповідальним за його видачу в ЗОЗ, </a:t>
            </a:r>
            <a:r>
              <a:rPr lang="ru-RU" sz="2000" b="1" i="1" smtClean="0">
                <a:latin typeface="Times New Roman" pitchFamily="18" charset="0"/>
              </a:rPr>
              <a:t>видає результат </a:t>
            </a:r>
            <a:r>
              <a:rPr lang="ru-RU" sz="2000" smtClean="0">
                <a:latin typeface="Times New Roman" pitchFamily="18" charset="0"/>
              </a:rPr>
              <a:t>дослідження з виявлення серологічних маркерів ВІЛ (</a:t>
            </a:r>
            <a:r>
              <a:rPr lang="ru-RU" sz="2000" smtClean="0">
                <a:latin typeface="Times New Roman" pitchFamily="18" charset="0"/>
                <a:hlinkClick r:id="rId4"/>
              </a:rPr>
              <a:t>форма N 503-10/о</a:t>
            </a:r>
            <a:r>
              <a:rPr lang="ru-RU" sz="2000" smtClean="0">
                <a:latin typeface="Times New Roman" pitchFamily="18" charset="0"/>
              </a:rPr>
              <a:t>).</a:t>
            </a:r>
          </a:p>
          <a:p>
            <a:pPr marL="0" indent="352425"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latin typeface="Times New Roman" pitchFamily="18" charset="0"/>
              </a:rPr>
              <a:t>2. </a:t>
            </a:r>
            <a:r>
              <a:rPr lang="ru-RU" sz="2000" b="1" i="1" smtClean="0">
                <a:latin typeface="Times New Roman" pitchFamily="18" charset="0"/>
              </a:rPr>
              <a:t>Застосування ШТ</a:t>
            </a:r>
            <a:r>
              <a:rPr lang="ru-RU" sz="2000" smtClean="0">
                <a:latin typeface="Times New Roman" pitchFamily="18" charset="0"/>
              </a:rPr>
              <a:t> передбачає:</a:t>
            </a:r>
          </a:p>
          <a:p>
            <a:pPr marL="0" indent="352425">
              <a:lnSpc>
                <a:spcPct val="80000"/>
              </a:lnSpc>
              <a:buFont typeface="Arial" charset="0"/>
              <a:buAutoNum type="arabicParenR"/>
            </a:pPr>
            <a:r>
              <a:rPr lang="ru-RU" sz="2000" smtClean="0">
                <a:latin typeface="Times New Roman" pitchFamily="18" charset="0"/>
              </a:rPr>
              <a:t>для виявлення серологічних маркерів ВІЛ використовуються МВ для виявлення антитіл до ВІЛ 1/2 або для одночасного виявлення антитіл до ВІЛ ½ та антигену р24 ВІЛ-1 (</a:t>
            </a:r>
            <a:r>
              <a:rPr lang="ru-RU" sz="2000" b="1" i="1" smtClean="0">
                <a:latin typeface="Times New Roman" pitchFamily="18" charset="0"/>
              </a:rPr>
              <a:t>комбіновані МВ або ШТ</a:t>
            </a:r>
            <a:r>
              <a:rPr lang="ru-RU" sz="2000" smtClean="0">
                <a:latin typeface="Times New Roman" pitchFamily="18" charset="0"/>
              </a:rPr>
              <a:t>);</a:t>
            </a:r>
          </a:p>
          <a:p>
            <a:pPr marL="0" indent="352425">
              <a:lnSpc>
                <a:spcPct val="80000"/>
              </a:lnSpc>
              <a:buFont typeface="Arial" charset="0"/>
              <a:buAutoNum type="arabicParenR"/>
            </a:pPr>
            <a:r>
              <a:rPr lang="ru-RU" sz="2000" smtClean="0">
                <a:latin typeface="Times New Roman" pitchFamily="18" charset="0"/>
              </a:rPr>
              <a:t>обстеження осіб із використанням ШТ дозволяється здійснювати </a:t>
            </a:r>
            <a:r>
              <a:rPr lang="ru-RU" sz="2000" b="1" i="1" smtClean="0">
                <a:latin typeface="Times New Roman" pitchFamily="18" charset="0"/>
              </a:rPr>
              <a:t>як за місцем їх безпосереднього звернення, так і в умовах лабораторії;</a:t>
            </a:r>
          </a:p>
          <a:p>
            <a:pPr marL="0" indent="352425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solidFill>
                  <a:srgbClr val="2A2928"/>
                </a:solidFill>
                <a:latin typeface="Times New Roman" pitchFamily="18" charset="0"/>
              </a:rPr>
              <a:t>6)</a:t>
            </a:r>
            <a:r>
              <a:rPr lang="ru-RU" sz="2000" b="1" smtClean="0">
                <a:solidFill>
                  <a:srgbClr val="2A2928"/>
                </a:solidFill>
                <a:latin typeface="Times New Roman" pitchFamily="18" charset="0"/>
              </a:rPr>
              <a:t> </a:t>
            </a:r>
            <a:r>
              <a:rPr lang="ru-RU" sz="2000" smtClean="0">
                <a:solidFill>
                  <a:srgbClr val="2A2928"/>
                </a:solidFill>
                <a:latin typeface="Times New Roman" pitchFamily="18" charset="0"/>
              </a:rPr>
              <a:t>під час використання ШТ можуть бути отримані негативні, позитивні або недійсні результати. Якщо отримано </a:t>
            </a:r>
            <a:r>
              <a:rPr lang="ru-RU" sz="2000" b="1" i="1" smtClean="0">
                <a:solidFill>
                  <a:srgbClr val="2A2928"/>
                </a:solidFill>
                <a:latin typeface="Times New Roman" pitchFamily="18" charset="0"/>
              </a:rPr>
              <a:t>недійсні результати</a:t>
            </a:r>
            <a:r>
              <a:rPr lang="ru-RU" sz="2000" smtClean="0">
                <a:solidFill>
                  <a:srgbClr val="2A2928"/>
                </a:solidFill>
                <a:latin typeface="Times New Roman" pitchFamily="18" charset="0"/>
              </a:rPr>
              <a:t>, </a:t>
            </a:r>
            <a:r>
              <a:rPr lang="ru-RU" sz="2000" b="1" i="1" smtClean="0">
                <a:solidFill>
                  <a:srgbClr val="2A2928"/>
                </a:solidFill>
                <a:latin typeface="Times New Roman" pitchFamily="18" charset="0"/>
              </a:rPr>
              <a:t>дослідження повторюється з використанням ШТ того самого найменування;</a:t>
            </a:r>
            <a:endParaRPr lang="ru-RU" sz="2000" b="1" i="1" smtClean="0">
              <a:latin typeface="Times New Roman" pitchFamily="18" charset="0"/>
            </a:endParaRPr>
          </a:p>
          <a:p>
            <a:pPr marL="0" indent="352425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solidFill>
                  <a:srgbClr val="2A2928"/>
                </a:solidFill>
                <a:latin typeface="Times New Roman" pitchFamily="18" charset="0"/>
              </a:rPr>
              <a:t>7)</a:t>
            </a:r>
            <a:r>
              <a:rPr lang="ru-RU" sz="2000" b="1" smtClean="0">
                <a:solidFill>
                  <a:srgbClr val="2A2928"/>
                </a:solidFill>
                <a:latin typeface="Times New Roman" pitchFamily="18" charset="0"/>
              </a:rPr>
              <a:t> </a:t>
            </a:r>
            <a:r>
              <a:rPr lang="ru-RU" sz="2000" smtClean="0">
                <a:solidFill>
                  <a:srgbClr val="2A2928"/>
                </a:solidFill>
                <a:latin typeface="Times New Roman" pitchFamily="18" charset="0"/>
              </a:rPr>
              <a:t>у разі отримання </a:t>
            </a:r>
            <a:r>
              <a:rPr lang="ru-RU" sz="2000" b="1" i="1" smtClean="0">
                <a:solidFill>
                  <a:srgbClr val="2A2928"/>
                </a:solidFill>
                <a:latin typeface="Times New Roman" pitchFamily="18" charset="0"/>
              </a:rPr>
              <a:t>негативного результату </a:t>
            </a:r>
            <a:r>
              <a:rPr lang="ru-RU" sz="2000" smtClean="0">
                <a:solidFill>
                  <a:srgbClr val="2A2928"/>
                </a:solidFill>
                <a:latin typeface="Times New Roman" pitchFamily="18" charset="0"/>
              </a:rPr>
              <a:t>дослідження надається </a:t>
            </a:r>
            <a:r>
              <a:rPr lang="ru-RU" sz="2000" b="1" i="1" smtClean="0">
                <a:solidFill>
                  <a:srgbClr val="2A2928"/>
                </a:solidFill>
                <a:latin typeface="Times New Roman" pitchFamily="18" charset="0"/>
              </a:rPr>
              <a:t>Довідка </a:t>
            </a:r>
            <a:r>
              <a:rPr lang="ru-RU" sz="2000" smtClean="0">
                <a:solidFill>
                  <a:srgbClr val="2A2928"/>
                </a:solidFill>
                <a:latin typeface="Times New Roman" pitchFamily="18" charset="0"/>
              </a:rPr>
              <a:t>про результат дослідження з виявлення серологічних маркерів ВІЛ (</a:t>
            </a:r>
            <a:r>
              <a:rPr lang="ru-RU" sz="2000" smtClean="0">
                <a:solidFill>
                  <a:srgbClr val="0000FF"/>
                </a:solidFill>
                <a:latin typeface="Times New Roman" pitchFamily="18" charset="0"/>
                <a:hlinkClick r:id="rId4"/>
              </a:rPr>
              <a:t>форма N 503-10/о)</a:t>
            </a:r>
            <a:r>
              <a:rPr lang="ru-RU" sz="2000" smtClean="0">
                <a:solidFill>
                  <a:srgbClr val="2A2928"/>
                </a:solidFill>
                <a:latin typeface="Times New Roman" pitchFamily="18" charset="0"/>
              </a:rPr>
              <a:t>;</a:t>
            </a:r>
          </a:p>
          <a:p>
            <a:pPr marL="0" indent="352425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solidFill>
                  <a:srgbClr val="2A2928"/>
                </a:solidFill>
                <a:latin typeface="Times New Roman" pitchFamily="18" charset="0"/>
              </a:rPr>
              <a:t>8)</a:t>
            </a:r>
            <a:r>
              <a:rPr lang="ru-RU" sz="2000" b="1" smtClean="0">
                <a:solidFill>
                  <a:srgbClr val="2A2928"/>
                </a:solidFill>
                <a:latin typeface="Times New Roman" pitchFamily="18" charset="0"/>
              </a:rPr>
              <a:t> </a:t>
            </a:r>
            <a:r>
              <a:rPr lang="ru-RU" sz="2000" smtClean="0">
                <a:solidFill>
                  <a:srgbClr val="2A2928"/>
                </a:solidFill>
                <a:latin typeface="Times New Roman" pitchFamily="18" charset="0"/>
              </a:rPr>
              <a:t>у разі отримання </a:t>
            </a:r>
            <a:r>
              <a:rPr lang="ru-RU" sz="2000" b="1" i="1" smtClean="0">
                <a:solidFill>
                  <a:srgbClr val="2A2928"/>
                </a:solidFill>
                <a:latin typeface="Times New Roman" pitchFamily="18" charset="0"/>
              </a:rPr>
              <a:t>позитивного результату </a:t>
            </a:r>
            <a:r>
              <a:rPr lang="ru-RU" sz="2000" smtClean="0">
                <a:solidFill>
                  <a:srgbClr val="2A2928"/>
                </a:solidFill>
                <a:latin typeface="Times New Roman" pitchFamily="18" charset="0"/>
              </a:rPr>
              <a:t>скринінгового дослідження здійснюються </a:t>
            </a:r>
            <a:r>
              <a:rPr lang="ru-RU" sz="2000" b="1" i="1" smtClean="0">
                <a:solidFill>
                  <a:srgbClr val="2A2928"/>
                </a:solidFill>
                <a:latin typeface="Times New Roman" pitchFamily="18" charset="0"/>
              </a:rPr>
              <a:t>підтверджувальні дослідження із застосуванням ШТ іншого виробника </a:t>
            </a:r>
            <a:r>
              <a:rPr lang="ru-RU" sz="2000" smtClean="0">
                <a:solidFill>
                  <a:srgbClr val="2A2928"/>
                </a:solidFill>
                <a:latin typeface="Times New Roman" pitchFamily="18" charset="0"/>
              </a:rPr>
              <a:t>на верифікаційному етапі для підтвердження наявності серологічних маркерів ВІЛ. </a:t>
            </a:r>
            <a:r>
              <a:rPr lang="ru-RU" sz="2000" b="1" i="1" smtClean="0">
                <a:solidFill>
                  <a:srgbClr val="2A2928"/>
                </a:solidFill>
                <a:latin typeface="Times New Roman" pitchFamily="18" charset="0"/>
              </a:rPr>
              <a:t>Якщо немає ШТ іншого виробника</a:t>
            </a:r>
            <a:r>
              <a:rPr lang="ru-RU" sz="2000" smtClean="0">
                <a:solidFill>
                  <a:srgbClr val="2A2928"/>
                </a:solidFill>
                <a:latin typeface="Times New Roman" pitchFamily="18" charset="0"/>
              </a:rPr>
              <a:t>, в особи здійснюють </a:t>
            </a:r>
            <a:r>
              <a:rPr lang="ru-RU" sz="2000" b="1" i="1" smtClean="0">
                <a:solidFill>
                  <a:srgbClr val="2A2928"/>
                </a:solidFill>
                <a:latin typeface="Times New Roman" pitchFamily="18" charset="0"/>
              </a:rPr>
              <a:t>забір венозної крові</a:t>
            </a:r>
            <a:r>
              <a:rPr lang="ru-RU" sz="2000" smtClean="0">
                <a:solidFill>
                  <a:srgbClr val="2A2928"/>
                </a:solidFill>
                <a:latin typeface="Times New Roman" pitchFamily="18" charset="0"/>
              </a:rPr>
              <a:t>, </a:t>
            </a:r>
            <a:endParaRPr lang="ru-RU" sz="2000" b="1" i="1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908050"/>
            <a:ext cx="9144000" cy="6092825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uk-UA" sz="22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2200" smtClean="0">
                <a:latin typeface="Times New Roman" pitchFamily="18" charset="0"/>
                <a:cs typeface="Times New Roman" pitchFamily="18" charset="0"/>
              </a:rPr>
              <a:t>  Розширена ініціатива ВООЗ та ЮНІСЕФ  «Лікарня, доброзичлива до дитини» в Україні і в світі. Досягнення та Виклики сучасності.</a:t>
            </a:r>
            <a:endParaRPr lang="ru-RU" sz="22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2200" smtClean="0">
                <a:latin typeface="Times New Roman" pitchFamily="18" charset="0"/>
                <a:cs typeface="Times New Roman" pitchFamily="18" charset="0"/>
              </a:rPr>
              <a:t> Родопомічні практики та їх вплив на грудне вигодовування.</a:t>
            </a:r>
            <a:endParaRPr lang="ru-RU" sz="22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2200" smtClean="0">
                <a:latin typeface="Times New Roman" pitchFamily="18" charset="0"/>
                <a:cs typeface="Times New Roman" pitchFamily="18" charset="0"/>
              </a:rPr>
              <a:t> Підтримка матерів, що годують грудьми. Основи ефективного консультування.</a:t>
            </a:r>
            <a:endParaRPr lang="ru-RU" sz="22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2200" smtClean="0">
                <a:latin typeface="Times New Roman" pitchFamily="18" charset="0"/>
                <a:cs typeface="Times New Roman" pitchFamily="18" charset="0"/>
              </a:rPr>
              <a:t> Грудне вигодовування та захворювання матері. Медикаменти та грудне вигодовування.</a:t>
            </a:r>
            <a:endParaRPr lang="ru-RU" sz="22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2200" smtClean="0">
                <a:latin typeface="Times New Roman" pitchFamily="18" charset="0"/>
                <a:cs typeface="Times New Roman" pitchFamily="18" charset="0"/>
              </a:rPr>
              <a:t> Вигодовування дітей старше 6-ти місяців. Терміни, правила введення прикорму.</a:t>
            </a:r>
            <a:endParaRPr lang="ru-RU" sz="22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2200" smtClean="0">
                <a:latin typeface="Times New Roman" pitchFamily="18" charset="0"/>
                <a:cs typeface="Times New Roman" pitchFamily="18" charset="0"/>
              </a:rPr>
              <a:t> Міжнародне зведення правил збуту замінників грудного молока, як засіб захисту та пропаганди грудного вигодовування. Аналіз незалежного анкетування матерів.</a:t>
            </a:r>
            <a:endParaRPr lang="ru-RU" sz="22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23082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411413" y="188913"/>
            <a:ext cx="6732587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200" b="1" i="1">
                <a:latin typeface="Times New Roman" pitchFamily="18" charset="0"/>
              </a:rPr>
              <a:t>ІІІ.</a:t>
            </a:r>
            <a:r>
              <a:rPr lang="uk-UA" sz="2200" b="1" i="1">
                <a:latin typeface="Times New Roman" pitchFamily="18" charset="0"/>
              </a:rPr>
              <a:t> Деякі аспекти успішного грудного вигодовування</a:t>
            </a:r>
            <a:endParaRPr lang="en-US" sz="2200" b="1" i="1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23082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08" name="Rectangle 4"/>
          <p:cNvSpPr>
            <a:spLocks noGrp="1"/>
          </p:cNvSpPr>
          <p:nvPr>
            <p:ph type="body" idx="1"/>
          </p:nvPr>
        </p:nvSpPr>
        <p:spPr>
          <a:xfrm>
            <a:off x="323850" y="836613"/>
            <a:ext cx="8229600" cy="4525962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2800" smtClean="0">
                <a:solidFill>
                  <a:srgbClr val="404040"/>
                </a:solidFill>
              </a:rPr>
              <a:t>●  </a:t>
            </a:r>
            <a:r>
              <a:rPr lang="uk-UA" sz="2800" smtClean="0">
                <a:solidFill>
                  <a:srgbClr val="10253F"/>
                </a:solidFill>
              </a:rPr>
              <a:t>Споживачі ін’єкційних наркотиків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2800" smtClean="0">
                <a:solidFill>
                  <a:srgbClr val="10253F"/>
                </a:solidFill>
              </a:rPr>
              <a:t>●  Особи, які надають сексуальні послуги за винагороду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2800" smtClean="0">
                <a:solidFill>
                  <a:srgbClr val="10253F"/>
                </a:solidFill>
              </a:rPr>
              <a:t>●  Чоловіки, які мають сексуальні стосунки з чоловіками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2800" smtClean="0">
                <a:solidFill>
                  <a:srgbClr val="10253F"/>
                </a:solidFill>
              </a:rPr>
              <a:t>● Статеві партнери споживачів ін’єкційних наркотиків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2800" smtClean="0">
                <a:solidFill>
                  <a:srgbClr val="10253F"/>
                </a:solidFill>
              </a:rPr>
              <a:t>● Клієнти осіб, які надають сексуальні послуги за винагороду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2800" smtClean="0">
                <a:solidFill>
                  <a:srgbClr val="10253F"/>
                </a:solidFill>
              </a:rPr>
              <a:t>● </a:t>
            </a:r>
            <a:r>
              <a:rPr lang="en-US" sz="2800" smtClean="0">
                <a:solidFill>
                  <a:srgbClr val="10253F"/>
                </a:solidFill>
              </a:rPr>
              <a:t>C</a:t>
            </a:r>
            <a:r>
              <a:rPr lang="uk-UA" sz="2800" smtClean="0">
                <a:solidFill>
                  <a:srgbClr val="10253F"/>
                </a:solidFill>
              </a:rPr>
              <a:t>татеві партнери чоловіків, які практикують секс з чоловіками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800" smtClean="0"/>
          </a:p>
        </p:txBody>
      </p:sp>
      <p:pic>
        <p:nvPicPr>
          <p:cNvPr id="149509" name="Rectangl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11525" y="4884738"/>
            <a:ext cx="5832475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23082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6" name="Rectangle 4"/>
          <p:cNvSpPr>
            <a:spLocks noGrp="1"/>
          </p:cNvSpPr>
          <p:nvPr>
            <p:ph type="body" idx="1"/>
          </p:nvPr>
        </p:nvSpPr>
        <p:spPr>
          <a:xfrm>
            <a:off x="250825" y="836613"/>
            <a:ext cx="8713788" cy="4897437"/>
          </a:xfrm>
        </p:spPr>
        <p:txBody>
          <a:bodyPr/>
          <a:lstStyle/>
          <a:p>
            <a:pPr marL="0" indent="274638">
              <a:lnSpc>
                <a:spcPct val="90000"/>
              </a:lnSpc>
              <a:buFont typeface="Arial" charset="0"/>
              <a:buNone/>
            </a:pPr>
            <a:r>
              <a:rPr lang="ru-RU" sz="2400" smtClean="0">
                <a:solidFill>
                  <a:srgbClr val="404040"/>
                </a:solidFill>
              </a:rPr>
              <a:t>2.    </a:t>
            </a:r>
            <a:r>
              <a:rPr lang="ru-RU" sz="2400" b="1" smtClean="0">
                <a:solidFill>
                  <a:srgbClr val="404040"/>
                </a:solidFill>
              </a:rPr>
              <a:t>За умови застосування однієї з форм поведінки,</a:t>
            </a:r>
            <a:r>
              <a:rPr lang="ru-RU" sz="2400" smtClean="0">
                <a:solidFill>
                  <a:srgbClr val="404040"/>
                </a:solidFill>
              </a:rPr>
              <a:t>наведених  у п.1 цих Критеріїв, до ГПР щодо інфікування ВІЛ можуть  бути віднесені особи, що перебувають у </a:t>
            </a:r>
            <a:r>
              <a:rPr lang="ru-RU" sz="2400" b="1" smtClean="0">
                <a:solidFill>
                  <a:srgbClr val="404040"/>
                </a:solidFill>
              </a:rPr>
              <a:t>складних життєвих  обставинах:</a:t>
            </a:r>
          </a:p>
          <a:p>
            <a:pPr marL="0" indent="274638">
              <a:lnSpc>
                <a:spcPct val="90000"/>
              </a:lnSpc>
            </a:pPr>
            <a:r>
              <a:rPr lang="ru-RU" sz="2400" smtClean="0">
                <a:solidFill>
                  <a:srgbClr val="404040"/>
                </a:solidFill>
              </a:rPr>
              <a:t>Особи, які утримуються в установах виконання покарань;</a:t>
            </a:r>
          </a:p>
          <a:p>
            <a:pPr marL="0" indent="274638">
              <a:lnSpc>
                <a:spcPct val="90000"/>
              </a:lnSpc>
            </a:pPr>
            <a:r>
              <a:rPr lang="ru-RU" sz="2400" smtClean="0">
                <a:solidFill>
                  <a:srgbClr val="404040"/>
                </a:solidFill>
              </a:rPr>
              <a:t>Бездомні;</a:t>
            </a:r>
          </a:p>
          <a:p>
            <a:pPr marL="0" indent="274638">
              <a:lnSpc>
                <a:spcPct val="90000"/>
              </a:lnSpc>
            </a:pPr>
            <a:r>
              <a:rPr lang="ru-RU" sz="2400" smtClean="0">
                <a:solidFill>
                  <a:srgbClr val="404040"/>
                </a:solidFill>
              </a:rPr>
              <a:t>Іммігранти;</a:t>
            </a:r>
          </a:p>
          <a:p>
            <a:pPr marL="0" indent="274638">
              <a:lnSpc>
                <a:spcPct val="90000"/>
              </a:lnSpc>
            </a:pPr>
            <a:r>
              <a:rPr lang="ru-RU" sz="2400" smtClean="0">
                <a:solidFill>
                  <a:srgbClr val="404040"/>
                </a:solidFill>
              </a:rPr>
              <a:t>Звільнені від відбування покарань у вигляді обмеження волі або позбавлені волі на певний строк;</a:t>
            </a:r>
            <a:endParaRPr lang="ru-RU" sz="2400" smtClean="0">
              <a:solidFill>
                <a:srgbClr val="898989"/>
              </a:solidFill>
            </a:endParaRPr>
          </a:p>
          <a:p>
            <a:pPr marL="0" indent="274638">
              <a:lnSpc>
                <a:spcPct val="90000"/>
              </a:lnSpc>
            </a:pPr>
            <a:r>
              <a:rPr lang="ru-RU" sz="2400" smtClean="0">
                <a:solidFill>
                  <a:srgbClr val="404040"/>
                </a:solidFill>
              </a:rPr>
              <a:t>Безпритульні та  бездоглядні діти, в т.ч. діти з сімей, які перебувають у складних життєвих обставинах, діти, які не отримують належного батьківського піклування;</a:t>
            </a:r>
            <a:endParaRPr lang="ru-RU" sz="2400" smtClean="0"/>
          </a:p>
        </p:txBody>
      </p:sp>
      <p:sp>
        <p:nvSpPr>
          <p:cNvPr id="151557" name="Прямоугольник 9"/>
          <p:cNvSpPr>
            <a:spLocks noChangeArrowheads="1"/>
          </p:cNvSpPr>
          <p:nvPr/>
        </p:nvSpPr>
        <p:spPr bwMode="auto">
          <a:xfrm>
            <a:off x="3563938" y="5876925"/>
            <a:ext cx="5368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latin typeface="Times New Roman" pitchFamily="18" charset="0"/>
                <a:ea typeface="DejaVu Sans"/>
                <a:cs typeface="Times New Roman" pitchFamily="18" charset="0"/>
              </a:rPr>
              <a:t>Наказ МОЗ України від 08.02.2013 р. №104</a:t>
            </a:r>
            <a:endParaRPr lang="ru-RU" sz="2000" i="1">
              <a:latin typeface="Calibri" pitchFamily="34" charset="0"/>
              <a:ea typeface="DejaVu Sans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23082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04" name="Rectangle 4"/>
          <p:cNvSpPr>
            <a:spLocks noGrp="1"/>
          </p:cNvSpPr>
          <p:nvPr>
            <p:ph type="body" idx="1"/>
          </p:nvPr>
        </p:nvSpPr>
        <p:spPr>
          <a:xfrm>
            <a:off x="323850" y="1052513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uk-UA" sz="2800" smtClean="0"/>
              <a:t> </a:t>
            </a:r>
            <a:r>
              <a:rPr lang="uk-UA" sz="2800" b="1" smtClean="0">
                <a:solidFill>
                  <a:srgbClr val="000000"/>
                </a:solidFill>
              </a:rPr>
              <a:t>Уніфікований клінічний протокол первинної, вторинної (спеціалізованої) та третинної (високоспеціалізованої) медичної допомоги дітям "ВІЛ-інфекція" 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uk-UA" sz="2800" smtClean="0">
                <a:solidFill>
                  <a:srgbClr val="000000"/>
                </a:solidFill>
              </a:rPr>
              <a:t>           (</a:t>
            </a:r>
            <a:r>
              <a:rPr lang="uk-UA" sz="2800" i="1" smtClean="0">
                <a:solidFill>
                  <a:srgbClr val="000000"/>
                </a:solidFill>
              </a:rPr>
              <a:t>затверджено наказом МОЗ України №92)</a:t>
            </a:r>
            <a:endParaRPr lang="uk-UA" sz="2800" i="1" smtClean="0">
              <a:solidFill>
                <a:srgbClr val="898989"/>
              </a:solidFill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uk-UA" sz="2800" smtClean="0">
              <a:solidFill>
                <a:srgbClr val="898989"/>
              </a:solidFill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uk-UA" sz="2800" u="sng" smtClean="0">
                <a:solidFill>
                  <a:srgbClr val="000000"/>
                </a:solidFill>
              </a:rPr>
              <a:t> </a:t>
            </a:r>
            <a:r>
              <a:rPr lang="uk-UA" sz="2800" b="1" u="sng" smtClean="0">
                <a:solidFill>
                  <a:srgbClr val="000000"/>
                </a:solidFill>
              </a:rPr>
              <a:t>п. 3.1.1.</a:t>
            </a:r>
            <a:r>
              <a:rPr lang="uk-UA" sz="2800" smtClean="0">
                <a:solidFill>
                  <a:srgbClr val="000000"/>
                </a:solidFill>
              </a:rPr>
              <a:t>  Діагностика ВІЛ-інфекції у дітей віком 18 місяців і  старше, незалежно від ВІЛ-статуса матері, та у дітей віком до 18 місяців, чиї матері ВІЛ-серонегативні</a:t>
            </a:r>
            <a:endParaRPr lang="ru-RU" sz="2800" smtClean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23082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1" name="Rectangle 3"/>
          <p:cNvSpPr>
            <a:spLocks noGrp="1"/>
          </p:cNvSpPr>
          <p:nvPr>
            <p:ph type="title"/>
          </p:nvPr>
        </p:nvSpPr>
        <p:spPr>
          <a:xfrm>
            <a:off x="2411413" y="188913"/>
            <a:ext cx="6732587" cy="954087"/>
          </a:xfrm>
        </p:spPr>
        <p:txBody>
          <a:bodyPr/>
          <a:lstStyle/>
          <a:p>
            <a:r>
              <a:rPr lang="uk-UA" sz="2400" b="1" smtClean="0">
                <a:solidFill>
                  <a:srgbClr val="0000CC"/>
                </a:solidFill>
                <a:latin typeface="Times New Roman" pitchFamily="18" charset="0"/>
              </a:rPr>
              <a:t>Наказ МОЗ України № 92 від 24.02.2015 р. «Про затвердження та впровадження медико-технологічних документів зі стандартизації  медичної допомоги ВІЛ-інфікованим дітям»</a:t>
            </a:r>
            <a:endParaRPr lang="ru-RU" sz="2400" smtClean="0">
              <a:latin typeface="Times New Roman" pitchFamily="18" charset="0"/>
            </a:endParaRPr>
          </a:p>
        </p:txBody>
      </p:sp>
      <p:sp>
        <p:nvSpPr>
          <p:cNvPr id="155652" name="Rectangle 4"/>
          <p:cNvSpPr>
            <a:spLocks noGrp="1"/>
          </p:cNvSpPr>
          <p:nvPr>
            <p:ph type="body" idx="1"/>
          </p:nvPr>
        </p:nvSpPr>
        <p:spPr>
          <a:xfrm>
            <a:off x="0" y="1412875"/>
            <a:ext cx="9324975" cy="5445125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uk-UA" sz="2200" b="1" smtClean="0">
                <a:solidFill>
                  <a:srgbClr val="254061"/>
                </a:solidFill>
                <a:latin typeface="Times New Roman" pitchFamily="18" charset="0"/>
              </a:rPr>
              <a:t>1) на прохання батьків дитини або самої  дитини віком від 14років і старше;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uk-UA" sz="2200" b="1" smtClean="0">
                <a:solidFill>
                  <a:srgbClr val="254061"/>
                </a:solidFill>
                <a:latin typeface="Times New Roman" pitchFamily="18" charset="0"/>
              </a:rPr>
              <a:t>2) </a:t>
            </a:r>
            <a:r>
              <a:rPr lang="uk-UA" sz="2200" b="1" u="sng" smtClean="0">
                <a:solidFill>
                  <a:srgbClr val="254061"/>
                </a:solidFill>
                <a:latin typeface="Times New Roman" pitchFamily="18" charset="0"/>
              </a:rPr>
              <a:t>за ініціативою медичного працівника у наступних випадках:</a:t>
            </a:r>
            <a:endParaRPr lang="uk-UA" sz="2200" b="1" smtClean="0">
              <a:solidFill>
                <a:srgbClr val="254061"/>
              </a:solidFill>
              <a:latin typeface="Times New Roman" pitchFamily="18" charset="0"/>
            </a:endParaRPr>
          </a:p>
          <a:p>
            <a:pPr marL="0" indent="0">
              <a:lnSpc>
                <a:spcPct val="80000"/>
              </a:lnSpc>
            </a:pPr>
            <a:r>
              <a:rPr lang="uk-UA" sz="2200" smtClean="0">
                <a:solidFill>
                  <a:srgbClr val="254061"/>
                </a:solidFill>
                <a:latin typeface="Times New Roman" pitchFamily="18" charset="0"/>
              </a:rPr>
              <a:t> Скринінгові дослідження (вагітність у дівчаток підліткового віку);</a:t>
            </a:r>
          </a:p>
          <a:p>
            <a:pPr marL="0" indent="0">
              <a:lnSpc>
                <a:spcPct val="80000"/>
              </a:lnSpc>
            </a:pPr>
            <a:r>
              <a:rPr lang="uk-UA" sz="2200" smtClean="0">
                <a:solidFill>
                  <a:srgbClr val="254061"/>
                </a:solidFill>
                <a:latin typeface="Times New Roman" pitchFamily="18" charset="0"/>
              </a:rPr>
              <a:t>  Клінічні /імунологічні показання – захворювання та стани, що виникають при імунодефіциті та/або схожі на прояви  ВІЛ - інфекції,  для лабораторного  виявлення таких  ознак.</a:t>
            </a:r>
            <a:endParaRPr lang="ru-RU" sz="2200" smtClean="0">
              <a:solidFill>
                <a:srgbClr val="254061"/>
              </a:solidFill>
              <a:latin typeface="Times New Roman" pitchFamily="18" charset="0"/>
            </a:endParaRPr>
          </a:p>
          <a:p>
            <a:pPr marL="0" indent="0">
              <a:lnSpc>
                <a:spcPct val="80000"/>
              </a:lnSpc>
            </a:pPr>
            <a:r>
              <a:rPr lang="ru-RU" sz="2200" smtClean="0">
                <a:solidFill>
                  <a:srgbClr val="254061"/>
                </a:solidFill>
                <a:latin typeface="Times New Roman" pitchFamily="18" charset="0"/>
              </a:rPr>
              <a:t>  При виявленні позитивного результату на ВІЛ спрямувати підлітка  до структурного підрозділу ЗОЗ, що надає спеціалізовану медичну допомогу ВІЛ-інфікованим дітям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uk-UA" sz="2200" smtClean="0">
                <a:solidFill>
                  <a:srgbClr val="000000"/>
                </a:solidFill>
                <a:latin typeface="Times New Roman" pitchFamily="18" charset="0"/>
              </a:rPr>
              <a:t>3) епідеміологічні показання — наявність ВІЛ-інфекції у близьких родичів, трансфузії крові та її продуктів в анамнезі, вживання наркотиків, ранні статеві стосунки, наруга над дитиною, тощо.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uk-UA" sz="2200" smtClean="0">
              <a:solidFill>
                <a:srgbClr val="898989"/>
              </a:solidFill>
              <a:latin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uk-UA" sz="2200" b="1" u="sng" smtClean="0">
                <a:solidFill>
                  <a:srgbClr val="000000"/>
                </a:solidFill>
                <a:latin typeface="Times New Roman" pitchFamily="18" charset="0"/>
              </a:rPr>
              <a:t>Тестування на ВІЛ</a:t>
            </a:r>
            <a:r>
              <a:rPr lang="uk-UA" sz="2200" smtClean="0">
                <a:solidFill>
                  <a:srgbClr val="000000"/>
                </a:solidFill>
                <a:latin typeface="Times New Roman" pitchFamily="18" charset="0"/>
              </a:rPr>
              <a:t> супроводжується дотестовим консультуванням з отриманням письмової інформованої згоди батьків (законних представників дитини) або </a:t>
            </a:r>
            <a:r>
              <a:rPr lang="uk-UA" sz="2200" b="1" smtClean="0">
                <a:solidFill>
                  <a:srgbClr val="000000"/>
                </a:solidFill>
                <a:latin typeface="Times New Roman" pitchFamily="18" charset="0"/>
              </a:rPr>
              <a:t>самої дитини 14 років і старше - на  проведення дослідження</a:t>
            </a:r>
            <a:endParaRPr lang="ru-RU" sz="2200" smtClean="0">
              <a:solidFill>
                <a:srgbClr val="25406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23082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699" name="Рисунок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188913"/>
            <a:ext cx="46513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179388" y="836613"/>
            <a:ext cx="8964612" cy="585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endParaRPr lang="ru-RU"/>
          </a:p>
          <a:p>
            <a:pPr marL="342900" indent="-342900" algn="ctr"/>
            <a:r>
              <a:rPr lang="ru-RU" b="1"/>
              <a:t>МІНІСТЕРСТВО ОХОРОНИ ЗДОРОВ'Я УКРАЇНИ</a:t>
            </a:r>
            <a:endParaRPr lang="ru-RU"/>
          </a:p>
          <a:p>
            <a:pPr marL="342900" indent="-342900"/>
            <a:endParaRPr lang="ru-RU"/>
          </a:p>
          <a:p>
            <a:pPr marL="342900" indent="-342900" algn="ctr"/>
            <a:r>
              <a:rPr lang="ru-RU"/>
              <a:t>НАКАЗ</a:t>
            </a:r>
          </a:p>
          <a:p>
            <a:pPr marL="342900" indent="-342900"/>
            <a:endParaRPr lang="ru-RU"/>
          </a:p>
          <a:p>
            <a:pPr marL="342900" indent="-342900" algn="ctr"/>
            <a:r>
              <a:rPr lang="ru-RU" b="1"/>
              <a:t>19.03.2018 </a:t>
            </a:r>
            <a:r>
              <a:rPr lang="ru-RU"/>
              <a:t>                         Київ                        	</a:t>
            </a:r>
            <a:r>
              <a:rPr lang="ru-RU" b="1"/>
              <a:t>№ 5</a:t>
            </a:r>
            <a:r>
              <a:rPr lang="uk-UA" b="1"/>
              <a:t>04</a:t>
            </a:r>
            <a:endParaRPr lang="ru-RU"/>
          </a:p>
          <a:p>
            <a:pPr marL="342900" indent="-342900"/>
            <a:endParaRPr lang="ru-RU"/>
          </a:p>
          <a:p>
            <a:pPr marL="342900" indent="-342900"/>
            <a:endParaRPr lang="ru-RU"/>
          </a:p>
          <a:p>
            <a:pPr marL="342900" indent="-342900"/>
            <a:r>
              <a:rPr lang="ru-RU" b="1"/>
              <a:t>Про затвердження Порядку </a:t>
            </a:r>
          </a:p>
          <a:p>
            <a:pPr marL="342900" indent="-342900"/>
            <a:r>
              <a:rPr lang="ru-RU" b="1"/>
              <a:t>надання первинної медичної допомоги</a:t>
            </a:r>
          </a:p>
          <a:p>
            <a:pPr marL="342900" indent="-342900"/>
            <a:endParaRPr lang="uk-UA"/>
          </a:p>
          <a:p>
            <a:pPr marL="342900" indent="-342900"/>
            <a:endParaRPr lang="uk-UA"/>
          </a:p>
          <a:p>
            <a:pPr marL="342900" indent="-342900"/>
            <a:r>
              <a:rPr lang="uk-UA"/>
              <a:t>Відповідно до статті 35 Основ законодавства України про охорону здоров'я, абзацу тридцятого підпункту 8, пункту 4 Положення про Міністерство охорони здоровя України, затвердженого постановою Кабінета Міністрів України від 25 березня 2015 року № 267</a:t>
            </a:r>
          </a:p>
          <a:p>
            <a:pPr marL="342900" indent="-342900"/>
            <a:endParaRPr lang="uk-UA" b="1"/>
          </a:p>
          <a:p>
            <a:pPr marL="342900" indent="-342900"/>
            <a:r>
              <a:rPr lang="uk-UA" b="1"/>
              <a:t>НАКАЗУЮ:</a:t>
            </a:r>
          </a:p>
          <a:p>
            <a:pPr marL="342900" indent="-342900"/>
            <a:endParaRPr lang="uk-UA" b="1"/>
          </a:p>
          <a:p>
            <a:pPr marL="800100" lvl="1" indent="-342900"/>
            <a:r>
              <a:rPr lang="uk-UA"/>
              <a:t>Затвердити  </a:t>
            </a:r>
            <a:r>
              <a:rPr lang="ru-RU"/>
              <a:t>Порядок надання первинної медичної допомоги, </a:t>
            </a:r>
          </a:p>
          <a:p>
            <a:pPr marL="342900" indent="-342900"/>
            <a:r>
              <a:rPr lang="ru-RU"/>
              <a:t>що додається.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6200000">
            <a:off x="3023393" y="-2115343"/>
            <a:ext cx="3097213" cy="9144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99000">
                <a:srgbClr val="E5B81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78" name="Заголовок 1"/>
          <p:cNvSpPr txBox="1">
            <a:spLocks/>
          </p:cNvSpPr>
          <p:nvPr/>
        </p:nvSpPr>
        <p:spPr bwMode="auto">
          <a:xfrm>
            <a:off x="1638300" y="1412875"/>
            <a:ext cx="5867400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5000">
                <a:solidFill>
                  <a:schemeClr val="bg1"/>
                </a:solidFill>
                <a:cs typeface="Arial" charset="0"/>
              </a:rPr>
              <a:t>Благодарим</a:t>
            </a:r>
            <a:br>
              <a:rPr lang="ru-RU" sz="5000">
                <a:solidFill>
                  <a:schemeClr val="bg1"/>
                </a:solidFill>
                <a:cs typeface="Arial" charset="0"/>
              </a:rPr>
            </a:br>
            <a:r>
              <a:rPr lang="ru-RU" sz="5000">
                <a:solidFill>
                  <a:schemeClr val="bg1"/>
                </a:solidFill>
                <a:cs typeface="Arial" charset="0"/>
              </a:rPr>
              <a:t>за внимание</a:t>
            </a:r>
            <a:r>
              <a:rPr lang="ru-RU" sz="6000">
                <a:solidFill>
                  <a:schemeClr val="bg1"/>
                </a:solidFill>
                <a:cs typeface="Arial" charset="0"/>
              </a:rPr>
              <a:t>!</a:t>
            </a:r>
          </a:p>
        </p:txBody>
      </p:sp>
      <p:sp>
        <p:nvSpPr>
          <p:cNvPr id="24579" name="Подзаголовок 6"/>
          <p:cNvSpPr txBox="1">
            <a:spLocks/>
          </p:cNvSpPr>
          <p:nvPr/>
        </p:nvSpPr>
        <p:spPr bwMode="auto">
          <a:xfrm>
            <a:off x="611188" y="5759450"/>
            <a:ext cx="56515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000">
                <a:cs typeface="Arial" charset="0"/>
              </a:rPr>
              <a:t>Эту презентацию и видеозапись вебинара смотрите на сайте: </a:t>
            </a:r>
            <a:r>
              <a:rPr lang="en-US" sz="2000">
                <a:solidFill>
                  <a:srgbClr val="002060"/>
                </a:solidFill>
                <a:cs typeface="Arial" charset="0"/>
              </a:rPr>
              <a:t>knowledge.org.ua</a:t>
            </a:r>
            <a:endParaRPr lang="ru-RU" sz="200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24580" name="Picture 2" descr="C:\Users\Администратор\Desktop\phot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2688" y="4005263"/>
            <a:ext cx="28797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23082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65175"/>
            <a:ext cx="6804025" cy="351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Текст 3"/>
          <p:cNvSpPr>
            <a:spLocks noGrp="1"/>
          </p:cNvSpPr>
          <p:nvPr>
            <p:ph type="body" sz="half" idx="2"/>
          </p:nvPr>
        </p:nvSpPr>
        <p:spPr>
          <a:xfrm>
            <a:off x="179388" y="1196975"/>
            <a:ext cx="9145587" cy="566102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uk-UA" sz="3600" b="1" smtClean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І. Основи“дружнього підходу” в наданні медичної допомоги підліткам і молоді.</a:t>
            </a:r>
            <a:endParaRPr lang="en-US" sz="3600" b="1" smtClean="0">
              <a:solidFill>
                <a:srgbClr val="40315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endParaRPr lang="en-US" sz="3600" b="1" smtClean="0">
              <a:solidFill>
                <a:srgbClr val="40315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endParaRPr lang="en-US" sz="3600" smtClean="0">
              <a:solidFill>
                <a:srgbClr val="40315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uk-UA" sz="3600" b="1" smtClean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 ІІ. Характеристика “дружніх до молоді” послуг. </a:t>
            </a:r>
            <a:endParaRPr lang="ru-RU" sz="3600" b="1" smtClean="0"/>
          </a:p>
        </p:txBody>
      </p:sp>
      <p:pic>
        <p:nvPicPr>
          <p:cNvPr id="20484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23082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23082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Rectangle 7"/>
          <p:cNvSpPr>
            <a:spLocks noGrp="1"/>
          </p:cNvSpPr>
          <p:nvPr>
            <p:ph type="body" idx="4294967295"/>
          </p:nvPr>
        </p:nvSpPr>
        <p:spPr>
          <a:xfrm>
            <a:off x="0" y="765175"/>
            <a:ext cx="9144000" cy="6092825"/>
          </a:xfrm>
        </p:spPr>
        <p:txBody>
          <a:bodyPr/>
          <a:lstStyle/>
          <a:p>
            <a:pPr indent="192088"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latin typeface="Times New Roman" pitchFamily="18" charset="0"/>
              </a:rPr>
              <a:t>Соціальна вагомість здоров’я дітей підліткового віку обумовлена тим, що вони представляють репродуктивний, інтелектуальний, економічний, соціальний, політичний та культурний потенціал держави. </a:t>
            </a:r>
          </a:p>
          <a:p>
            <a:pPr indent="192088"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latin typeface="Times New Roman" pitchFamily="18" charset="0"/>
              </a:rPr>
              <a:t>Сьогоденні підлітки та молодь – це діти, що народились у складний час кінця  90-х років минулого сторіччя та початку 2000 рок</a:t>
            </a:r>
            <a:r>
              <a:rPr lang="uk-UA" sz="2400" smtClean="0">
                <a:latin typeface="Times New Roman" pitchFamily="18" charset="0"/>
              </a:rPr>
              <a:t>і</a:t>
            </a:r>
            <a:r>
              <a:rPr lang="ru-RU" sz="2400" smtClean="0">
                <a:latin typeface="Times New Roman" pitchFamily="18" charset="0"/>
              </a:rPr>
              <a:t>в та живуть в період стрімкого поширення ВІЛ/СНІДу,  туберкульозу та інших соціально-небезпечних хвороб. Розпад Радянського Союзу, створення нових незалежних держав, в тому числі України, демократичні зміни, що відбуваються,  призвели до виникнення ринкових відносин та, відповідно, до зміни соціально-економічних умов в суспільстві.  Багато факторів ризику пов’язані із бідністю та поганим харчуванням, статевою поведінкою, вживанням алкоголю та наркотиків, табакокурінням, депресіями, травмуваннями тощо.</a:t>
            </a:r>
          </a:p>
          <a:p>
            <a:pPr indent="192088"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latin typeface="Times New Roman" pitchFamily="18" charset="0"/>
              </a:rPr>
              <a:t> Моделі поведінки, які наслідують підлітки, впливають на все їх життя та здоров’я наступних поколінь. Все це наклало свій відбиток на здоров’ї та соціалізації дітей, призвело до росту сімейної дезадаптації, а також до збільшення кількості сімей, що опинились   в кризовій ситуації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23082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42875" y="981075"/>
          <a:ext cx="9001125" cy="3816350"/>
        </p:xfrm>
        <a:graphic>
          <a:graphicData uri="http://schemas.openxmlformats.org/drawingml/2006/table">
            <a:tbl>
              <a:tblPr/>
              <a:tblGrid>
                <a:gridCol w="2016125"/>
                <a:gridCol w="719138"/>
                <a:gridCol w="792162"/>
                <a:gridCol w="720725"/>
                <a:gridCol w="792163"/>
                <a:gridCol w="830262"/>
                <a:gridCol w="792163"/>
                <a:gridCol w="792162"/>
                <a:gridCol w="792163"/>
                <a:gridCol w="754062"/>
              </a:tblGrid>
              <a:tr h="4270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928" marR="649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 років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928" marR="649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 років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928" marR="649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 років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928" marR="649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17 років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928" marR="649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Серед</a:t>
                      </a: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усіх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928" marR="649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88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хлопці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928" marR="649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дівчата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928" marR="649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хлопці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928" marR="649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дівчата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928" marR="649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хлопці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928" marR="649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дівчата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928" marR="649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хлопці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928" marR="649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дівчата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928" marR="649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4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Найкраще можливе життя </a:t>
                      </a:r>
                      <a:r>
                        <a:rPr kumimoji="0" lang="uk-UA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ӿӿ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928" marR="649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81,3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928" marR="649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78,9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928" marR="649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77,4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928" marR="649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75,4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928" marR="649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74,2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928" marR="649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66,4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928" marR="649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71,4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928" marR="649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65,4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928" marR="649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74,5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928" marR="649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Ні те, ні інше</a:t>
                      </a:r>
                      <a:r>
                        <a:rPr kumimoji="0" lang="uk-UA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ӿӿӿ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928" marR="649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16,2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928" marR="649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17,4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928" marR="649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21,3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928" marR="649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21,7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928" marR="649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23,3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928" marR="649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30,9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928" marR="649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26,7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928" marR="649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31,6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928" marR="649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22,9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928" marR="649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Найгірше можливе життя</a:t>
                      </a:r>
                      <a:r>
                        <a:rPr kumimoji="0" lang="uk-UA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ӿӿӿӿ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928" marR="649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2,5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928" marR="649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3,7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928" marR="649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1,3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928" marR="649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2,9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928" marR="649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2,5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928" marR="649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2,7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928" marR="649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1,9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928" marR="649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3,0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928" marR="649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2,6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928" marR="649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5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Середнє значення, сходинка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928" marR="649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8,05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928" marR="649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8,04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928" marR="649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7,67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928" marR="649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7,62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928" marR="649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7,46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928" marR="649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7,19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928" marR="649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7,53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928" marR="649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7,18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928" marR="649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7,62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928" marR="649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2843213" y="5429250"/>
            <a:ext cx="7000875" cy="1428750"/>
          </a:xfrm>
          <a:prstGeom prst="rect">
            <a:avLst/>
          </a:prstGeom>
        </p:spPr>
        <p:txBody>
          <a:bodyPr anchor="ctr">
            <a:normAutofit fontScale="5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i="1" dirty="0">
                <a:latin typeface="Times New Roman" pitchFamily="18" charset="0"/>
                <a:ea typeface="+mj-ea"/>
                <a:cs typeface="Times New Roman" pitchFamily="18" charset="0"/>
              </a:rPr>
              <a:t>*</a:t>
            </a:r>
            <a:r>
              <a:rPr lang="ru-RU" sz="3600" i="1" dirty="0">
                <a:latin typeface="Times New Roman" pitchFamily="18" charset="0"/>
                <a:ea typeface="+mj-ea"/>
                <a:cs typeface="Times New Roman" pitchFamily="18" charset="0"/>
              </a:rPr>
              <a:t>За результатами </a:t>
            </a:r>
            <a:r>
              <a:rPr lang="ru-RU" sz="3600" i="1" dirty="0" err="1">
                <a:latin typeface="Times New Roman" pitchFamily="18" charset="0"/>
                <a:ea typeface="+mj-ea"/>
                <a:cs typeface="Times New Roman" pitchFamily="18" charset="0"/>
              </a:rPr>
              <a:t>соціологічного</a:t>
            </a:r>
            <a:r>
              <a:rPr lang="ru-RU" sz="3600" i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600" i="1" dirty="0" err="1">
                <a:latin typeface="Times New Roman" pitchFamily="18" charset="0"/>
                <a:ea typeface="+mj-ea"/>
                <a:cs typeface="Times New Roman" pitchFamily="18" charset="0"/>
              </a:rPr>
              <a:t>дослідження</a:t>
            </a:r>
            <a:r>
              <a:rPr lang="ru-RU" sz="3600" i="1" dirty="0">
                <a:latin typeface="Times New Roman" pitchFamily="18" charset="0"/>
                <a:ea typeface="+mj-ea"/>
                <a:cs typeface="Times New Roman" pitchFamily="18" charset="0"/>
              </a:rPr>
              <a:t> ГО «</a:t>
            </a:r>
            <a:r>
              <a:rPr lang="ru-RU" sz="3600" i="1" dirty="0" err="1">
                <a:latin typeface="Times New Roman" pitchFamily="18" charset="0"/>
                <a:ea typeface="+mj-ea"/>
                <a:cs typeface="Times New Roman" pitchFamily="18" charset="0"/>
              </a:rPr>
              <a:t>Українського</a:t>
            </a:r>
            <a:r>
              <a:rPr lang="ru-RU" sz="3600" i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600" i="1" dirty="0" err="1">
                <a:latin typeface="Times New Roman" pitchFamily="18" charset="0"/>
                <a:ea typeface="+mj-ea"/>
                <a:cs typeface="Times New Roman" pitchFamily="18" charset="0"/>
              </a:rPr>
              <a:t>інституту</a:t>
            </a:r>
            <a:r>
              <a:rPr lang="ru-RU" sz="3600" i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600" i="1" dirty="0" err="1">
                <a:latin typeface="Times New Roman" pitchFamily="18" charset="0"/>
                <a:ea typeface="+mj-ea"/>
                <a:cs typeface="Times New Roman" pitchFamily="18" charset="0"/>
              </a:rPr>
              <a:t>соціальних</a:t>
            </a:r>
            <a:r>
              <a:rPr lang="ru-RU" sz="3600" i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600" i="1" dirty="0" err="1">
                <a:latin typeface="Times New Roman" pitchFamily="18" charset="0"/>
                <a:ea typeface="+mj-ea"/>
                <a:cs typeface="Times New Roman" pitchFamily="18" charset="0"/>
              </a:rPr>
              <a:t>досліджень</a:t>
            </a:r>
            <a:r>
              <a:rPr lang="ru-RU" sz="3600" i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3600" i="1" dirty="0" err="1">
                <a:latin typeface="Times New Roman" pitchFamily="18" charset="0"/>
                <a:ea typeface="+mj-ea"/>
                <a:cs typeface="Times New Roman" pitchFamily="18" charset="0"/>
              </a:rPr>
              <a:t>імені</a:t>
            </a:r>
            <a:r>
              <a:rPr lang="ru-RU" sz="3600" i="1" dirty="0">
                <a:latin typeface="Times New Roman" pitchFamily="18" charset="0"/>
                <a:ea typeface="+mj-ea"/>
                <a:cs typeface="Times New Roman" pitchFamily="18" charset="0"/>
              </a:rPr>
              <a:t> О. О. </a:t>
            </a:r>
            <a:r>
              <a:rPr lang="ru-RU" sz="3600" i="1" dirty="0" err="1">
                <a:latin typeface="Times New Roman" pitchFamily="18" charset="0"/>
                <a:ea typeface="+mj-ea"/>
                <a:cs typeface="Times New Roman" pitchFamily="18" charset="0"/>
              </a:rPr>
              <a:t>Яременка</a:t>
            </a:r>
            <a:r>
              <a:rPr lang="ru-RU" sz="3600" i="1" dirty="0">
                <a:latin typeface="Times New Roman" pitchFamily="18" charset="0"/>
                <a:ea typeface="+mj-ea"/>
                <a:cs typeface="Times New Roman" pitchFamily="18" charset="0"/>
              </a:rPr>
              <a:t>» в межах </a:t>
            </a:r>
            <a:r>
              <a:rPr lang="ru-RU" sz="3600" i="1" dirty="0" err="1">
                <a:latin typeface="Times New Roman" pitchFamily="18" charset="0"/>
                <a:ea typeface="+mj-ea"/>
                <a:cs typeface="Times New Roman" pitchFamily="18" charset="0"/>
              </a:rPr>
              <a:t>міжнародного</a:t>
            </a:r>
            <a:r>
              <a:rPr lang="ru-RU" sz="3600" i="1" dirty="0">
                <a:latin typeface="Times New Roman" pitchFamily="18" charset="0"/>
                <a:ea typeface="+mj-ea"/>
                <a:cs typeface="Times New Roman" pitchFamily="18" charset="0"/>
              </a:rPr>
              <a:t> проекту                                        « Здоров</a:t>
            </a:r>
            <a:r>
              <a:rPr lang="en-US" sz="3600" i="1" dirty="0">
                <a:latin typeface="Times New Roman" pitchFamily="18" charset="0"/>
                <a:ea typeface="+mj-ea"/>
                <a:cs typeface="Times New Roman" pitchFamily="18" charset="0"/>
              </a:rPr>
              <a:t>’</a:t>
            </a:r>
            <a:r>
              <a:rPr lang="ru-RU" sz="3600" i="1" dirty="0">
                <a:latin typeface="Times New Roman" pitchFamily="18" charset="0"/>
                <a:ea typeface="+mj-ea"/>
                <a:cs typeface="Times New Roman" pitchFamily="18" charset="0"/>
              </a:rPr>
              <a:t>я та </a:t>
            </a:r>
            <a:r>
              <a:rPr lang="ru-RU" sz="3600" i="1" dirty="0" err="1">
                <a:latin typeface="Times New Roman" pitchFamily="18" charset="0"/>
                <a:ea typeface="+mj-ea"/>
                <a:cs typeface="Times New Roman" pitchFamily="18" charset="0"/>
              </a:rPr>
              <a:t>поведінкові</a:t>
            </a:r>
            <a:r>
              <a:rPr lang="ru-RU" sz="3600" i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600" i="1" dirty="0" err="1">
                <a:latin typeface="Times New Roman" pitchFamily="18" charset="0"/>
                <a:ea typeface="+mj-ea"/>
                <a:cs typeface="Times New Roman" pitchFamily="18" charset="0"/>
              </a:rPr>
              <a:t>орієнтації</a:t>
            </a:r>
            <a:r>
              <a:rPr lang="ru-RU" sz="3600" i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600" i="1" dirty="0" err="1">
                <a:latin typeface="Times New Roman" pitchFamily="18" charset="0"/>
                <a:ea typeface="+mj-ea"/>
                <a:cs typeface="Times New Roman" pitchFamily="18" charset="0"/>
              </a:rPr>
              <a:t>учнівської</a:t>
            </a:r>
            <a:r>
              <a:rPr lang="ru-RU" sz="3600" i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600" i="1" dirty="0" err="1">
                <a:latin typeface="Times New Roman" pitchFamily="18" charset="0"/>
                <a:ea typeface="+mj-ea"/>
                <a:cs typeface="Times New Roman" pitchFamily="18" charset="0"/>
              </a:rPr>
              <a:t>молоді</a:t>
            </a:r>
            <a:r>
              <a:rPr lang="ru-RU" sz="3600" i="1" dirty="0"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r>
              <a:rPr lang="uk-UA" sz="3600" i="1" dirty="0">
                <a:latin typeface="Times New Roman" pitchFamily="18" charset="0"/>
                <a:ea typeface="+mj-ea"/>
                <a:cs typeface="Times New Roman" pitchFamily="18" charset="0"/>
              </a:rPr>
              <a:t>     (</a:t>
            </a:r>
            <a:r>
              <a:rPr lang="en-US" sz="3600" i="1" dirty="0">
                <a:latin typeface="Times New Roman" pitchFamily="18" charset="0"/>
                <a:ea typeface="+mj-ea"/>
                <a:cs typeface="Times New Roman" pitchFamily="18" charset="0"/>
              </a:rPr>
              <a:t>HBSC</a:t>
            </a:r>
            <a:r>
              <a:rPr lang="uk-UA" sz="3600" i="1" dirty="0">
                <a:latin typeface="Times New Roman" pitchFamily="18" charset="0"/>
                <a:ea typeface="+mj-ea"/>
                <a:cs typeface="Times New Roman" pitchFamily="18" charset="0"/>
              </a:rPr>
              <a:t>), </a:t>
            </a:r>
            <a:r>
              <a:rPr lang="en-US" sz="3600" i="1" dirty="0">
                <a:latin typeface="Times New Roman" pitchFamily="18" charset="0"/>
                <a:ea typeface="+mj-ea"/>
                <a:cs typeface="Times New Roman" pitchFamily="18" charset="0"/>
              </a:rPr>
              <a:t>2018</a:t>
            </a:r>
            <a:r>
              <a:rPr lang="uk-UA" sz="3600" i="1" dirty="0">
                <a:latin typeface="Times New Roman" pitchFamily="18" charset="0"/>
                <a:ea typeface="+mj-ea"/>
                <a:cs typeface="Times New Roman" pitchFamily="18" charset="0"/>
              </a:rPr>
              <a:t> р. </a:t>
            </a:r>
            <a:r>
              <a:rPr lang="en-US" sz="3600" i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ru-RU" sz="3600" i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23082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4" name="Rectangle 4"/>
          <p:cNvSpPr>
            <a:spLocks noGrp="1"/>
          </p:cNvSpPr>
          <p:nvPr>
            <p:ph type="body" idx="1"/>
          </p:nvPr>
        </p:nvSpPr>
        <p:spPr>
          <a:xfrm>
            <a:off x="179388" y="1052513"/>
            <a:ext cx="8964612" cy="4464050"/>
          </a:xfrm>
        </p:spPr>
        <p:txBody>
          <a:bodyPr/>
          <a:lstStyle/>
          <a:p>
            <a:pPr marL="0" indent="352425">
              <a:lnSpc>
                <a:spcPct val="80000"/>
              </a:lnSpc>
              <a:buFont typeface="Arial" charset="0"/>
              <a:buNone/>
            </a:pPr>
            <a:r>
              <a:rPr lang="uk-UA" sz="2400" b="1" i="1" smtClean="0"/>
              <a:t>Відчуття смутку протягом останніх 12 місяців</a:t>
            </a:r>
            <a:endParaRPr lang="ru-RU" sz="2400" smtClean="0"/>
          </a:p>
          <a:p>
            <a:pPr marL="0" indent="352425">
              <a:lnSpc>
                <a:spcPct val="80000"/>
              </a:lnSpc>
              <a:buFont typeface="Arial" charset="0"/>
              <a:buNone/>
            </a:pPr>
            <a:endParaRPr lang="uk-UA" sz="2400" smtClean="0"/>
          </a:p>
          <a:p>
            <a:pPr marL="0" indent="352425">
              <a:lnSpc>
                <a:spcPct val="80000"/>
              </a:lnSpc>
              <a:buFont typeface="Arial" charset="0"/>
              <a:buNone/>
            </a:pPr>
            <a:r>
              <a:rPr lang="uk-UA" sz="2400" smtClean="0"/>
              <a:t>Такий щоденний смуток або безнадійність, що респонденти переставали займатися звичними справами, упродовж двох тижнів поспіль або більше відчувала четверта частина всіх опитаних (кожна третя дівчина (31,1%) та кожен п’ятий хлопець (21%)). З віком частка молодих людей, які мали такі відчуття смутку протягом останніх  12 місяців, зростає (від 22,4% серед 11-річних до 26,8% серед 17 річних).</a:t>
            </a:r>
          </a:p>
          <a:p>
            <a:pPr marL="0" indent="352425">
              <a:lnSpc>
                <a:spcPct val="80000"/>
              </a:lnSpc>
              <a:buFont typeface="Arial" charset="0"/>
              <a:buNone/>
            </a:pPr>
            <a:r>
              <a:rPr lang="uk-UA" sz="2400" smtClean="0"/>
              <a:t>Серед студентів ЗФПО таких була третина, тоді як серед учнів ЗЗСО кожен четвертий (25,4%) учень повідомив про такий стан. За останні роки спостерігається незначне зниження частки тих, хто відчував себе настільки сумним,що не міг займатися звичними справами</a:t>
            </a:r>
            <a:endParaRPr lang="ru-RU" sz="2400" smtClean="0"/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3132138" y="5392738"/>
            <a:ext cx="658812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i="1"/>
              <a:t>*За результатами соціологічного дослідження ГО «Українського інституту соціальних досліджень </a:t>
            </a:r>
          </a:p>
          <a:p>
            <a:r>
              <a:rPr lang="ru-RU" i="1"/>
              <a:t>імені О.О. Яременка» в межах міжнародного проекту    «Здоров</a:t>
            </a:r>
            <a:r>
              <a:rPr lang="en-US" i="1"/>
              <a:t>’</a:t>
            </a:r>
            <a:r>
              <a:rPr lang="ru-RU" i="1"/>
              <a:t>я та поведінкові орієнтації учнівської молоді»</a:t>
            </a:r>
            <a:r>
              <a:rPr lang="uk-UA" i="1"/>
              <a:t> (</a:t>
            </a:r>
            <a:r>
              <a:rPr lang="en-US" i="1"/>
              <a:t>HBSC</a:t>
            </a:r>
            <a:r>
              <a:rPr lang="uk-UA" i="1"/>
              <a:t>), </a:t>
            </a:r>
            <a:r>
              <a:rPr lang="en-US" i="1"/>
              <a:t>2018</a:t>
            </a:r>
            <a:r>
              <a:rPr lang="uk-UA" i="1"/>
              <a:t> р.</a:t>
            </a:r>
            <a:r>
              <a:rPr lang="uk-UA"/>
              <a:t> </a:t>
            </a:r>
            <a:r>
              <a:rPr lang="en-US"/>
              <a:t> </a:t>
            </a:r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4189</Words>
  <Application>Microsoft Office PowerPoint</Application>
  <PresentationFormat>Экран (4:3)</PresentationFormat>
  <Paragraphs>452</Paragraphs>
  <Slides>55</Slides>
  <Notes>54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64" baseType="lpstr">
      <vt:lpstr>Calibri</vt:lpstr>
      <vt:lpstr>Arial</vt:lpstr>
      <vt:lpstr>Times New Roman</vt:lpstr>
      <vt:lpstr>DejaVu Sans</vt:lpstr>
      <vt:lpstr>Verdana</vt:lpstr>
      <vt:lpstr>ＭＳ Ｐゴシック</vt:lpstr>
      <vt:lpstr>Wingdings</vt:lpstr>
      <vt:lpstr>1_Тема Office</vt:lpstr>
      <vt:lpstr>Слайд</vt:lpstr>
      <vt:lpstr>Слайд 1</vt:lpstr>
      <vt:lpstr>Цикл вебінарів для спеціалістів, які працюють з дітьми, підлітками та молоддю складається з наступних тем: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Чому підлітки не звертаються за медичними послугами</vt:lpstr>
      <vt:lpstr>Які   служби    необхідні   підлітку?</vt:lpstr>
      <vt:lpstr>Слайд 12</vt:lpstr>
      <vt:lpstr>Слайд 13</vt:lpstr>
      <vt:lpstr>Слайд 14</vt:lpstr>
      <vt:lpstr>Слайд 15</vt:lpstr>
      <vt:lpstr>Міжнародний досвід створення та функціонуванняслужб для підлітків та молоді </vt:lpstr>
      <vt:lpstr>Слайд 17</vt:lpstr>
      <vt:lpstr>Розглянемо системи надання медико-соціальних послуг в деяких країнах. 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ОСНОВНІ ХАРАКТЕРИСТИКИ ПОСЛУГ, ДРУЖНІХ ДО МОЛОДІ (ВООЗ)</vt:lpstr>
      <vt:lpstr>ПРИНЦИПИ  ДРУЖНЬОГО ПІДХОДУ:</vt:lpstr>
      <vt:lpstr>РЕАЛІЗАЦІЯ принципу ДОСТУПНОСТІ:</vt:lpstr>
      <vt:lpstr>Слайд 33</vt:lpstr>
      <vt:lpstr>РЕАЛІЗАЦІЯ  принципу ДОБРОВІЛЬНОСТІ:</vt:lpstr>
      <vt:lpstr>РЕАЛІЗАЦІЯ  принципу ДОБРОЗИЧЛИВОСТІ: </vt:lpstr>
      <vt:lpstr>СКЛАДОВІ УСПІШНОЇ ДІЯЛЬНОСТІ  КДМ </vt:lpstr>
      <vt:lpstr>Очікувані результати роботи служб:  </vt:lpstr>
      <vt:lpstr>ПИТАННЯ ПОТОЧНОГО ЗАКОНОДАВСТВА  ЩОДО НАДАННЯ МЕДИЧНОЇ ДОПОМОГИ  ПІДЛІТКАМ </vt:lpstr>
      <vt:lpstr>Слайд 39</vt:lpstr>
      <vt:lpstr>Слайд 40</vt:lpstr>
      <vt:lpstr>Слайд 41</vt:lpstr>
      <vt:lpstr>Слайд 42</vt:lpstr>
      <vt:lpstr>Закон України «Про протидію поширенню хвороб, зумовлених ВІЛ, та правовий і соціальний захист людей, які живуть з ВІЛ»</vt:lpstr>
      <vt:lpstr>НАКАЗ МОЗ УКРАЇНИ від 02.06.2009 р.  № 382 «Тимчасові стандарти надання медичної допомоги підліткам та молоді в центрах/відділеннях/кабінетах надання медиичної допомоги підліткам та молоді» НАКАЗ МОЗ УКРАЇНИ від 02.06.2009 р. N 383 «Про удосконалення організації надання медичної допомоги підліткам та молоді» СПІЛЬНИЙ НАКАЗ Міністерства України у справах молоді та спорту і Мін. охорони здоров'я України (від 30.03.05 №1\135) СПІЛЬНИЙ НАКАЗ Міністерства  України у справах сім'ї, молоді та спорту та Мін. охорони здоров'я України (від 17.04.06 № 1209/228)</vt:lpstr>
      <vt:lpstr>Слайд 45</vt:lpstr>
      <vt:lpstr>Наказ МОЗ України від 27 серпня 2010 року   «Про диспансеризацію населення» </vt:lpstr>
      <vt:lpstr>Слайд 47</vt:lpstr>
      <vt:lpstr>  Наказ МОЗ України № 794  від 05.04.2019 р.</vt:lpstr>
      <vt:lpstr>Слайд 49</vt:lpstr>
      <vt:lpstr>Слайд 50</vt:lpstr>
      <vt:lpstr>Слайд 51</vt:lpstr>
      <vt:lpstr>Слайд 52</vt:lpstr>
      <vt:lpstr>Наказ МОЗ України № 92 від 24.02.2015 р. «Про затвердження та впровадження медико-технологічних документів зі стандартизації  медичної допомоги ВІЛ-інфікованим дітям»</vt:lpstr>
      <vt:lpstr>Слайд 54</vt:lpstr>
      <vt:lpstr>Слайд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User</cp:lastModifiedBy>
  <cp:revision>32</cp:revision>
  <dcterms:created xsi:type="dcterms:W3CDTF">2018-12-06T09:35:40Z</dcterms:created>
  <dcterms:modified xsi:type="dcterms:W3CDTF">2019-09-11T21:19:01Z</dcterms:modified>
</cp:coreProperties>
</file>